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80" r:id="rId7"/>
    <p:sldId id="269" r:id="rId8"/>
    <p:sldId id="273" r:id="rId9"/>
    <p:sldId id="278" r:id="rId10"/>
    <p:sldId id="267" r:id="rId11"/>
    <p:sldId id="268" r:id="rId12"/>
    <p:sldId id="271" r:id="rId13"/>
    <p:sldId id="279" r:id="rId14"/>
    <p:sldId id="272" r:id="rId1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3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65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pPr/>
              <a:t>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log_loss.html" TargetMode="External"/><Relationship Id="rId3" Type="http://schemas.openxmlformats.org/officeDocument/2006/relationships/hyperlink" Target="https://emedicine.medscape.com/article/200390-overview" TargetMode="External"/><Relationship Id="rId7" Type="http://schemas.openxmlformats.org/officeDocument/2006/relationships/hyperlink" Target="https://scikit-learn.org/stable/modules/generated/sklearn.metrics.roc_auc_score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f1_score.html" TargetMode="External"/><Relationship Id="rId5" Type="http://schemas.openxmlformats.org/officeDocument/2006/relationships/hyperlink" Target="https://scikit-learn.org/stable/modules/generated/sklearn.metrics.recall_score.html" TargetMode="External"/><Relationship Id="rId4" Type="http://schemas.openxmlformats.org/officeDocument/2006/relationships/hyperlink" Target="https://scikit-learn.org/stable/modules/generated/sklearn.metrics.precision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75505D94-0178-48F9-A8E4-1398226D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1336486"/>
            <a:ext cx="8055917" cy="53689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E35E6A-516B-4CE1-B7F6-F4850039FA18}"/>
              </a:ext>
            </a:extLst>
          </p:cNvPr>
          <p:cNvSpPr/>
          <p:nvPr/>
        </p:nvSpPr>
        <p:spPr>
          <a:xfrm>
            <a:off x="966002" y="4597048"/>
            <a:ext cx="5981743" cy="92333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5400" dirty="0"/>
              <a:t>Diabetes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Diabetes Classifier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9419770" y="4920213"/>
            <a:ext cx="172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9419770" y="2189926"/>
            <a:ext cx="134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Building a machine learning classifier model for diabetes</a:t>
            </a:r>
          </a:p>
        </p:txBody>
      </p:sp>
    </p:spTree>
    <p:extLst>
      <p:ext uri="{BB962C8B-B14F-4D97-AF65-F5344CB8AC3E}">
        <p14:creationId xmlns=""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310936" y="701675"/>
            <a:ext cx="5943600" cy="5791200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=""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=""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="" xmlns:p14="http://schemas.microsoft.com/office/powerpoint/2010/main" val="18607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233D5E2-3B61-42F9-8AA3-03FBB8A01BDD}"/>
              </a:ext>
            </a:extLst>
          </p:cNvPr>
          <p:cNvCxnSpPr>
            <a:cxnSpLocks/>
          </p:cNvCxnSpPr>
          <p:nvPr/>
        </p:nvCxnSpPr>
        <p:spPr>
          <a:xfrm>
            <a:off x="1778467" y="1640354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9600536-9E35-4AD9-9BBE-A3DAF4AE111B}"/>
              </a:ext>
            </a:extLst>
          </p:cNvPr>
          <p:cNvCxnSpPr>
            <a:cxnSpLocks/>
          </p:cNvCxnSpPr>
          <p:nvPr/>
        </p:nvCxnSpPr>
        <p:spPr>
          <a:xfrm>
            <a:off x="1776060" y="4171887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259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347350" y="1342793"/>
            <a:ext cx="9363075" cy="5067300"/>
            <a:chOff x="1336085" y="1326015"/>
            <a:chExt cx="9363075" cy="5067300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36810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=""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="" xmlns:p14="http://schemas.microsoft.com/office/powerpoint/2010/main" val="8512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25" y="1260646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2292654" y="1542367"/>
            <a:ext cx="2682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Baseline</a:t>
            </a:r>
          </a:p>
          <a:p>
            <a:pPr algn="r"/>
            <a:r>
              <a:rPr lang="en-SG" dirty="0"/>
              <a:t>(using default 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1718728" y="4167247"/>
            <a:ext cx="3256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dirty="0"/>
              <a:t>After tuning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53DC306-4898-475B-B13A-297FA1172FE0}"/>
              </a:ext>
            </a:extLst>
          </p:cNvPr>
          <p:cNvSpPr/>
          <p:nvPr/>
        </p:nvSpPr>
        <p:spPr>
          <a:xfrm>
            <a:off x="1005641" y="5289895"/>
            <a:ext cx="396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b="1" dirty="0">
                <a:latin typeface="medium-content-serif-font"/>
              </a:rPr>
              <a:t>F1-Score has improved </a:t>
            </a:r>
            <a:r>
              <a:rPr lang="en-SG" dirty="0">
                <a:latin typeface="medium-content-serif-font"/>
              </a:rPr>
              <a:t>for all models after tuning the threshold and other hyperparameters.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587552F-1E2D-45D0-9EC7-D605B3D93CE6}"/>
              </a:ext>
            </a:extLst>
          </p:cNvPr>
          <p:cNvSpPr/>
          <p:nvPr/>
        </p:nvSpPr>
        <p:spPr>
          <a:xfrm>
            <a:off x="8348081" y="648838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6944FBD-58FD-471B-8567-213FE8F0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25" y="3869098"/>
            <a:ext cx="5572125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942B67C-D626-4028-AA80-5D091DD1DCBD}"/>
              </a:ext>
            </a:extLst>
          </p:cNvPr>
          <p:cNvSpPr/>
          <p:nvPr/>
        </p:nvSpPr>
        <p:spPr>
          <a:xfrm>
            <a:off x="6547637" y="611783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585AD1B-2464-49CF-9016-83E4803A9E5C}"/>
              </a:ext>
            </a:extLst>
          </p:cNvPr>
          <p:cNvSpPr/>
          <p:nvPr/>
        </p:nvSpPr>
        <p:spPr>
          <a:xfrm>
            <a:off x="6547636" y="587634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1C849C6-04EC-42B9-B512-876481334108}"/>
              </a:ext>
            </a:extLst>
          </p:cNvPr>
          <p:cNvSpPr/>
          <p:nvPr/>
        </p:nvSpPr>
        <p:spPr>
          <a:xfrm>
            <a:off x="6547636" y="562639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4CB6C43-779D-4970-8A49-29A7EFBDC0A5}"/>
              </a:ext>
            </a:extLst>
          </p:cNvPr>
          <p:cNvSpPr/>
          <p:nvPr/>
        </p:nvSpPr>
        <p:spPr>
          <a:xfrm>
            <a:off x="6547636" y="537643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06F9228-9B94-4384-822C-F26462E2C42F}"/>
              </a:ext>
            </a:extLst>
          </p:cNvPr>
          <p:cNvSpPr/>
          <p:nvPr/>
        </p:nvSpPr>
        <p:spPr>
          <a:xfrm>
            <a:off x="6547635" y="514051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8459162-48DE-4498-B347-F062473B6EF3}"/>
              </a:ext>
            </a:extLst>
          </p:cNvPr>
          <p:cNvSpPr/>
          <p:nvPr/>
        </p:nvSpPr>
        <p:spPr>
          <a:xfrm>
            <a:off x="8348085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EE4682-7729-40DC-9B7F-9602CED457A1}"/>
              </a:ext>
            </a:extLst>
          </p:cNvPr>
          <p:cNvSpPr/>
          <p:nvPr/>
        </p:nvSpPr>
        <p:spPr>
          <a:xfrm>
            <a:off x="8348084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E6FFDB4-7EBD-4DEE-AD6A-23EE316C41CD}"/>
              </a:ext>
            </a:extLst>
          </p:cNvPr>
          <p:cNvSpPr/>
          <p:nvPr/>
        </p:nvSpPr>
        <p:spPr>
          <a:xfrm>
            <a:off x="8348084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C3EF55D-1D82-430E-9749-7FA6EAC6B8D7}"/>
              </a:ext>
            </a:extLst>
          </p:cNvPr>
          <p:cNvSpPr/>
          <p:nvPr/>
        </p:nvSpPr>
        <p:spPr>
          <a:xfrm>
            <a:off x="8348084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5A5D1D8-6486-4352-9363-734BF547803E}"/>
              </a:ext>
            </a:extLst>
          </p:cNvPr>
          <p:cNvSpPr/>
          <p:nvPr/>
        </p:nvSpPr>
        <p:spPr>
          <a:xfrm>
            <a:off x="8348083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FD0B499-BC0D-43E6-9FD0-A6ABFF3EF14F}"/>
              </a:ext>
            </a:extLst>
          </p:cNvPr>
          <p:cNvSpPr/>
          <p:nvPr/>
        </p:nvSpPr>
        <p:spPr>
          <a:xfrm>
            <a:off x="8348083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3E06FA6-927D-4D64-82EF-9ADCEFB91127}"/>
              </a:ext>
            </a:extLst>
          </p:cNvPr>
          <p:cNvSpPr/>
          <p:nvPr/>
        </p:nvSpPr>
        <p:spPr>
          <a:xfrm>
            <a:off x="8348082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78AF384-5A01-48CC-96DE-3A4A1F5E4AE2}"/>
              </a:ext>
            </a:extLst>
          </p:cNvPr>
          <p:cNvSpPr/>
          <p:nvPr/>
        </p:nvSpPr>
        <p:spPr>
          <a:xfrm>
            <a:off x="8935782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9ADE3E2-64B2-4D7F-A4F5-558EBEBDB16D}"/>
              </a:ext>
            </a:extLst>
          </p:cNvPr>
          <p:cNvSpPr/>
          <p:nvPr/>
        </p:nvSpPr>
        <p:spPr>
          <a:xfrm>
            <a:off x="8935781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80AFFD9-E8BA-4AAB-A8AA-A2A45596D6C3}"/>
              </a:ext>
            </a:extLst>
          </p:cNvPr>
          <p:cNvSpPr/>
          <p:nvPr/>
        </p:nvSpPr>
        <p:spPr>
          <a:xfrm>
            <a:off x="8935781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3C07100E-3A05-44EA-84AA-E771DD833F8D}"/>
              </a:ext>
            </a:extLst>
          </p:cNvPr>
          <p:cNvSpPr/>
          <p:nvPr/>
        </p:nvSpPr>
        <p:spPr>
          <a:xfrm>
            <a:off x="8935781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19946C5-B164-4035-9C97-9A96A10543EE}"/>
              </a:ext>
            </a:extLst>
          </p:cNvPr>
          <p:cNvSpPr/>
          <p:nvPr/>
        </p:nvSpPr>
        <p:spPr>
          <a:xfrm>
            <a:off x="8935780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B9007AA-1BEF-47B1-873C-6FB7731BC7EE}"/>
              </a:ext>
            </a:extLst>
          </p:cNvPr>
          <p:cNvSpPr/>
          <p:nvPr/>
        </p:nvSpPr>
        <p:spPr>
          <a:xfrm>
            <a:off x="8935780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5CF3CB5-7827-4C8D-A0ED-81AA8CBB34A9}"/>
              </a:ext>
            </a:extLst>
          </p:cNvPr>
          <p:cNvSpPr/>
          <p:nvPr/>
        </p:nvSpPr>
        <p:spPr>
          <a:xfrm>
            <a:off x="8935779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21AC5B5-1E1A-4F77-A6A4-235C2BF43AC8}"/>
              </a:ext>
            </a:extLst>
          </p:cNvPr>
          <p:cNvSpPr/>
          <p:nvPr/>
        </p:nvSpPr>
        <p:spPr>
          <a:xfrm>
            <a:off x="8935779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C9A9C12-BE5B-401F-95A0-6CCA99BA6FC2}"/>
              </a:ext>
            </a:extLst>
          </p:cNvPr>
          <p:cNvSpPr/>
          <p:nvPr/>
        </p:nvSpPr>
        <p:spPr>
          <a:xfrm>
            <a:off x="8348082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E9C8991A-2183-4B0E-B698-A2B8A8BBE7A7}"/>
              </a:ext>
            </a:extLst>
          </p:cNvPr>
          <p:cNvSpPr/>
          <p:nvPr/>
        </p:nvSpPr>
        <p:spPr>
          <a:xfrm>
            <a:off x="8348081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8A1922C-B78C-4129-B8C5-3D3EEB15850D}"/>
              </a:ext>
            </a:extLst>
          </p:cNvPr>
          <p:cNvSpPr/>
          <p:nvPr/>
        </p:nvSpPr>
        <p:spPr>
          <a:xfrm>
            <a:off x="9531944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C98D8D2-B9F8-4EA8-9DD4-2E884BD47C74}"/>
              </a:ext>
            </a:extLst>
          </p:cNvPr>
          <p:cNvSpPr/>
          <p:nvPr/>
        </p:nvSpPr>
        <p:spPr>
          <a:xfrm>
            <a:off x="9531943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FFF5CE5F-721D-41F1-A615-22770441B162}"/>
              </a:ext>
            </a:extLst>
          </p:cNvPr>
          <p:cNvSpPr/>
          <p:nvPr/>
        </p:nvSpPr>
        <p:spPr>
          <a:xfrm>
            <a:off x="9531943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331DEE2-88CA-42E7-B2A9-4392E48BB59A}"/>
              </a:ext>
            </a:extLst>
          </p:cNvPr>
          <p:cNvSpPr/>
          <p:nvPr/>
        </p:nvSpPr>
        <p:spPr>
          <a:xfrm>
            <a:off x="9531943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1F0EC89-08F7-4671-90CE-54AE110A3DD1}"/>
              </a:ext>
            </a:extLst>
          </p:cNvPr>
          <p:cNvSpPr/>
          <p:nvPr/>
        </p:nvSpPr>
        <p:spPr>
          <a:xfrm>
            <a:off x="9531942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4ABC1C2-93DE-47F9-81F7-70DC97C9A24B}"/>
              </a:ext>
            </a:extLst>
          </p:cNvPr>
          <p:cNvSpPr/>
          <p:nvPr/>
        </p:nvSpPr>
        <p:spPr>
          <a:xfrm>
            <a:off x="9531942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2147FABE-EFD6-424E-A784-7CECC7EFA0E0}"/>
              </a:ext>
            </a:extLst>
          </p:cNvPr>
          <p:cNvSpPr/>
          <p:nvPr/>
        </p:nvSpPr>
        <p:spPr>
          <a:xfrm>
            <a:off x="9531941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4DB9481-0909-4110-9A4C-06FF4CF06855}"/>
              </a:ext>
            </a:extLst>
          </p:cNvPr>
          <p:cNvSpPr/>
          <p:nvPr/>
        </p:nvSpPr>
        <p:spPr>
          <a:xfrm>
            <a:off x="9531941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6D081F2-94C5-440A-80EB-EF0D9D93AB3E}"/>
              </a:ext>
            </a:extLst>
          </p:cNvPr>
          <p:cNvSpPr/>
          <p:nvPr/>
        </p:nvSpPr>
        <p:spPr>
          <a:xfrm>
            <a:off x="9531940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5DCA7B3-2E22-4133-A480-31F30E7C56D3}"/>
              </a:ext>
            </a:extLst>
          </p:cNvPr>
          <p:cNvSpPr/>
          <p:nvPr/>
        </p:nvSpPr>
        <p:spPr>
          <a:xfrm>
            <a:off x="7745204" y="610236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ECFF49CA-A52E-49BC-ABB5-0E7860554B1A}"/>
              </a:ext>
            </a:extLst>
          </p:cNvPr>
          <p:cNvSpPr/>
          <p:nvPr/>
        </p:nvSpPr>
        <p:spPr>
          <a:xfrm>
            <a:off x="7745203" y="586087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06886696-8B42-4B63-883D-B8757ECC4290}"/>
              </a:ext>
            </a:extLst>
          </p:cNvPr>
          <p:cNvSpPr/>
          <p:nvPr/>
        </p:nvSpPr>
        <p:spPr>
          <a:xfrm>
            <a:off x="7745203" y="56109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68FF74A-038F-4EEA-BBA5-33058F9B8B42}"/>
              </a:ext>
            </a:extLst>
          </p:cNvPr>
          <p:cNvSpPr/>
          <p:nvPr/>
        </p:nvSpPr>
        <p:spPr>
          <a:xfrm>
            <a:off x="7745203" y="536096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022254AD-0586-4F16-B73F-630FF432EF45}"/>
              </a:ext>
            </a:extLst>
          </p:cNvPr>
          <p:cNvSpPr/>
          <p:nvPr/>
        </p:nvSpPr>
        <p:spPr>
          <a:xfrm>
            <a:off x="7745202" y="512504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57F83F37-F8DA-4DF8-A1AD-B54EC9A7EE96}"/>
              </a:ext>
            </a:extLst>
          </p:cNvPr>
          <p:cNvSpPr/>
          <p:nvPr/>
        </p:nvSpPr>
        <p:spPr>
          <a:xfrm>
            <a:off x="7745201" y="463873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035B2056-987C-40E6-92D8-A7A319071176}"/>
              </a:ext>
            </a:extLst>
          </p:cNvPr>
          <p:cNvSpPr/>
          <p:nvPr/>
        </p:nvSpPr>
        <p:spPr>
          <a:xfrm>
            <a:off x="7745201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B1106858-5658-4C19-84C6-AE1AAFCAB6C5}"/>
              </a:ext>
            </a:extLst>
          </p:cNvPr>
          <p:cNvSpPr/>
          <p:nvPr/>
        </p:nvSpPr>
        <p:spPr>
          <a:xfrm>
            <a:off x="7745200" y="439148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0BC96997-DCF1-4083-9877-84302A703489}"/>
              </a:ext>
            </a:extLst>
          </p:cNvPr>
          <p:cNvSpPr/>
          <p:nvPr/>
        </p:nvSpPr>
        <p:spPr>
          <a:xfrm>
            <a:off x="7159620" y="6107559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25E003A-125E-44FA-93D3-A2F132D7F17A}"/>
              </a:ext>
            </a:extLst>
          </p:cNvPr>
          <p:cNvSpPr/>
          <p:nvPr/>
        </p:nvSpPr>
        <p:spPr>
          <a:xfrm>
            <a:off x="7159619" y="586607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C3318A6E-76E1-484C-8E0F-F6047B88F75D}"/>
              </a:ext>
            </a:extLst>
          </p:cNvPr>
          <p:cNvSpPr/>
          <p:nvPr/>
        </p:nvSpPr>
        <p:spPr>
          <a:xfrm>
            <a:off x="7159618" y="489160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C2F308FD-F337-47BB-8EA6-30219B9E80C3}"/>
              </a:ext>
            </a:extLst>
          </p:cNvPr>
          <p:cNvSpPr/>
          <p:nvPr/>
        </p:nvSpPr>
        <p:spPr>
          <a:xfrm>
            <a:off x="7159617" y="464392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BEC5B78D-CFD6-4052-879D-3EA34D2DE0AB}"/>
              </a:ext>
            </a:extLst>
          </p:cNvPr>
          <p:cNvSpPr/>
          <p:nvPr/>
        </p:nvSpPr>
        <p:spPr>
          <a:xfrm>
            <a:off x="7159616" y="439667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59D3EB94-9EF9-4E18-91FB-4357609E7F7E}"/>
              </a:ext>
            </a:extLst>
          </p:cNvPr>
          <p:cNvSpPr/>
          <p:nvPr/>
        </p:nvSpPr>
        <p:spPr>
          <a:xfrm>
            <a:off x="8884976" y="6391144"/>
            <a:ext cx="17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= improvement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27612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4E0B9DD-C1C0-4CD1-839F-B3BCCA6BD6D9}"/>
              </a:ext>
            </a:extLst>
          </p:cNvPr>
          <p:cNvGrpSpPr/>
          <p:nvPr/>
        </p:nvGrpSpPr>
        <p:grpSpPr>
          <a:xfrm>
            <a:off x="5307221" y="1433902"/>
            <a:ext cx="5268781" cy="4558873"/>
            <a:chOff x="5307221" y="1433902"/>
            <a:chExt cx="5268781" cy="4558873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8" y="1775449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540584" y="1433902"/>
              <a:ext cx="26585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Optimal threshold 0.207</a:t>
              </a:r>
            </a:p>
            <a:p>
              <a:r>
                <a:rPr lang="en-SG" dirty="0"/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13985" y="3211371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/>
                <a:t>Precision</a:t>
              </a:r>
              <a:r>
                <a:rPr lang="en-SG" dirty="0"/>
                <a:t> = 50/84 </a:t>
              </a:r>
            </a:p>
            <a:p>
              <a:r>
                <a:rPr lang="en-SG" dirty="0"/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6193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/>
                <a:t>Recall</a:t>
              </a:r>
              <a:r>
                <a:rPr lang="en-SG" dirty="0"/>
                <a:t> = 50/55 </a:t>
              </a:r>
            </a:p>
            <a:p>
              <a:r>
                <a:rPr lang="en-SG" dirty="0"/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051" y="3369437"/>
              <a:ext cx="905934" cy="16510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73371" y="1851169"/>
              <a:ext cx="20026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8008170" y="4781787"/>
              <a:ext cx="1972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actual diabetic cases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838200" y="2215275"/>
            <a:ext cx="3725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Gaussian Naive Bayes</a:t>
            </a:r>
            <a:r>
              <a:rPr lang="en-SG" dirty="0"/>
              <a:t> model has achieved prediction (Recall) score of </a:t>
            </a:r>
            <a:r>
              <a:rPr lang="en-SG" b="1" dirty="0"/>
              <a:t>90.9%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diabetic patients, 90.9% of them will be classified correctly using medical diagnostic measurements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=""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=""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=""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500" y="4454017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7008138" y="2375058"/>
              <a:ext cx="13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 Diabetes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187562" y="5192139"/>
              <a:ext cx="10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Diabetes</a:t>
              </a:r>
              <a:endParaRPr lang="en-SG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2048296" y="5315846"/>
              <a:ext cx="19361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Patients’ medical </a:t>
              </a:r>
            </a:p>
            <a:p>
              <a:pPr algn="ctr"/>
              <a:r>
                <a:rPr lang="en-SG" dirty="0"/>
                <a:t>predictor variables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666151" y="58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838200" y="2282239"/>
            <a:ext cx="455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838200" y="3830342"/>
            <a:ext cx="8482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8 medical predictor features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Pregnancies</a:t>
            </a:r>
            <a:r>
              <a:rPr lang="en-SG" dirty="0"/>
              <a:t>: Number of times pregnant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Glucose</a:t>
            </a:r>
            <a:r>
              <a:rPr lang="en-SG" dirty="0"/>
              <a:t>: Plasma glucose concentration a 2 hours in an oral glucose tolerance test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BloodPressure</a:t>
            </a:r>
            <a:r>
              <a:rPr lang="en-SG" dirty="0"/>
              <a:t>: Diastolic blood pressure (mm Hg)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SkinThickness</a:t>
            </a:r>
            <a:r>
              <a:rPr lang="en-SG" dirty="0"/>
              <a:t>: Triceps skin fold thickness (mm)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Insulin</a:t>
            </a:r>
            <a:r>
              <a:rPr lang="en-SG" dirty="0"/>
              <a:t>: 2-Hour serum insulin (mu U/ml)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BMI</a:t>
            </a:r>
            <a:r>
              <a:rPr lang="en-SG" dirty="0"/>
              <a:t>: Body mass index (weight in kg/(height in m)²)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DiabetesPedigreeFunction</a:t>
            </a:r>
            <a:r>
              <a:rPr lang="en-SG" dirty="0"/>
              <a:t>: Diabetes pedigree function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Age</a:t>
            </a:r>
            <a:r>
              <a:rPr lang="en-SG" dirty="0"/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=""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838200" y="1342635"/>
            <a:ext cx="253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downloaded from </a:t>
            </a:r>
            <a:r>
              <a:rPr lang="en-SG" dirty="0">
                <a:hlinkClick r:id="rId3"/>
              </a:rPr>
              <a:t>Kaggle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658536" y="2952314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=""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=""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98" y="2505551"/>
            <a:ext cx="255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remove zero values</a:t>
            </a:r>
          </a:p>
        </p:txBody>
      </p:sp>
    </p:spTree>
    <p:extLst>
      <p:ext uri="{BB962C8B-B14F-4D97-AF65-F5344CB8AC3E}">
        <p14:creationId xmlns=""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47" y="5848221"/>
            <a:ext cx="5372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33" y="1690688"/>
            <a:ext cx="8940931" cy="41575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53549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</p:spTree>
    <p:extLst>
      <p:ext uri="{BB962C8B-B14F-4D97-AF65-F5344CB8AC3E}">
        <p14:creationId xmlns=""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DEE779E-0BE7-40CE-9730-5B5E525B9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4179"/>
          <a:stretch/>
        </p:blipFill>
        <p:spPr>
          <a:xfrm>
            <a:off x="6258604" y="1238688"/>
            <a:ext cx="5933396" cy="51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4A906D6-CCE0-4DB7-A73E-BE3E278E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4144"/>
          <a:stretch/>
        </p:blipFill>
        <p:spPr>
          <a:xfrm>
            <a:off x="-1" y="1238687"/>
            <a:ext cx="5933396" cy="5210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83015" y="642567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7915234" y="6425670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Pair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318D1F2-D775-402F-ABF4-075E77265A0F}"/>
              </a:ext>
            </a:extLst>
          </p:cNvPr>
          <p:cNvSpPr/>
          <p:nvPr/>
        </p:nvSpPr>
        <p:spPr>
          <a:xfrm>
            <a:off x="1684627" y="1214747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8F73EF6-0097-4A88-B8E4-BCAD7AF402A8}"/>
              </a:ext>
            </a:extLst>
          </p:cNvPr>
          <p:cNvSpPr/>
          <p:nvPr/>
        </p:nvSpPr>
        <p:spPr>
          <a:xfrm>
            <a:off x="982378" y="1214747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B34D4E6-634B-4A0C-901E-95FFE132DB32}"/>
              </a:ext>
            </a:extLst>
          </p:cNvPr>
          <p:cNvSpPr/>
          <p:nvPr/>
        </p:nvSpPr>
        <p:spPr>
          <a:xfrm>
            <a:off x="2382896" y="1202777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5D494E3-05DD-4D40-ADE8-E88DDBF5A829}"/>
              </a:ext>
            </a:extLst>
          </p:cNvPr>
          <p:cNvSpPr/>
          <p:nvPr/>
        </p:nvSpPr>
        <p:spPr>
          <a:xfrm>
            <a:off x="3809011" y="1196792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A804A49-794B-4D6E-A93F-B0C4F7A5BAA9}"/>
              </a:ext>
            </a:extLst>
          </p:cNvPr>
          <p:cNvSpPr/>
          <p:nvPr/>
        </p:nvSpPr>
        <p:spPr>
          <a:xfrm rot="5400000">
            <a:off x="2916021" y="888831"/>
            <a:ext cx="172585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DD118C8-B1AD-4903-AA21-5AFE3DB9E38B}"/>
              </a:ext>
            </a:extLst>
          </p:cNvPr>
          <p:cNvSpPr/>
          <p:nvPr/>
        </p:nvSpPr>
        <p:spPr>
          <a:xfrm rot="5400000">
            <a:off x="2938737" y="237105"/>
            <a:ext cx="172584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F8267E0-ABAA-4886-BE0A-52F66C165E7A}"/>
              </a:ext>
            </a:extLst>
          </p:cNvPr>
          <p:cNvSpPr/>
          <p:nvPr/>
        </p:nvSpPr>
        <p:spPr>
          <a:xfrm rot="5400000">
            <a:off x="2938736" y="2191562"/>
            <a:ext cx="172585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D46A453-4792-40CD-8C95-8D50B4994649}"/>
              </a:ext>
            </a:extLst>
          </p:cNvPr>
          <p:cNvSpPr/>
          <p:nvPr/>
        </p:nvSpPr>
        <p:spPr>
          <a:xfrm rot="5400000">
            <a:off x="2938735" y="-418797"/>
            <a:ext cx="172585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5407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7" y="1180196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9" y="1180196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94308" y="600363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532347" y="6032279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Features Correlation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945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2448536"/>
            <a:ext cx="6134100" cy="2552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=""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6" y="2434248"/>
            <a:ext cx="4800600" cy="2581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24D8208-6D95-471C-921C-592E102E17DA}"/>
              </a:ext>
            </a:extLst>
          </p:cNvPr>
          <p:cNvSpPr/>
          <p:nvPr/>
        </p:nvSpPr>
        <p:spPr>
          <a:xfrm>
            <a:off x="2682239" y="5450205"/>
            <a:ext cx="748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‘Glucose’ and ‘BMI’ are the most important medical predictor features.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0412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838200" y="23501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Below 9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371011" y="141456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The performance metrics used in the evaluation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2"/>
              </a:rPr>
              <a:t>Accuracy Score</a:t>
            </a:r>
            <a:r>
              <a:rPr lang="en-SG" dirty="0"/>
              <a:t>: proportion of correct predictions out of the whole dataset. Be careful when the target class is imbalance, for example, if a model predicts nobody to have </a:t>
            </a:r>
            <a:r>
              <a:rPr lang="en-SG" dirty="0">
                <a:hlinkClick r:id="rId3"/>
              </a:rPr>
              <a:t>Glucose-6-Phosphate Dehydrogenase (G6PD) Deficiency</a:t>
            </a:r>
            <a:r>
              <a:rPr lang="en-SG" dirty="0"/>
              <a:t>, then such useless model would be 95% accurate.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4"/>
              </a:rPr>
              <a:t>Precision Score</a:t>
            </a:r>
            <a:r>
              <a:rPr lang="en-SG" dirty="0"/>
              <a:t>: proportion of correct predictions out of all predicted diabetic cases.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5"/>
              </a:rPr>
              <a:t>Recall Score</a:t>
            </a:r>
            <a:r>
              <a:rPr lang="en-SG" dirty="0"/>
              <a:t>: proportion of correct predictions out of all actual diabetic cases. 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6"/>
              </a:rPr>
              <a:t>F1 Score</a:t>
            </a:r>
            <a:r>
              <a:rPr lang="en-SG" dirty="0"/>
              <a:t>: optimised balance between Precision and Recall for binary targets.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7"/>
              </a:rPr>
              <a:t>Area Under ROC Curve</a:t>
            </a:r>
            <a:r>
              <a:rPr lang="en-SG" dirty="0"/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8"/>
              </a:rPr>
              <a:t>Log Loss</a:t>
            </a:r>
            <a:r>
              <a:rPr lang="en-SG" dirty="0"/>
              <a:t>: aka logistic loss or cross-entropy loss, defined as the negative log-likelihood of the true labels given a probabilistic classifier’s predictions, and has to be as low as possible.</a:t>
            </a:r>
          </a:p>
        </p:txBody>
      </p:sp>
    </p:spTree>
    <p:extLst>
      <p:ext uri="{BB962C8B-B14F-4D97-AF65-F5344CB8AC3E}">
        <p14:creationId xmlns="" xmlns:p14="http://schemas.microsoft.com/office/powerpoint/2010/main" val="17719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266</Words>
  <Application>Microsoft Office PowerPoint</Application>
  <PresentationFormat>Custom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Pair Plots</vt:lpstr>
      <vt:lpstr>Features Correlation</vt:lpstr>
      <vt:lpstr>Feature Importance</vt:lpstr>
      <vt:lpstr>Model Evaluation</vt:lpstr>
      <vt:lpstr>Model Performance</vt:lpstr>
      <vt:lpstr>Model Performance</vt:lpstr>
      <vt:lpstr>Model Performance</vt:lpstr>
      <vt:lpstr>Model Comparison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Windows User</cp:lastModifiedBy>
  <cp:revision>55</cp:revision>
  <cp:lastPrinted>2019-11-06T13:57:27Z</cp:lastPrinted>
  <dcterms:created xsi:type="dcterms:W3CDTF">2019-11-05T12:29:49Z</dcterms:created>
  <dcterms:modified xsi:type="dcterms:W3CDTF">2021-07-02T07:08:18Z</dcterms:modified>
</cp:coreProperties>
</file>