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drawings/drawing1.xml" ContentType="application/vnd.openxmlformats-officedocument.drawingml.chartshap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91701\Desktop\Employee%20Dataset%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1"/>
    <c:plotArea>
      <c:layout/>
      <c:pieChart>
        <c:varyColors val="1"/>
        <c:ser>
          <c:idx val="0"/>
          <c:order val="0"/>
          <c:explosion val="25"/>
          <c:dPt>
            <c:idx val="0"/>
            <c:bubble3D val="0"/>
            <c:spPr>
              <a:solidFill>
                <a:schemeClr val="tx2">
                  <a:lumMod val="50000"/>
                </a:schemeClr>
              </a:solidFill>
            </c:spPr>
          </c:dPt>
          <c:dPt>
            <c:idx val="1"/>
            <c:bubble3D val="0"/>
            <c:explosion val="24"/>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lt1"/>
                    </a:solidFill>
                    <a:latin typeface="+mn-lt"/>
                    <a:ea typeface="+mn-ea"/>
                    <a:cs typeface="+mn-cs"/>
                  </a:defRPr>
                </a:pPr>
              </a:p>
            </c:txPr>
            <c:dLblPos val="ct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Sheet2!$E$1:$F$1</c:f>
              <c:strCache>
                <c:ptCount val="2"/>
                <c:pt idx="0">
                  <c:v>MALE </c:v>
                </c:pt>
                <c:pt idx="1">
                  <c:v>FEMALE</c:v>
                </c:pt>
              </c:strCache>
            </c:strRef>
          </c:cat>
          <c:val>
            <c:numRef>
              <c:f>Sheet2!$E$2:$F$2</c:f>
              <c:numCache>
                <c:formatCode>General</c:formatCode>
                <c:ptCount val="2"/>
                <c:pt idx="0">
                  <c:v>100</c:v>
                </c:pt>
                <c:pt idx="1">
                  <c:v>96</c:v>
                </c:pt>
              </c:numCache>
            </c:numRef>
          </c:val>
        </c:ser>
        <c:dLbls>
          <c:showLegendKey val="0"/>
          <c:showVal val="1"/>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en-US" sz="1000" b="0" i="0" u="none" strike="noStrike" kern="1200" baseline="0">
              <a:solidFill>
                <a:schemeClr val="lt1"/>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0.26167</cdr:x>
      <cdr:y>0.03889</cdr:y>
    </cdr:from>
    <cdr:to>
      <cdr:x>0.73167</cdr:x>
      <cdr:y>0.11111</cdr:y>
    </cdr:to>
    <cdr:sp>
      <cdr:nvSpPr>
        <cdr:cNvPr id="2" name="Rectangles 1"/>
        <cdr:cNvSpPr/>
      </cdr:nvSpPr>
      <cdr:spPr xmlns:a="http://schemas.openxmlformats.org/drawingml/2006/main">
        <a:xfrm xmlns:a="http://schemas.openxmlformats.org/drawingml/2006/main">
          <a:off x="1196340" y="106680"/>
          <a:ext cx="2148840" cy="198120"/>
        </a:xfrm>
        <a:prstGeom xmlns:a="http://schemas.openxmlformats.org/drawingml/2006/main" prst="rect">
          <a:avLst/>
        </a:prstGeom>
      </cdr:spPr>
      <cdr:txBody xmlns:a="http://schemas.openxmlformats.org/drawingml/2006/main">
        <a:bodyPr vert="horz" wrap="square" lIns="45720" tIns="45720" rIns="45720" bIns="45720" rtlCol="0" anchor="t" anchorCtr="0">
          <a:normAutofit/>
        </a:bodyPr>
        <a:lstStyle/>
        <a:p>
          <a:pPr algn="ctr"/>
          <a:r>
            <a:rPr lang="en-US" sz="1100" b="1">
              <a:latin typeface="Arial Black" panose="020B0A04020102020204" pitchFamily="34" charset="0"/>
            </a:rPr>
            <a:t>GENDER ANALYSIS</a:t>
          </a:r>
          <a:endParaRPr lang="en-US" sz="1100" b="1">
            <a:latin typeface="Arial Black" panose="020B0A0402010202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971551" y="19665"/>
            <a:ext cx="10853765" cy="1001556"/>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Gender Analysis </a:t>
            </a:r>
            <a:r>
              <a:rPr lang="en-US" b="1" dirty="0">
                <a:solidFill>
                  <a:srgbClr val="0F0F0F"/>
                </a:solidFill>
                <a:latin typeface="Times New Roman" panose="02020603050405020304" pitchFamily="18" charset="0"/>
                <a:cs typeface="Times New Roman" panose="02020603050405020304" pitchFamily="18" charset="0"/>
              </a:rPr>
              <a:t>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495487" y="3213185"/>
            <a:ext cx="8610600" cy="1938020"/>
          </a:xfrm>
          <a:prstGeom prst="rect">
            <a:avLst/>
          </a:prstGeom>
          <a:noFill/>
        </p:spPr>
        <p:txBody>
          <a:bodyPr wrap="square" rtlCol="0">
            <a:spAutoFit/>
          </a:bodyPr>
          <a:lstStyle/>
          <a:p>
            <a:r>
              <a:rPr lang="en-US" sz="2400" b="1" dirty="0"/>
              <a:t>STUDENT NAME</a:t>
            </a:r>
            <a:r>
              <a:rPr lang="en-US" sz="2400" b="1" dirty="0" smtClean="0"/>
              <a:t>:  </a:t>
            </a:r>
            <a:r>
              <a:rPr lang="en-US" sz="2400" dirty="0" smtClean="0"/>
              <a:t>GOKUL RAJ </a:t>
            </a:r>
            <a:r>
              <a:rPr lang="en-US" sz="2000" dirty="0" smtClean="0"/>
              <a:t>  </a:t>
            </a:r>
            <a:r>
              <a:rPr lang="en-US" sz="2400" dirty="0" smtClean="0"/>
              <a:t>S    </a:t>
            </a:r>
            <a:endParaRPr lang="en-US" sz="2000" dirty="0" smtClean="0"/>
          </a:p>
          <a:p>
            <a:r>
              <a:rPr lang="en-US" sz="2400" b="1" dirty="0"/>
              <a:t>REGISTER NO</a:t>
            </a:r>
            <a:r>
              <a:rPr lang="en-US" sz="2400" b="1" dirty="0" smtClean="0"/>
              <a:t>: </a:t>
            </a:r>
            <a:r>
              <a:rPr lang="en-US" sz="2400" dirty="0" smtClean="0"/>
              <a:t>312218988</a:t>
            </a:r>
            <a:r>
              <a:rPr lang="en-US" sz="2400" smtClean="0"/>
              <a:t>(</a:t>
            </a:r>
            <a:r>
              <a:rPr lang="en-US" sz="2400" smtClean="0"/>
              <a:t>asunm170131221</a:t>
            </a:r>
            <a:r>
              <a:rPr lang="en-US" sz="2400" dirty="0" smtClean="0"/>
              <a:t>8988)</a:t>
            </a:r>
            <a:endParaRPr lang="en-US" sz="2400" b="1" dirty="0"/>
          </a:p>
          <a:p>
            <a:r>
              <a:rPr lang="en-US" sz="2400" b="1" dirty="0"/>
              <a:t>DEPARTMENT</a:t>
            </a:r>
            <a:r>
              <a:rPr lang="en-US" sz="2400" b="1" dirty="0" smtClean="0"/>
              <a:t>:  </a:t>
            </a:r>
            <a:r>
              <a:rPr lang="en-US" sz="2400" dirty="0" smtClean="0"/>
              <a:t>B. Com. (General) – 3</a:t>
            </a:r>
            <a:r>
              <a:rPr lang="en-US" sz="2400" baseline="30000" dirty="0" smtClean="0"/>
              <a:t>rd</a:t>
            </a:r>
            <a:r>
              <a:rPr lang="en-US" sz="2400" dirty="0" smtClean="0"/>
              <a:t> Year</a:t>
            </a:r>
            <a:endParaRPr lang="en-US" sz="2400" b="1" dirty="0"/>
          </a:p>
          <a:p>
            <a:r>
              <a:rPr lang="en-US" sz="2400" b="1" dirty="0" smtClean="0"/>
              <a:t>COLLEGE: </a:t>
            </a:r>
            <a:r>
              <a:rPr lang="en-US" sz="2400" dirty="0" smtClean="0"/>
              <a:t>APOLLO ARTS AND SCIENVE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0830"/>
            <a:ext cx="4247515" cy="75184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Algerian" pitchFamily="82" charset="0"/>
                <a:cs typeface="Trebuchet MS" panose="020B0603020202020204"/>
              </a:rPr>
              <a:t>M</a:t>
            </a:r>
            <a:r>
              <a:rPr sz="4800" b="1" dirty="0">
                <a:latin typeface="Algerian" pitchFamily="82" charset="0"/>
                <a:cs typeface="Trebuchet MS" panose="020B0603020202020204"/>
              </a:rPr>
              <a:t>O</a:t>
            </a:r>
            <a:r>
              <a:rPr sz="4800" b="1" spc="-15" dirty="0">
                <a:latin typeface="Algerian" pitchFamily="82" charset="0"/>
                <a:cs typeface="Trebuchet MS" panose="020B0603020202020204"/>
              </a:rPr>
              <a:t>D</a:t>
            </a:r>
            <a:r>
              <a:rPr sz="4800" b="1" spc="-35" dirty="0">
                <a:latin typeface="Algerian" pitchFamily="82" charset="0"/>
                <a:cs typeface="Trebuchet MS" panose="020B0603020202020204"/>
              </a:rPr>
              <a:t>E</a:t>
            </a:r>
            <a:r>
              <a:rPr sz="4800" b="1" spc="-30" dirty="0">
                <a:latin typeface="Algerian" pitchFamily="82" charset="0"/>
                <a:cs typeface="Trebuchet MS" panose="020B0603020202020204"/>
              </a:rPr>
              <a:t>LL</a:t>
            </a:r>
            <a:r>
              <a:rPr sz="4800" b="1" spc="-5" dirty="0">
                <a:latin typeface="Algerian" pitchFamily="82" charset="0"/>
                <a:cs typeface="Trebuchet MS" panose="020B0603020202020204"/>
              </a:rPr>
              <a:t>I</a:t>
            </a:r>
            <a:r>
              <a:rPr sz="4800" b="1" spc="30" dirty="0">
                <a:latin typeface="Algerian" pitchFamily="82" charset="0"/>
                <a:cs typeface="Trebuchet MS" panose="020B0603020202020204"/>
              </a:rPr>
              <a:t>N</a:t>
            </a:r>
            <a:r>
              <a:rPr sz="4800" b="1" spc="5" dirty="0">
                <a:latin typeface="Algerian" pitchFamily="82" charset="0"/>
                <a:cs typeface="Trebuchet MS" panose="020B0603020202020204"/>
              </a:rPr>
              <a:t>G</a:t>
            </a:r>
            <a:endParaRPr sz="4800" dirty="0">
              <a:latin typeface="Algerian" pitchFamily="82" charset="0"/>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7" name="TextBox 6"/>
          <p:cNvSpPr txBox="1"/>
          <p:nvPr/>
        </p:nvSpPr>
        <p:spPr>
          <a:xfrm>
            <a:off x="881026" y="1571612"/>
            <a:ext cx="7500990" cy="4154984"/>
          </a:xfrm>
          <a:prstGeom prst="rect">
            <a:avLst/>
          </a:prstGeom>
          <a:noFill/>
        </p:spPr>
        <p:txBody>
          <a:bodyPr wrap="square" rtlCol="0">
            <a:spAutoFit/>
          </a:bodyPr>
          <a:lstStyle/>
          <a:p>
            <a:pPr algn="just">
              <a:buFont typeface="Arial" panose="020B0604020202020204" pitchFamily="34" charset="0"/>
              <a:buChar char="•"/>
            </a:pPr>
            <a:r>
              <a:rPr lang="en-US" sz="2400" dirty="0" smtClean="0">
                <a:latin typeface="Arial Unicode MS" pitchFamily="34" charset="-128"/>
                <a:ea typeface="Arial Unicode MS" pitchFamily="34" charset="-128"/>
                <a:cs typeface="Arial Unicode MS" pitchFamily="34" charset="-128"/>
              </a:rPr>
              <a:t> </a:t>
            </a:r>
            <a:r>
              <a:rPr lang="en-US" sz="2400" b="1" u="sng" dirty="0" smtClean="0">
                <a:latin typeface="Arial Unicode MS" pitchFamily="34" charset="-128"/>
                <a:ea typeface="Arial Unicode MS" pitchFamily="34" charset="-128"/>
                <a:cs typeface="Arial Unicode MS" pitchFamily="34" charset="-128"/>
              </a:rPr>
              <a:t>Data Preparation:</a:t>
            </a:r>
            <a:r>
              <a:rPr lang="en-US" sz="2400" dirty="0" smtClean="0">
                <a:latin typeface="Arial Unicode MS" pitchFamily="34" charset="-128"/>
                <a:ea typeface="Arial Unicode MS" pitchFamily="34" charset="-128"/>
                <a:cs typeface="Arial Unicode MS" pitchFamily="34" charset="-128"/>
              </a:rPr>
              <a:t> </a:t>
            </a:r>
            <a:r>
              <a:rPr lang="en-US" sz="2400" i="1" dirty="0" smtClean="0">
                <a:latin typeface="Arial Unicode MS" pitchFamily="34" charset="-128"/>
                <a:ea typeface="Arial Unicode MS" pitchFamily="34" charset="-128"/>
                <a:cs typeface="Arial Unicode MS" pitchFamily="34" charset="-128"/>
              </a:rPr>
              <a:t>Clean and organize data, ensuring accuracy and consistency.</a:t>
            </a:r>
            <a:endParaRPr lang="en-US" sz="2400" i="1" dirty="0" smtClean="0">
              <a:latin typeface="Arial Unicode MS" pitchFamily="34" charset="-128"/>
              <a:ea typeface="Arial Unicode MS" pitchFamily="34" charset="-128"/>
              <a:cs typeface="Arial Unicode MS" pitchFamily="34" charset="-128"/>
            </a:endParaRPr>
          </a:p>
          <a:p>
            <a:pPr algn="just">
              <a:buFont typeface="Arial" panose="020B0604020202020204" pitchFamily="34" charset="0"/>
              <a:buChar char="•"/>
            </a:pPr>
            <a:r>
              <a:rPr lang="en-US" sz="2400" dirty="0" smtClean="0">
                <a:latin typeface="Arial Unicode MS" pitchFamily="34" charset="-128"/>
                <a:ea typeface="Arial Unicode MS" pitchFamily="34" charset="-128"/>
                <a:cs typeface="Arial Unicode MS" pitchFamily="34" charset="-128"/>
              </a:rPr>
              <a:t> </a:t>
            </a:r>
            <a:r>
              <a:rPr lang="en-US" sz="2400" b="1" u="sng" dirty="0" smtClean="0">
                <a:latin typeface="Arial Unicode MS" pitchFamily="34" charset="-128"/>
                <a:ea typeface="Arial Unicode MS" pitchFamily="34" charset="-128"/>
                <a:cs typeface="Arial Unicode MS" pitchFamily="34" charset="-128"/>
              </a:rPr>
              <a:t>Trend Analysis:</a:t>
            </a:r>
            <a:r>
              <a:rPr lang="en-US" sz="2400" dirty="0" smtClean="0">
                <a:latin typeface="Arial Unicode MS" pitchFamily="34" charset="-128"/>
                <a:ea typeface="Arial Unicode MS" pitchFamily="34" charset="-128"/>
                <a:cs typeface="Arial Unicode MS" pitchFamily="34" charset="-128"/>
              </a:rPr>
              <a:t> </a:t>
            </a:r>
            <a:r>
              <a:rPr lang="en-US" sz="2400" i="1" dirty="0" smtClean="0">
                <a:latin typeface="Arial Unicode MS" pitchFamily="34" charset="-128"/>
                <a:ea typeface="Arial Unicode MS" pitchFamily="34" charset="-128"/>
                <a:cs typeface="Arial Unicode MS" pitchFamily="34" charset="-128"/>
              </a:rPr>
              <a:t>Apply charts and graphs (e.g., line charts, bar graphs) to visualize trends over time, such as employee performance or turnover rates.</a:t>
            </a:r>
            <a:endParaRPr lang="en-US" sz="2400" i="1" dirty="0" smtClean="0">
              <a:latin typeface="Arial Unicode MS" pitchFamily="34" charset="-128"/>
              <a:ea typeface="Arial Unicode MS" pitchFamily="34" charset="-128"/>
              <a:cs typeface="Arial Unicode MS" pitchFamily="34" charset="-128"/>
            </a:endParaRPr>
          </a:p>
          <a:p>
            <a:pPr algn="just">
              <a:buFont typeface="Arial" panose="020B0604020202020204" pitchFamily="34" charset="0"/>
              <a:buChar char="•"/>
            </a:pPr>
            <a:r>
              <a:rPr lang="en-US" sz="2400" dirty="0" smtClean="0">
                <a:latin typeface="Arial Unicode MS" pitchFamily="34" charset="-128"/>
                <a:ea typeface="Arial Unicode MS" pitchFamily="34" charset="-128"/>
                <a:cs typeface="Arial Unicode MS" pitchFamily="34" charset="-128"/>
              </a:rPr>
              <a:t> </a:t>
            </a:r>
            <a:r>
              <a:rPr lang="en-US" sz="2400" b="1" u="sng" dirty="0" smtClean="0">
                <a:latin typeface="Arial Unicode MS" pitchFamily="34" charset="-128"/>
                <a:ea typeface="Arial Unicode MS" pitchFamily="34" charset="-128"/>
                <a:cs typeface="Arial Unicode MS" pitchFamily="34" charset="-128"/>
              </a:rPr>
              <a:t>Pivot Tables: </a:t>
            </a:r>
            <a:r>
              <a:rPr lang="en-US" sz="2400" i="1" dirty="0" smtClean="0">
                <a:latin typeface="Arial Unicode MS" pitchFamily="34" charset="-128"/>
                <a:ea typeface="Arial Unicode MS" pitchFamily="34" charset="-128"/>
                <a:cs typeface="Arial Unicode MS" pitchFamily="34" charset="-128"/>
              </a:rPr>
              <a:t>Create pivot tables to aggregate and analyze data across different dimensions, such as department, tenure, or job role.</a:t>
            </a:r>
            <a:endParaRPr lang="en-US" sz="2400" i="1" dirty="0" smtClean="0">
              <a:latin typeface="Arial Unicode MS" pitchFamily="34" charset="-128"/>
              <a:ea typeface="Arial Unicode MS" pitchFamily="34" charset="-128"/>
              <a:cs typeface="Arial Unicode MS" pitchFamily="34" charset="-128"/>
            </a:endParaRPr>
          </a:p>
          <a:p>
            <a:pPr algn="just">
              <a:buFont typeface="Arial" panose="020B0604020202020204" pitchFamily="34" charset="0"/>
              <a:buChar char="•"/>
            </a:pPr>
            <a:r>
              <a:rPr lang="en-US" sz="2400" dirty="0" smtClean="0">
                <a:latin typeface="Arial Unicode MS" pitchFamily="34" charset="-128"/>
                <a:ea typeface="Arial Unicode MS" pitchFamily="34" charset="-128"/>
                <a:cs typeface="Arial Unicode MS" pitchFamily="34" charset="-128"/>
              </a:rPr>
              <a:t> </a:t>
            </a:r>
            <a:r>
              <a:rPr lang="en-US" sz="2400" b="1" u="sng" dirty="0" smtClean="0">
                <a:latin typeface="Arial Unicode MS" pitchFamily="34" charset="-128"/>
                <a:ea typeface="Arial Unicode MS" pitchFamily="34" charset="-128"/>
                <a:cs typeface="Arial Unicode MS" pitchFamily="34" charset="-128"/>
              </a:rPr>
              <a:t>Regression Analysis: </a:t>
            </a:r>
            <a:r>
              <a:rPr lang="en-US" sz="2400" i="1" dirty="0" smtClean="0">
                <a:latin typeface="Arial Unicode MS" pitchFamily="34" charset="-128"/>
                <a:ea typeface="Arial Unicode MS" pitchFamily="34" charset="-128"/>
                <a:cs typeface="Arial Unicode MS" pitchFamily="34" charset="-128"/>
              </a:rPr>
              <a:t>Utilize regression functions to identify relationships between variables, such as the impact of training on performance.</a:t>
            </a:r>
            <a:endParaRPr lang="en-US" sz="2400" i="1" dirty="0" smtClean="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054652" cy="752129"/>
          </a:xfrm>
          <a:prstGeom prst="rect">
            <a:avLst/>
          </a:prstGeom>
        </p:spPr>
        <p:txBody>
          <a:bodyPr vert="horz" wrap="square" lIns="0" tIns="13335" rIns="0" bIns="0" rtlCol="0">
            <a:spAutoFit/>
          </a:bodyPr>
          <a:lstStyle/>
          <a:p>
            <a:pPr marL="12700">
              <a:lnSpc>
                <a:spcPct val="100000"/>
              </a:lnSpc>
              <a:spcBef>
                <a:spcPts val="105"/>
              </a:spcBef>
            </a:pPr>
            <a:r>
              <a:rPr dirty="0">
                <a:latin typeface="Algerian" pitchFamily="82" charset="0"/>
              </a:rPr>
              <a:t>R</a:t>
            </a:r>
            <a:r>
              <a:rPr spc="-40" dirty="0">
                <a:latin typeface="Algerian" pitchFamily="82" charset="0"/>
              </a:rPr>
              <a:t>E</a:t>
            </a:r>
            <a:r>
              <a:rPr spc="15" dirty="0">
                <a:latin typeface="Algerian" pitchFamily="82" charset="0"/>
              </a:rPr>
              <a:t>S</a:t>
            </a:r>
            <a:r>
              <a:rPr spc="-30" dirty="0">
                <a:latin typeface="Algerian" pitchFamily="82" charset="0"/>
              </a:rPr>
              <a:t>U</a:t>
            </a:r>
            <a:r>
              <a:rPr spc="-405" dirty="0">
                <a:latin typeface="Algerian" pitchFamily="82" charset="0"/>
              </a:rPr>
              <a:t>L</a:t>
            </a:r>
            <a:r>
              <a:rPr dirty="0">
                <a:latin typeface="Algerian" pitchFamily="82" charset="0"/>
              </a:rPr>
              <a:t>TS</a:t>
            </a:r>
            <a:endParaRPr dirty="0">
              <a:latin typeface="Algerian"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2738414" y="1357298"/>
          <a:ext cx="6572296" cy="4229120"/>
        </p:xfrm>
        <a:graphic>
          <a:graphicData uri="http://schemas.openxmlformats.org/drawingml/2006/chart">
            <c:chart xmlns:c="http://schemas.openxmlformats.org/drawingml/2006/chart" xmlns:r="http://schemas.openxmlformats.org/officeDocument/2006/relationships" r:id="rId1"/>
          </a:graphicData>
        </a:graphic>
      </p:graphicFrame>
      <p:sp>
        <p:nvSpPr>
          <p:cNvPr id="10" name="TextBox 9"/>
          <p:cNvSpPr txBox="1"/>
          <p:nvPr/>
        </p:nvSpPr>
        <p:spPr>
          <a:xfrm>
            <a:off x="452398" y="1643050"/>
            <a:ext cx="1714512" cy="3785652"/>
          </a:xfrm>
          <a:prstGeom prst="rect">
            <a:avLst/>
          </a:prstGeom>
          <a:noFill/>
        </p:spPr>
        <p:txBody>
          <a:bodyPr wrap="square" rtlCol="0">
            <a:spAutoFit/>
          </a:bodyPr>
          <a:lstStyle/>
          <a:p>
            <a:r>
              <a:rPr lang="en-US" sz="2400" dirty="0" smtClean="0">
                <a:latin typeface="Bahnschrift Light SemiCondensed" panose="020B0502040204020203" pitchFamily="34" charset="0"/>
                <a:ea typeface="Arial Unicode MS" pitchFamily="34" charset="-128"/>
                <a:cs typeface="Arial Unicode MS" pitchFamily="34" charset="-128"/>
              </a:rPr>
              <a:t>The Pie Chart helps us to analyze the number of male and female employees in the ABC Ltd.</a:t>
            </a:r>
            <a:endParaRPr lang="en-US" sz="2400" dirty="0">
              <a:latin typeface="Bahnschrift Light SemiCondensed" panose="020B0502040204020203" pitchFamily="34" charset="0"/>
              <a:ea typeface="Arial Unicode MS" pitchFamily="34" charset="-128"/>
              <a:cs typeface="Arial Unicode MS"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dirty="0" smtClean="0">
                <a:latin typeface="Algerian" pitchFamily="82" charset="0"/>
                <a:cs typeface="Times New Roman" panose="02020603050405020304" pitchFamily="18" charset="0"/>
              </a:rPr>
              <a:t>CONCLUSION</a:t>
            </a:r>
            <a:endParaRPr lang="en-IN" dirty="0">
              <a:latin typeface="Algerian" pitchFamily="82" charset="0"/>
              <a:cs typeface="Times New Roman" panose="02020603050405020304" pitchFamily="18" charset="0"/>
            </a:endParaRPr>
          </a:p>
        </p:txBody>
      </p:sp>
      <p:sp>
        <p:nvSpPr>
          <p:cNvPr id="3" name="TextBox 2"/>
          <p:cNvSpPr txBox="1"/>
          <p:nvPr/>
        </p:nvSpPr>
        <p:spPr>
          <a:xfrm>
            <a:off x="809588" y="1428736"/>
            <a:ext cx="8215370" cy="4524315"/>
          </a:xfrm>
          <a:prstGeom prst="rect">
            <a:avLst/>
          </a:prstGeom>
          <a:noFill/>
        </p:spPr>
        <p:txBody>
          <a:bodyPr wrap="square" rtlCol="0">
            <a:spAutoFit/>
          </a:bodyPr>
          <a:lstStyle/>
          <a:p>
            <a:pPr algn="just"/>
            <a:r>
              <a:rPr lang="en-US" sz="2400" dirty="0" smtClean="0">
                <a:latin typeface="Arial Unicode MS" pitchFamily="34" charset="-128"/>
                <a:ea typeface="Arial Unicode MS" pitchFamily="34" charset="-128"/>
                <a:cs typeface="Arial Unicode MS" pitchFamily="34" charset="-128"/>
              </a:rPr>
              <a:t>The conclusion </a:t>
            </a:r>
            <a:r>
              <a:rPr lang="en-US" sz="2400" smtClean="0">
                <a:latin typeface="Arial Unicode MS" pitchFamily="34" charset="-128"/>
                <a:ea typeface="Arial Unicode MS" pitchFamily="34" charset="-128"/>
                <a:cs typeface="Arial Unicode MS" pitchFamily="34" charset="-128"/>
              </a:rPr>
              <a:t>the Employee Gender </a:t>
            </a:r>
            <a:r>
              <a:rPr lang="en-US" sz="2400" dirty="0" smtClean="0">
                <a:latin typeface="Arial Unicode MS" pitchFamily="34" charset="-128"/>
                <a:ea typeface="Arial Unicode MS" pitchFamily="34" charset="-128"/>
                <a:cs typeface="Arial Unicode MS" pitchFamily="34" charset="-128"/>
              </a:rPr>
              <a:t>analysis reveals key insights into the workforce trends, performance, and areas for improvement. By analyzing metrics such as employees and their gender,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en-US" sz="2400" dirty="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571480"/>
            <a:ext cx="6070605" cy="1032334"/>
          </a:xfrm>
          <a:prstGeom prst="rect">
            <a:avLst/>
          </a:prstGeom>
        </p:spPr>
        <p:txBody>
          <a:bodyPr vert="horz" wrap="square" lIns="0" tIns="16510" rIns="0" bIns="0" rtlCol="0">
            <a:spAutoFit/>
          </a:bodyPr>
          <a:lstStyle/>
          <a:p>
            <a:pPr marL="12700">
              <a:lnSpc>
                <a:spcPct val="100000"/>
              </a:lnSpc>
              <a:spcBef>
                <a:spcPts val="130"/>
              </a:spcBef>
            </a:pPr>
            <a:r>
              <a:rPr sz="6600" spc="5" dirty="0">
                <a:latin typeface="Algerian" pitchFamily="82" charset="0"/>
              </a:rPr>
              <a:t>PROJECT</a:t>
            </a:r>
            <a:r>
              <a:rPr sz="6600" spc="-85" dirty="0">
                <a:latin typeface="Algerian" pitchFamily="82" charset="0"/>
              </a:rPr>
              <a:t> </a:t>
            </a:r>
            <a:r>
              <a:rPr sz="6600" spc="25" dirty="0">
                <a:latin typeface="Algerian" pitchFamily="82" charset="0"/>
              </a:rPr>
              <a:t>TITLE</a:t>
            </a:r>
            <a:endParaRPr sz="6600">
              <a:latin typeface="Algerian" pitchFamily="8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983615" y="2595880"/>
            <a:ext cx="9215755" cy="889000"/>
          </a:xfrm>
          <a:prstGeom prst="rect">
            <a:avLst/>
          </a:prstGeom>
          <a:noFill/>
        </p:spPr>
        <p:txBody>
          <a:bodyPr wrap="square" rtlCol="0">
            <a:noAutofit/>
          </a:bodyPr>
          <a:lstStyle/>
          <a:p>
            <a:endParaRPr lang="en-IN" sz="2800" b="1" i="1" dirty="0">
              <a:solidFill>
                <a:srgbClr val="7030A0"/>
              </a:solidFill>
              <a:latin typeface="Stencil" pitchFamily="82" charset="0"/>
              <a:cs typeface="Times New Roman" panose="02020603050405020304" pitchFamily="18" charset="0"/>
            </a:endParaRPr>
          </a:p>
        </p:txBody>
      </p:sp>
      <p:sp>
        <p:nvSpPr>
          <p:cNvPr id="21" name="TextBox 22"/>
          <p:cNvSpPr txBox="1"/>
          <p:nvPr/>
        </p:nvSpPr>
        <p:spPr>
          <a:xfrm>
            <a:off x="1110615" y="2447290"/>
            <a:ext cx="9215755" cy="2368550"/>
          </a:xfrm>
          <a:prstGeom prst="rect">
            <a:avLst/>
          </a:prstGeom>
          <a:noFill/>
        </p:spPr>
        <p:txBody>
          <a:bodyPr wrap="square" rtlCol="0">
            <a:noAutofit/>
          </a:bodyPr>
          <a:p>
            <a:endParaRPr lang="en-IN" sz="2800" b="1" i="1" dirty="0">
              <a:solidFill>
                <a:srgbClr val="7030A0"/>
              </a:solidFill>
              <a:latin typeface="Stencil" pitchFamily="82" charset="0"/>
              <a:cs typeface="Times New Roman" panose="02020603050405020304" pitchFamily="18" charset="0"/>
            </a:endParaRPr>
          </a:p>
        </p:txBody>
      </p:sp>
      <p:sp>
        <p:nvSpPr>
          <p:cNvPr id="24" name="TextBox 22"/>
          <p:cNvSpPr txBox="1"/>
          <p:nvPr/>
        </p:nvSpPr>
        <p:spPr>
          <a:xfrm>
            <a:off x="1110615" y="2997200"/>
            <a:ext cx="9215755" cy="1299210"/>
          </a:xfrm>
          <a:prstGeom prst="rect">
            <a:avLst/>
          </a:prstGeom>
          <a:noFill/>
        </p:spPr>
        <p:txBody>
          <a:bodyPr wrap="square" rtlCol="0">
            <a:noAutofit/>
          </a:bodyPr>
          <a:lstStyle/>
          <a:p>
            <a:r>
              <a:rPr lang="en-US" sz="4000" b="1" i="1" dirty="0">
                <a:solidFill>
                  <a:srgbClr val="0F0F0F"/>
                </a:solidFill>
                <a:latin typeface="Stencil" pitchFamily="82" charset="0"/>
                <a:cs typeface="Times New Roman" panose="02020603050405020304" pitchFamily="18" charset="0"/>
                <a:sym typeface="+mn-ea"/>
              </a:rPr>
              <a:t>Employee </a:t>
            </a:r>
            <a:r>
              <a:rPr lang="en-US" sz="4000" b="1" i="1" dirty="0" smtClean="0">
                <a:solidFill>
                  <a:srgbClr val="0F0F0F"/>
                </a:solidFill>
                <a:latin typeface="Stencil" pitchFamily="82" charset="0"/>
                <a:cs typeface="Times New Roman" panose="02020603050405020304" pitchFamily="18" charset="0"/>
                <a:sym typeface="+mn-ea"/>
              </a:rPr>
              <a:t>gender </a:t>
            </a:r>
            <a:r>
              <a:rPr lang="en-US" sz="4000" b="1" i="1" dirty="0">
                <a:solidFill>
                  <a:srgbClr val="0F0F0F"/>
                </a:solidFill>
                <a:latin typeface="Stencil" pitchFamily="82" charset="0"/>
                <a:cs typeface="Times New Roman" panose="02020603050405020304" pitchFamily="18" charset="0"/>
                <a:sym typeface="+mn-ea"/>
              </a:rPr>
              <a:t>Analysis using Excel</a:t>
            </a:r>
            <a:endParaRPr lang="en-IN" sz="4000" b="1" i="1" dirty="0">
              <a:solidFill>
                <a:srgbClr val="7030A0"/>
              </a:solidFill>
              <a:latin typeface="Stencil" pitchFamily="8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135"/>
            <a:ext cx="3411220" cy="843915"/>
          </a:xfrm>
          <a:prstGeom prst="rect">
            <a:avLst/>
          </a:prstGeom>
        </p:spPr>
        <p:txBody>
          <a:bodyPr vert="horz" wrap="square" lIns="0" tIns="13335" rIns="0" bIns="0" rtlCol="0">
            <a:spAutoFit/>
          </a:bodyPr>
          <a:lstStyle/>
          <a:p>
            <a:pPr marL="12700">
              <a:lnSpc>
                <a:spcPct val="100000"/>
              </a:lnSpc>
              <a:spcBef>
                <a:spcPts val="105"/>
              </a:spcBef>
            </a:pPr>
            <a:r>
              <a:rPr lang="en-US" sz="5400" dirty="0">
                <a:latin typeface="Algerian" pitchFamily="82" charset="0"/>
              </a:rPr>
              <a:t>AGENDA</a:t>
            </a:r>
            <a:endParaRPr lang="en-US" sz="5400" dirty="0">
              <a:latin typeface="Algerian" pitchFamily="82"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520" y="1454785"/>
            <a:ext cx="5029200" cy="4295775"/>
          </a:xfrm>
          <a:prstGeom prst="rect">
            <a:avLst/>
          </a:prstGeom>
          <a:noFill/>
        </p:spPr>
        <p:txBody>
          <a:bodyPr wrap="square" rtlCol="0">
            <a:no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479425" y="405130"/>
            <a:ext cx="7654290" cy="69342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400">
                <a:latin typeface="Algerian" pitchFamily="82" charset="0"/>
              </a:rPr>
              <a:t>PROBLEM </a:t>
            </a:r>
            <a:r>
              <a:rPr sz="4400" spc="10" smtClean="0">
                <a:latin typeface="Algerian" pitchFamily="82" charset="0"/>
              </a:rPr>
              <a:t>S</a:t>
            </a:r>
            <a:r>
              <a:rPr sz="4400" spc="-370" smtClean="0">
                <a:latin typeface="Algerian" pitchFamily="82" charset="0"/>
              </a:rPr>
              <a:t>T</a:t>
            </a:r>
            <a:r>
              <a:rPr sz="4400" spc="-375" smtClean="0">
                <a:latin typeface="Algerian" pitchFamily="82" charset="0"/>
              </a:rPr>
              <a:t>A</a:t>
            </a:r>
            <a:r>
              <a:rPr sz="4400" spc="15" smtClean="0">
                <a:latin typeface="Algerian" pitchFamily="82" charset="0"/>
              </a:rPr>
              <a:t>T</a:t>
            </a:r>
            <a:r>
              <a:rPr sz="4400" spc="-10" smtClean="0">
                <a:latin typeface="Algerian" pitchFamily="82" charset="0"/>
              </a:rPr>
              <a:t>E</a:t>
            </a:r>
            <a:r>
              <a:rPr sz="4400" spc="-20" smtClean="0">
                <a:latin typeface="Algerian" pitchFamily="82" charset="0"/>
              </a:rPr>
              <a:t>ME</a:t>
            </a:r>
            <a:r>
              <a:rPr lang="en-US" sz="4400" spc="10" dirty="0" smtClean="0">
                <a:latin typeface="Algerian" pitchFamily="82" charset="0"/>
              </a:rPr>
              <a:t>N</a:t>
            </a:r>
            <a:r>
              <a:rPr sz="4400" spc="10" smtClean="0">
                <a:latin typeface="Algerian" pitchFamily="82" charset="0"/>
              </a:rPr>
              <a:t>T</a:t>
            </a:r>
            <a:endParaRPr sz="4400">
              <a:latin typeface="Algerian" pitchFamily="82"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839470" y="1276350"/>
            <a:ext cx="7098665" cy="4399280"/>
          </a:xfrm>
          <a:prstGeom prst="rect">
            <a:avLst/>
          </a:prstGeom>
          <a:noFill/>
        </p:spPr>
        <p:txBody>
          <a:bodyPr wrap="square" rtlCol="0">
            <a:noAutofit/>
          </a:bodyPr>
          <a:lstStyle/>
          <a:p>
            <a:pPr algn="just"/>
            <a:r>
              <a:rPr lang="en-US" sz="2200" dirty="0" smtClean="0">
                <a:latin typeface="Arial Unicode MS" pitchFamily="34" charset="-128"/>
                <a:ea typeface="Arial Unicode MS" pitchFamily="34" charset="-128"/>
                <a:cs typeface="Arial Unicode MS" pitchFamily="34" charset="-128"/>
                <a:sym typeface="+mn-ea"/>
              </a:rPr>
              <a:t>Employee performance is a critical factor influencing organizational success, requiring effective assessment</a:t>
            </a:r>
            <a:endParaRPr lang="en-US" sz="2200" dirty="0" smtClean="0">
              <a:latin typeface="Arial Unicode MS" pitchFamily="34" charset="-128"/>
              <a:ea typeface="Arial Unicode MS" pitchFamily="34" charset="-128"/>
              <a:cs typeface="Arial Unicode MS" pitchFamily="34" charset="-128"/>
            </a:endParaRPr>
          </a:p>
          <a:p>
            <a:pPr algn="just"/>
            <a:r>
              <a:rPr lang="en-US" sz="2200" dirty="0" smtClean="0">
                <a:latin typeface="Arial Unicode MS" pitchFamily="34" charset="-128"/>
                <a:ea typeface="Arial Unicode MS" pitchFamily="34" charset="-128"/>
                <a:cs typeface="Arial Unicode MS" pitchFamily="34" charset="-128"/>
                <a:sym typeface="+mn-ea"/>
              </a:rPr>
              <a:t>and management strategies. Addressing performance</a:t>
            </a:r>
            <a:endParaRPr lang="en-US" sz="2200" dirty="0" smtClean="0">
              <a:latin typeface="Arial Unicode MS" pitchFamily="34" charset="-128"/>
              <a:ea typeface="Arial Unicode MS" pitchFamily="34" charset="-128"/>
              <a:cs typeface="Arial Unicode MS" pitchFamily="34" charset="-128"/>
            </a:endParaRPr>
          </a:p>
          <a:p>
            <a:pPr algn="just"/>
            <a:r>
              <a:rPr lang="en-US" sz="2200" dirty="0" smtClean="0">
                <a:latin typeface="Arial Unicode MS" pitchFamily="34" charset="-128"/>
                <a:ea typeface="Arial Unicode MS" pitchFamily="34" charset="-128"/>
                <a:cs typeface="Arial Unicode MS" pitchFamily="34" charset="-128"/>
                <a:sym typeface="+mn-ea"/>
              </a:rPr>
              <a:t>issues promptly can enhance productivity and employee</a:t>
            </a:r>
            <a:endParaRPr lang="en-US" sz="2200" dirty="0" smtClean="0">
              <a:latin typeface="Arial Unicode MS" pitchFamily="34" charset="-128"/>
              <a:ea typeface="Arial Unicode MS" pitchFamily="34" charset="-128"/>
              <a:cs typeface="Arial Unicode MS" pitchFamily="34" charset="-128"/>
            </a:endParaRPr>
          </a:p>
          <a:p>
            <a:pPr algn="just"/>
            <a:r>
              <a:rPr lang="en-US" sz="2200" dirty="0" smtClean="0">
                <a:latin typeface="Arial Unicode MS" pitchFamily="34" charset="-128"/>
                <a:ea typeface="Arial Unicode MS" pitchFamily="34" charset="-128"/>
                <a:cs typeface="Arial Unicode MS" pitchFamily="34" charset="-128"/>
                <a:sym typeface="+mn-ea"/>
              </a:rPr>
              <a:t>satisfaction.</a:t>
            </a:r>
            <a:endParaRPr lang="en-US" sz="2200" dirty="0" smtClean="0">
              <a:latin typeface="Arial Unicode MS" pitchFamily="34" charset="-128"/>
              <a:ea typeface="Arial Unicode MS" pitchFamily="34" charset="-128"/>
              <a:cs typeface="Arial Unicode MS" pitchFamily="34" charset="-128"/>
            </a:endParaRPr>
          </a:p>
          <a:p>
            <a:pPr algn="just"/>
            <a:endParaRPr lang="en-US" sz="2200" dirty="0" smtClean="0">
              <a:latin typeface="Arial Unicode MS" pitchFamily="34" charset="-128"/>
              <a:ea typeface="Arial Unicode MS" pitchFamily="34" charset="-128"/>
              <a:cs typeface="Arial Unicode MS" pitchFamily="34" charset="-128"/>
              <a:sym typeface="+mn-ea"/>
            </a:endParaRPr>
          </a:p>
          <a:p>
            <a:pPr algn="just"/>
            <a:r>
              <a:rPr lang="en-US" sz="2200" dirty="0" smtClean="0">
                <a:latin typeface="Arial Unicode MS" pitchFamily="34" charset="-128"/>
                <a:ea typeface="Arial Unicode MS" pitchFamily="34" charset="-128"/>
                <a:cs typeface="Arial Unicode MS" pitchFamily="34" charset="-128"/>
                <a:sym typeface="+mn-ea"/>
              </a:rPr>
              <a:t>An employee dataset overview provides essential</a:t>
            </a:r>
            <a:endParaRPr lang="en-US" sz="2200" dirty="0" smtClean="0">
              <a:latin typeface="Arial Unicode MS" pitchFamily="34" charset="-128"/>
              <a:ea typeface="Arial Unicode MS" pitchFamily="34" charset="-128"/>
              <a:cs typeface="Arial Unicode MS" pitchFamily="34" charset="-128"/>
            </a:endParaRPr>
          </a:p>
          <a:p>
            <a:pPr algn="just"/>
            <a:r>
              <a:rPr lang="en-US" sz="2200" dirty="0" smtClean="0">
                <a:latin typeface="Arial Unicode MS" pitchFamily="34" charset="-128"/>
                <a:ea typeface="Arial Unicode MS" pitchFamily="34" charset="-128"/>
                <a:cs typeface="Arial Unicode MS" pitchFamily="34" charset="-128"/>
                <a:sym typeface="+mn-ea"/>
              </a:rPr>
              <a:t>insights into workforce demographics, performance</a:t>
            </a:r>
            <a:endParaRPr lang="en-US" sz="2200" dirty="0" smtClean="0">
              <a:latin typeface="Arial Unicode MS" pitchFamily="34" charset="-128"/>
              <a:ea typeface="Arial Unicode MS" pitchFamily="34" charset="-128"/>
              <a:cs typeface="Arial Unicode MS" pitchFamily="34" charset="-128"/>
            </a:endParaRPr>
          </a:p>
          <a:p>
            <a:pPr algn="just"/>
            <a:r>
              <a:rPr lang="en-US" sz="2200" dirty="0" smtClean="0">
                <a:latin typeface="Arial Unicode MS" pitchFamily="34" charset="-128"/>
                <a:ea typeface="Arial Unicode MS" pitchFamily="34" charset="-128"/>
                <a:cs typeface="Arial Unicode MS" pitchFamily="34" charset="-128"/>
                <a:sym typeface="+mn-ea"/>
              </a:rPr>
              <a:t>metrics, and engagement levels, crucial for optimizing</a:t>
            </a:r>
            <a:endParaRPr lang="en-US" sz="2200" dirty="0" smtClean="0">
              <a:latin typeface="Arial Unicode MS" pitchFamily="34" charset="-128"/>
              <a:ea typeface="Arial Unicode MS" pitchFamily="34" charset="-128"/>
              <a:cs typeface="Arial Unicode MS" pitchFamily="34" charset="-128"/>
            </a:endParaRPr>
          </a:p>
          <a:p>
            <a:pPr algn="just"/>
            <a:r>
              <a:rPr lang="en-US" sz="2200" dirty="0" smtClean="0">
                <a:latin typeface="Arial Unicode MS" pitchFamily="34" charset="-128"/>
                <a:ea typeface="Arial Unicode MS" pitchFamily="34" charset="-128"/>
                <a:cs typeface="Arial Unicode MS" pitchFamily="34" charset="-128"/>
                <a:sym typeface="+mn-ea"/>
              </a:rPr>
              <a:t>human resource strategies. Proper analysis can reveal</a:t>
            </a:r>
            <a:endParaRPr lang="en-US" sz="2200" dirty="0" smtClean="0">
              <a:latin typeface="Arial Unicode MS" pitchFamily="34" charset="-128"/>
              <a:ea typeface="Arial Unicode MS" pitchFamily="34" charset="-128"/>
              <a:cs typeface="Arial Unicode MS" pitchFamily="34" charset="-128"/>
            </a:endParaRPr>
          </a:p>
          <a:p>
            <a:pPr algn="just"/>
            <a:r>
              <a:rPr lang="en-US" sz="2200" dirty="0" smtClean="0">
                <a:latin typeface="Arial Unicode MS" pitchFamily="34" charset="-128"/>
                <a:ea typeface="Arial Unicode MS" pitchFamily="34" charset="-128"/>
                <a:cs typeface="Arial Unicode MS" pitchFamily="34" charset="-128"/>
                <a:sym typeface="+mn-ea"/>
              </a:rPr>
              <a:t>trends and gaps, aiding in targeted improvements.</a:t>
            </a:r>
            <a:endParaRPr lang="en-US" sz="2200" dirty="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6142043"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spc="5" dirty="0">
                <a:latin typeface="Algerian" pitchFamily="82" charset="0"/>
              </a:rPr>
              <a:t>PROJECT	</a:t>
            </a:r>
            <a:r>
              <a:rPr sz="4400" spc="-20" dirty="0">
                <a:latin typeface="Algerian" pitchFamily="82" charset="0"/>
              </a:rPr>
              <a:t>OVERVIEW</a:t>
            </a:r>
            <a:endParaRPr sz="4400">
              <a:latin typeface="Algerian" pitchFamily="82"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539430"/>
          </a:xfrm>
          <a:prstGeom prst="rect">
            <a:avLst/>
          </a:prstGeom>
          <a:noFill/>
        </p:spPr>
        <p:txBody>
          <a:bodyPr wrap="square" rtlCol="0">
            <a:spAutoFit/>
          </a:bodyPr>
          <a:lstStyle/>
          <a:p>
            <a:r>
              <a:rPr lang="en-US" sz="2800" dirty="0" smtClean="0">
                <a:latin typeface="Arial Unicode MS" pitchFamily="34" charset="-128"/>
                <a:ea typeface="Arial Unicode MS" pitchFamily="34" charset="-128"/>
                <a:cs typeface="Arial Unicode MS" pitchFamily="34" charset="-128"/>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 making for HR strategies.</a:t>
            </a:r>
            <a:endParaRPr lang="en-IN" sz="2800" dirty="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6396680"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Algerian" pitchFamily="82" charset="0"/>
              </a:rPr>
              <a:t>W</a:t>
            </a:r>
            <a:r>
              <a:rPr sz="3600" spc="-20" dirty="0">
                <a:latin typeface="Algerian" pitchFamily="82" charset="0"/>
              </a:rPr>
              <a:t>H</a:t>
            </a:r>
            <a:r>
              <a:rPr sz="3600" spc="20" dirty="0">
                <a:latin typeface="Algerian" pitchFamily="82" charset="0"/>
              </a:rPr>
              <a:t>O</a:t>
            </a:r>
            <a:r>
              <a:rPr sz="3600" spc="-235" dirty="0">
                <a:latin typeface="Algerian" pitchFamily="82" charset="0"/>
              </a:rPr>
              <a:t> </a:t>
            </a:r>
            <a:r>
              <a:rPr sz="3600" spc="-10" dirty="0">
                <a:latin typeface="Algerian" pitchFamily="82" charset="0"/>
              </a:rPr>
              <a:t>AR</a:t>
            </a:r>
            <a:r>
              <a:rPr sz="3600" spc="15" dirty="0">
                <a:latin typeface="Algerian" pitchFamily="82" charset="0"/>
              </a:rPr>
              <a:t>E</a:t>
            </a:r>
            <a:r>
              <a:rPr sz="3600" spc="-35" dirty="0">
                <a:latin typeface="Algerian" pitchFamily="82" charset="0"/>
              </a:rPr>
              <a:t> </a:t>
            </a:r>
            <a:r>
              <a:rPr sz="3600" spc="-10" dirty="0">
                <a:latin typeface="Algerian" pitchFamily="82" charset="0"/>
              </a:rPr>
              <a:t>T</a:t>
            </a:r>
            <a:r>
              <a:rPr sz="3600" spc="-15" dirty="0">
                <a:latin typeface="Algerian" pitchFamily="82" charset="0"/>
              </a:rPr>
              <a:t>H</a:t>
            </a:r>
            <a:r>
              <a:rPr sz="3600" spc="15" dirty="0">
                <a:latin typeface="Algerian" pitchFamily="82" charset="0"/>
              </a:rPr>
              <a:t>E</a:t>
            </a:r>
            <a:r>
              <a:rPr sz="3600" spc="-35" dirty="0">
                <a:latin typeface="Algerian" pitchFamily="82" charset="0"/>
              </a:rPr>
              <a:t> </a:t>
            </a:r>
            <a:r>
              <a:rPr sz="3600" spc="-20" dirty="0">
                <a:latin typeface="Algerian" pitchFamily="82" charset="0"/>
              </a:rPr>
              <a:t>E</a:t>
            </a:r>
            <a:r>
              <a:rPr sz="3600" spc="30" dirty="0">
                <a:latin typeface="Algerian" pitchFamily="82" charset="0"/>
              </a:rPr>
              <a:t>N</a:t>
            </a:r>
            <a:r>
              <a:rPr sz="3600" spc="15" dirty="0">
                <a:latin typeface="Algerian" pitchFamily="82" charset="0"/>
              </a:rPr>
              <a:t>D</a:t>
            </a:r>
            <a:r>
              <a:rPr sz="3600" spc="-45" dirty="0">
                <a:latin typeface="Algerian" pitchFamily="82" charset="0"/>
              </a:rPr>
              <a:t> </a:t>
            </a:r>
            <a:r>
              <a:rPr sz="3600" dirty="0">
                <a:latin typeface="Algerian" pitchFamily="82" charset="0"/>
              </a:rPr>
              <a:t>U</a:t>
            </a:r>
            <a:r>
              <a:rPr sz="3600" spc="10" dirty="0">
                <a:latin typeface="Algerian" pitchFamily="82" charset="0"/>
              </a:rPr>
              <a:t>S</a:t>
            </a:r>
            <a:r>
              <a:rPr sz="3600" spc="-25" dirty="0">
                <a:latin typeface="Algerian" pitchFamily="82" charset="0"/>
              </a:rPr>
              <a:t>E</a:t>
            </a:r>
            <a:r>
              <a:rPr sz="3600" spc="-10" dirty="0">
                <a:latin typeface="Algerian" pitchFamily="82" charset="0"/>
              </a:rPr>
              <a:t>R</a:t>
            </a:r>
            <a:r>
              <a:rPr sz="3600" spc="5" dirty="0">
                <a:latin typeface="Algerian" pitchFamily="82" charset="0"/>
              </a:rPr>
              <a:t>S?</a:t>
            </a:r>
            <a:endParaRPr sz="3600">
              <a:latin typeface="Algerian" pitchFamily="82" charset="0"/>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1023902" y="2147067"/>
            <a:ext cx="7929618" cy="4154984"/>
          </a:xfrm>
          <a:prstGeom prst="rect">
            <a:avLst/>
          </a:prstGeom>
          <a:noFill/>
        </p:spPr>
        <p:txBody>
          <a:bodyPr wrap="square" rtlCol="0">
            <a:spAutoFit/>
          </a:bodyPr>
          <a:lstStyle/>
          <a:p>
            <a:r>
              <a:rPr lang="en-US" sz="2200" dirty="0" smtClean="0">
                <a:latin typeface="Arial Unicode MS" pitchFamily="34" charset="-128"/>
                <a:ea typeface="Arial Unicode MS" pitchFamily="34" charset="-128"/>
                <a:cs typeface="Arial Unicode MS" pitchFamily="34" charset="-128"/>
              </a:rPr>
              <a:t>The end users in employee performance analysis typically include:</a:t>
            </a:r>
            <a:endParaRPr lang="en-US" sz="2200" dirty="0" smtClean="0">
              <a:latin typeface="Arial Unicode MS" pitchFamily="34" charset="-128"/>
              <a:ea typeface="Arial Unicode MS" pitchFamily="34" charset="-128"/>
              <a:cs typeface="Arial Unicode MS" pitchFamily="34" charset="-128"/>
            </a:endParaRPr>
          </a:p>
          <a:p>
            <a:r>
              <a:rPr lang="en-US" sz="2200" dirty="0" smtClean="0">
                <a:latin typeface="Arial Unicode MS" pitchFamily="34" charset="-128"/>
                <a:ea typeface="Arial Unicode MS" pitchFamily="34" charset="-128"/>
                <a:cs typeface="Arial Unicode MS" pitchFamily="34" charset="-128"/>
              </a:rPr>
              <a:t>1. </a:t>
            </a:r>
            <a:r>
              <a:rPr lang="en-US" sz="2200" b="1" dirty="0" smtClean="0">
                <a:latin typeface="Arial Unicode MS" pitchFamily="34" charset="-128"/>
                <a:ea typeface="Arial Unicode MS" pitchFamily="34" charset="-128"/>
                <a:cs typeface="Arial Unicode MS" pitchFamily="34" charset="-128"/>
              </a:rPr>
              <a:t>Human Resources (HR) Managers: </a:t>
            </a:r>
            <a:r>
              <a:rPr lang="en-US" sz="2200" i="1" dirty="0" smtClean="0">
                <a:latin typeface="Arial Unicode MS" pitchFamily="34" charset="-128"/>
                <a:ea typeface="Arial Unicode MS" pitchFamily="34" charset="-128"/>
                <a:cs typeface="Arial Unicode MS" pitchFamily="34" charset="-128"/>
              </a:rPr>
              <a:t>They use the insights to</a:t>
            </a:r>
            <a:endParaRPr lang="en-US" sz="2200" i="1" dirty="0" smtClean="0">
              <a:latin typeface="Arial Unicode MS" pitchFamily="34" charset="-128"/>
              <a:ea typeface="Arial Unicode MS" pitchFamily="34" charset="-128"/>
              <a:cs typeface="Arial Unicode MS" pitchFamily="34" charset="-128"/>
            </a:endParaRPr>
          </a:p>
          <a:p>
            <a:r>
              <a:rPr lang="en-US" sz="2200" i="1" dirty="0" smtClean="0">
                <a:latin typeface="Arial Unicode MS" pitchFamily="34" charset="-128"/>
                <a:ea typeface="Arial Unicode MS" pitchFamily="34" charset="-128"/>
                <a:cs typeface="Arial Unicode MS" pitchFamily="34" charset="-128"/>
              </a:rPr>
              <a:t>make informed decisions about promotions, training, and development.</a:t>
            </a:r>
            <a:endParaRPr lang="en-US" sz="2200" i="1" dirty="0" smtClean="0">
              <a:latin typeface="Arial Unicode MS" pitchFamily="34" charset="-128"/>
              <a:ea typeface="Arial Unicode MS" pitchFamily="34" charset="-128"/>
              <a:cs typeface="Arial Unicode MS" pitchFamily="34" charset="-128"/>
            </a:endParaRPr>
          </a:p>
          <a:p>
            <a:r>
              <a:rPr lang="en-US" sz="2200" dirty="0" smtClean="0">
                <a:latin typeface="Arial Unicode MS" pitchFamily="34" charset="-128"/>
                <a:ea typeface="Arial Unicode MS" pitchFamily="34" charset="-128"/>
                <a:cs typeface="Arial Unicode MS" pitchFamily="34" charset="-128"/>
              </a:rPr>
              <a:t>2. </a:t>
            </a:r>
            <a:r>
              <a:rPr lang="en-US" sz="2200" b="1" dirty="0" smtClean="0">
                <a:latin typeface="Arial Unicode MS" pitchFamily="34" charset="-128"/>
                <a:ea typeface="Arial Unicode MS" pitchFamily="34" charset="-128"/>
                <a:cs typeface="Arial Unicode MS" pitchFamily="34" charset="-128"/>
              </a:rPr>
              <a:t>Team Leaders and Supervisors: </a:t>
            </a:r>
            <a:r>
              <a:rPr lang="en-US" sz="2200" i="1" dirty="0" smtClean="0">
                <a:latin typeface="Arial Unicode MS" pitchFamily="34" charset="-128"/>
                <a:ea typeface="Arial Unicode MS" pitchFamily="34" charset="-128"/>
                <a:cs typeface="Arial Unicode MS" pitchFamily="34" charset="-128"/>
              </a:rPr>
              <a:t>They apply performance data</a:t>
            </a:r>
            <a:endParaRPr lang="en-US" sz="2200" i="1" dirty="0" smtClean="0">
              <a:latin typeface="Arial Unicode MS" pitchFamily="34" charset="-128"/>
              <a:ea typeface="Arial Unicode MS" pitchFamily="34" charset="-128"/>
              <a:cs typeface="Arial Unicode MS" pitchFamily="34" charset="-128"/>
            </a:endParaRPr>
          </a:p>
          <a:p>
            <a:r>
              <a:rPr lang="en-US" sz="2200" i="1" dirty="0" smtClean="0">
                <a:latin typeface="Arial Unicode MS" pitchFamily="34" charset="-128"/>
                <a:ea typeface="Arial Unicode MS" pitchFamily="34" charset="-128"/>
                <a:cs typeface="Arial Unicode MS" pitchFamily="34" charset="-128"/>
              </a:rPr>
              <a:t>to provide feedback, set goals, and manage team performance.</a:t>
            </a:r>
            <a:endParaRPr lang="en-US" sz="2200" i="1" dirty="0" smtClean="0">
              <a:latin typeface="Arial Unicode MS" pitchFamily="34" charset="-128"/>
              <a:ea typeface="Arial Unicode MS" pitchFamily="34" charset="-128"/>
              <a:cs typeface="Arial Unicode MS" pitchFamily="34" charset="-128"/>
            </a:endParaRPr>
          </a:p>
          <a:p>
            <a:r>
              <a:rPr lang="en-US" sz="2200" dirty="0" smtClean="0">
                <a:latin typeface="Arial Unicode MS" pitchFamily="34" charset="-128"/>
                <a:ea typeface="Arial Unicode MS" pitchFamily="34" charset="-128"/>
                <a:cs typeface="Arial Unicode MS" pitchFamily="34" charset="-128"/>
              </a:rPr>
              <a:t>3. </a:t>
            </a:r>
            <a:r>
              <a:rPr lang="en-US" sz="2200" b="1" dirty="0" smtClean="0">
                <a:latin typeface="Arial Unicode MS" pitchFamily="34" charset="-128"/>
                <a:ea typeface="Arial Unicode MS" pitchFamily="34" charset="-128"/>
                <a:cs typeface="Arial Unicode MS" pitchFamily="34" charset="-128"/>
              </a:rPr>
              <a:t>Employees:</a:t>
            </a:r>
            <a:r>
              <a:rPr lang="en-US" sz="2200" dirty="0" smtClean="0">
                <a:latin typeface="Arial Unicode MS" pitchFamily="34" charset="-128"/>
                <a:ea typeface="Arial Unicode MS" pitchFamily="34" charset="-128"/>
                <a:cs typeface="Arial Unicode MS" pitchFamily="34" charset="-128"/>
              </a:rPr>
              <a:t> </a:t>
            </a:r>
            <a:r>
              <a:rPr lang="en-US" sz="2200" i="1" dirty="0" smtClean="0">
                <a:latin typeface="Arial Unicode MS" pitchFamily="34" charset="-128"/>
                <a:ea typeface="Arial Unicode MS" pitchFamily="34" charset="-128"/>
                <a:cs typeface="Arial Unicode MS" pitchFamily="34" charset="-128"/>
              </a:rPr>
              <a:t>They benefit from feedback and performance</a:t>
            </a:r>
            <a:endParaRPr lang="en-US" sz="2200" i="1" dirty="0" smtClean="0">
              <a:latin typeface="Arial Unicode MS" pitchFamily="34" charset="-128"/>
              <a:ea typeface="Arial Unicode MS" pitchFamily="34" charset="-128"/>
              <a:cs typeface="Arial Unicode MS" pitchFamily="34" charset="-128"/>
            </a:endParaRPr>
          </a:p>
          <a:p>
            <a:r>
              <a:rPr lang="en-US" sz="2200" i="1" dirty="0" smtClean="0">
                <a:latin typeface="Arial Unicode MS" pitchFamily="34" charset="-128"/>
                <a:ea typeface="Arial Unicode MS" pitchFamily="34" charset="-128"/>
                <a:cs typeface="Arial Unicode MS" pitchFamily="34" charset="-128"/>
              </a:rPr>
              <a:t>evaluations that help them improve and advance in their careers.</a:t>
            </a:r>
            <a:endParaRPr lang="en-US" sz="2200" i="1" dirty="0" smtClean="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latin typeface="Algerian" pitchFamily="82" charset="0"/>
              </a:rPr>
              <a:t>O</a:t>
            </a:r>
            <a:r>
              <a:rPr sz="3600" spc="25" dirty="0">
                <a:latin typeface="Algerian" pitchFamily="82" charset="0"/>
              </a:rPr>
              <a:t>U</a:t>
            </a:r>
            <a:r>
              <a:rPr sz="3600" dirty="0">
                <a:latin typeface="Algerian" pitchFamily="82" charset="0"/>
              </a:rPr>
              <a:t>R</a:t>
            </a:r>
            <a:r>
              <a:rPr sz="3600" spc="5" dirty="0">
                <a:latin typeface="Algerian" pitchFamily="82" charset="0"/>
              </a:rPr>
              <a:t> </a:t>
            </a:r>
            <a:r>
              <a:rPr sz="3600" spc="25" dirty="0">
                <a:latin typeface="Algerian" pitchFamily="82" charset="0"/>
              </a:rPr>
              <a:t>S</a:t>
            </a:r>
            <a:r>
              <a:rPr sz="3600" spc="10" dirty="0">
                <a:latin typeface="Algerian" pitchFamily="82" charset="0"/>
              </a:rPr>
              <a:t>O</a:t>
            </a:r>
            <a:r>
              <a:rPr sz="3600" spc="25" dirty="0">
                <a:latin typeface="Algerian" pitchFamily="82" charset="0"/>
              </a:rPr>
              <a:t>LU</a:t>
            </a:r>
            <a:r>
              <a:rPr sz="3600" spc="-35" dirty="0">
                <a:latin typeface="Algerian" pitchFamily="82" charset="0"/>
              </a:rPr>
              <a:t>T</a:t>
            </a:r>
            <a:r>
              <a:rPr sz="3600" spc="-30" dirty="0">
                <a:latin typeface="Algerian" pitchFamily="82" charset="0"/>
              </a:rPr>
              <a:t>I</a:t>
            </a:r>
            <a:r>
              <a:rPr sz="3600" spc="10" dirty="0">
                <a:latin typeface="Algerian" pitchFamily="82" charset="0"/>
              </a:rPr>
              <a:t>O</a:t>
            </a:r>
            <a:r>
              <a:rPr sz="3600" dirty="0">
                <a:latin typeface="Algerian" pitchFamily="82" charset="0"/>
              </a:rPr>
              <a:t>N</a:t>
            </a:r>
            <a:r>
              <a:rPr sz="3600" spc="-345" dirty="0">
                <a:latin typeface="Algerian" pitchFamily="82" charset="0"/>
              </a:rPr>
              <a:t> </a:t>
            </a:r>
            <a:r>
              <a:rPr sz="3600" spc="-35" dirty="0">
                <a:latin typeface="Algerian" pitchFamily="82" charset="0"/>
              </a:rPr>
              <a:t>A</a:t>
            </a:r>
            <a:r>
              <a:rPr sz="3600" spc="-5" dirty="0">
                <a:latin typeface="Algerian" pitchFamily="82" charset="0"/>
              </a:rPr>
              <a:t>N</a:t>
            </a:r>
            <a:r>
              <a:rPr sz="3600" dirty="0">
                <a:latin typeface="Algerian" pitchFamily="82" charset="0"/>
              </a:rPr>
              <a:t>D</a:t>
            </a:r>
            <a:r>
              <a:rPr sz="3600" spc="35" dirty="0">
                <a:latin typeface="Algerian" pitchFamily="82" charset="0"/>
              </a:rPr>
              <a:t> </a:t>
            </a:r>
            <a:r>
              <a:rPr sz="3600" spc="-30" dirty="0">
                <a:latin typeface="Algerian" pitchFamily="82" charset="0"/>
              </a:rPr>
              <a:t>I</a:t>
            </a:r>
            <a:r>
              <a:rPr sz="3600" spc="-35" dirty="0">
                <a:latin typeface="Algerian" pitchFamily="82" charset="0"/>
              </a:rPr>
              <a:t>T</a:t>
            </a:r>
            <a:r>
              <a:rPr sz="3600" dirty="0">
                <a:latin typeface="Algerian" pitchFamily="82" charset="0"/>
              </a:rPr>
              <a:t>S</a:t>
            </a:r>
            <a:r>
              <a:rPr sz="3600" spc="60" dirty="0">
                <a:latin typeface="Algerian" pitchFamily="82" charset="0"/>
              </a:rPr>
              <a:t> </a:t>
            </a:r>
            <a:r>
              <a:rPr sz="3600" spc="-295" dirty="0">
                <a:latin typeface="Algerian" pitchFamily="82" charset="0"/>
              </a:rPr>
              <a:t>V</a:t>
            </a:r>
            <a:r>
              <a:rPr sz="3600" spc="-35" dirty="0">
                <a:latin typeface="Algerian" pitchFamily="82" charset="0"/>
              </a:rPr>
              <a:t>A</a:t>
            </a:r>
            <a:r>
              <a:rPr sz="3600" spc="25" dirty="0">
                <a:latin typeface="Algerian" pitchFamily="82" charset="0"/>
              </a:rPr>
              <a:t>LU</a:t>
            </a:r>
            <a:r>
              <a:rPr sz="3600" dirty="0">
                <a:latin typeface="Algerian" pitchFamily="82" charset="0"/>
              </a:rPr>
              <a:t>E</a:t>
            </a:r>
            <a:r>
              <a:rPr sz="3600" spc="-65" dirty="0">
                <a:latin typeface="Algerian" pitchFamily="82" charset="0"/>
              </a:rPr>
              <a:t> </a:t>
            </a:r>
            <a:r>
              <a:rPr sz="3600" spc="-15" dirty="0">
                <a:latin typeface="Algerian" pitchFamily="82" charset="0"/>
              </a:rPr>
              <a:t>P</a:t>
            </a:r>
            <a:r>
              <a:rPr sz="3600" spc="-30" dirty="0">
                <a:latin typeface="Algerian" pitchFamily="82" charset="0"/>
              </a:rPr>
              <a:t>R</a:t>
            </a:r>
            <a:r>
              <a:rPr sz="3600" spc="10" dirty="0">
                <a:latin typeface="Algerian" pitchFamily="82" charset="0"/>
              </a:rPr>
              <a:t>O</a:t>
            </a:r>
            <a:r>
              <a:rPr sz="3600" spc="-15" dirty="0">
                <a:latin typeface="Algerian" pitchFamily="82" charset="0"/>
              </a:rPr>
              <a:t>P</a:t>
            </a:r>
            <a:r>
              <a:rPr sz="3600" spc="10" dirty="0">
                <a:latin typeface="Algerian" pitchFamily="82" charset="0"/>
              </a:rPr>
              <a:t>O</a:t>
            </a:r>
            <a:r>
              <a:rPr sz="3600" spc="25" dirty="0">
                <a:latin typeface="Algerian" pitchFamily="82" charset="0"/>
              </a:rPr>
              <a:t>S</a:t>
            </a:r>
            <a:r>
              <a:rPr sz="3600" spc="-30" dirty="0">
                <a:latin typeface="Algerian" pitchFamily="82" charset="0"/>
              </a:rPr>
              <a:t>I</a:t>
            </a:r>
            <a:r>
              <a:rPr sz="3600" spc="-35" dirty="0">
                <a:latin typeface="Algerian" pitchFamily="82" charset="0"/>
              </a:rPr>
              <a:t>T</a:t>
            </a:r>
            <a:r>
              <a:rPr sz="3600" spc="-30" dirty="0">
                <a:latin typeface="Algerian" pitchFamily="82" charset="0"/>
              </a:rPr>
              <a:t>I</a:t>
            </a:r>
            <a:r>
              <a:rPr sz="3600" spc="10" dirty="0">
                <a:latin typeface="Algerian" pitchFamily="82" charset="0"/>
              </a:rPr>
              <a:t>O</a:t>
            </a:r>
            <a:r>
              <a:rPr sz="3600" dirty="0">
                <a:latin typeface="Algerian" pitchFamily="82" charset="0"/>
              </a:rPr>
              <a:t>N</a:t>
            </a:r>
            <a:endParaRPr sz="3600" dirty="0">
              <a:latin typeface="Algerian" pitchFamily="82"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783840" y="2621280"/>
            <a:ext cx="7828915" cy="2665095"/>
          </a:xfrm>
          <a:prstGeom prst="rect">
            <a:avLst/>
          </a:prstGeom>
          <a:noFill/>
        </p:spPr>
        <p:txBody>
          <a:bodyPr wrap="square" rtlCol="0">
            <a:noAutofit/>
          </a:bodyPr>
          <a:lstStyle/>
          <a:p>
            <a:pPr>
              <a:buFont typeface="Arial" panose="020B0604020202020204" pitchFamily="34" charset="0"/>
              <a:buChar char="•"/>
            </a:pPr>
            <a:r>
              <a:rPr lang="en-US" sz="3200" b="1" dirty="0" smtClean="0">
                <a:latin typeface="Arial Unicode MS" pitchFamily="34" charset="-128"/>
                <a:ea typeface="Arial Unicode MS" pitchFamily="34" charset="-128"/>
                <a:cs typeface="Arial Unicode MS" pitchFamily="34" charset="-128"/>
              </a:rPr>
              <a:t> Filtering</a:t>
            </a:r>
            <a:r>
              <a:rPr lang="en-US" sz="3200" dirty="0" smtClean="0">
                <a:latin typeface="Arial Unicode MS" pitchFamily="34" charset="-128"/>
                <a:ea typeface="Arial Unicode MS" pitchFamily="34" charset="-128"/>
                <a:cs typeface="Arial Unicode MS" pitchFamily="34" charset="-128"/>
              </a:rPr>
              <a:t> - </a:t>
            </a:r>
            <a:r>
              <a:rPr lang="en-US" sz="3200" i="1" dirty="0" smtClean="0">
                <a:latin typeface="Arial Unicode MS" pitchFamily="34" charset="-128"/>
                <a:ea typeface="Arial Unicode MS" pitchFamily="34" charset="-128"/>
                <a:cs typeface="Arial Unicode MS" pitchFamily="34" charset="-128"/>
              </a:rPr>
              <a:t>To fill the missing values.</a:t>
            </a:r>
            <a:endParaRPr lang="en-US" sz="3200" i="1" dirty="0" smtClean="0">
              <a:latin typeface="Arial Unicode MS" pitchFamily="34" charset="-128"/>
              <a:ea typeface="Arial Unicode MS" pitchFamily="34" charset="-128"/>
              <a:cs typeface="Arial Unicode MS" pitchFamily="34" charset="-128"/>
            </a:endParaRPr>
          </a:p>
          <a:p>
            <a:pPr>
              <a:buFont typeface="Arial" panose="020B0604020202020204" pitchFamily="34" charset="0"/>
              <a:buChar char="•"/>
            </a:pPr>
            <a:r>
              <a:rPr lang="en-US" sz="3200" b="1" dirty="0" smtClean="0">
                <a:latin typeface="Arial Unicode MS" pitchFamily="34" charset="-128"/>
                <a:ea typeface="Arial Unicode MS" pitchFamily="34" charset="-128"/>
                <a:cs typeface="Arial Unicode MS" pitchFamily="34" charset="-128"/>
              </a:rPr>
              <a:t> Conditional formatting </a:t>
            </a:r>
            <a:r>
              <a:rPr lang="en-US" sz="3200" dirty="0" smtClean="0">
                <a:latin typeface="Arial Unicode MS" pitchFamily="34" charset="-128"/>
                <a:ea typeface="Arial Unicode MS" pitchFamily="34" charset="-128"/>
                <a:cs typeface="Arial Unicode MS" pitchFamily="34" charset="-128"/>
              </a:rPr>
              <a:t>- </a:t>
            </a:r>
            <a:r>
              <a:rPr lang="en-US" sz="3200" i="1" dirty="0" smtClean="0">
                <a:latin typeface="Arial Unicode MS" pitchFamily="34" charset="-128"/>
                <a:ea typeface="Arial Unicode MS" pitchFamily="34" charset="-128"/>
                <a:cs typeface="Arial Unicode MS" pitchFamily="34" charset="-128"/>
              </a:rPr>
              <a:t>.Bank values</a:t>
            </a:r>
            <a:endParaRPr lang="en-US" sz="3200" i="1" dirty="0" smtClean="0">
              <a:latin typeface="Arial Unicode MS" pitchFamily="34" charset="-128"/>
              <a:ea typeface="Arial Unicode MS" pitchFamily="34" charset="-128"/>
              <a:cs typeface="Arial Unicode MS" pitchFamily="34" charset="-128"/>
            </a:endParaRPr>
          </a:p>
          <a:p>
            <a:pPr indent="0">
              <a:buFont typeface="Arial" panose="020B0604020202020204" pitchFamily="34" charset="0"/>
              <a:buNone/>
            </a:pPr>
            <a:r>
              <a:rPr lang="en-US" sz="3200" i="1" dirty="0" smtClean="0">
                <a:latin typeface="Arial Unicode MS" pitchFamily="34" charset="-128"/>
                <a:ea typeface="Arial Unicode MS" pitchFamily="34" charset="-128"/>
                <a:cs typeface="Arial Unicode MS" pitchFamily="34" charset="-128"/>
              </a:rPr>
              <a:t> Using Pivot table &amp; Chart.</a:t>
            </a:r>
            <a:endParaRPr lang="en-US" sz="3200" i="1" dirty="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itchFamily="82" charset="0"/>
              </a:rPr>
              <a:t>Dataset Description</a:t>
            </a:r>
            <a:endParaRPr lang="en-IN" dirty="0">
              <a:latin typeface="Algerian" pitchFamily="82" charset="0"/>
            </a:endParaRPr>
          </a:p>
        </p:txBody>
      </p:sp>
      <p:sp>
        <p:nvSpPr>
          <p:cNvPr id="3" name="TextBox 2"/>
          <p:cNvSpPr txBox="1"/>
          <p:nvPr/>
        </p:nvSpPr>
        <p:spPr>
          <a:xfrm>
            <a:off x="952464" y="1500174"/>
            <a:ext cx="6643734" cy="2831544"/>
          </a:xfrm>
          <a:prstGeom prst="rect">
            <a:avLst/>
          </a:prstGeom>
          <a:noFill/>
        </p:spPr>
        <p:txBody>
          <a:bodyPr wrap="square" rtlCol="0">
            <a:spAutoFit/>
          </a:bodyPr>
          <a:lstStyle/>
          <a:p>
            <a:r>
              <a:rPr lang="en-US" sz="3200" dirty="0" smtClean="0">
                <a:latin typeface="Arial Rounded MT Bold" pitchFamily="34" charset="0"/>
              </a:rPr>
              <a:t>Employee Dataset of ABC Ltd.</a:t>
            </a:r>
            <a:endParaRPr lang="en-US" sz="3200" dirty="0" smtClean="0">
              <a:latin typeface="Arial Rounded MT Bold" pitchFamily="34" charset="0"/>
            </a:endParaRPr>
          </a:p>
          <a:p>
            <a:endParaRPr lang="en-US" dirty="0" smtClean="0"/>
          </a:p>
          <a:p>
            <a:r>
              <a:rPr lang="en-US" sz="3200" dirty="0" smtClean="0"/>
              <a:t>There are 3 Features:</a:t>
            </a:r>
            <a:endParaRPr lang="en-US" sz="3200" dirty="0" smtClean="0"/>
          </a:p>
          <a:p>
            <a:pPr>
              <a:buFont typeface="Arial" panose="020B0604020202020204" pitchFamily="34" charset="0"/>
              <a:buChar char="•"/>
            </a:pPr>
            <a:r>
              <a:rPr lang="en-US" sz="3200" dirty="0" smtClean="0"/>
              <a:t> Employment ID</a:t>
            </a:r>
            <a:endParaRPr lang="en-US" sz="3200" dirty="0" smtClean="0"/>
          </a:p>
          <a:p>
            <a:pPr>
              <a:buFont typeface="Arial" panose="020B0604020202020204" pitchFamily="34" charset="0"/>
              <a:buChar char="•"/>
            </a:pPr>
            <a:r>
              <a:rPr lang="en-US" sz="3200" dirty="0" smtClean="0"/>
              <a:t> Name of the Employees</a:t>
            </a:r>
            <a:endParaRPr lang="en-US" sz="3200" dirty="0" smtClean="0"/>
          </a:p>
          <a:p>
            <a:pPr>
              <a:buFont typeface="Arial" panose="020B0604020202020204" pitchFamily="34" charset="0"/>
              <a:buChar char="•"/>
            </a:pPr>
            <a:r>
              <a:rPr lang="en-US" sz="3200" dirty="0" smtClean="0"/>
              <a:t> Gender</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847668"/>
          </a:xfrm>
          <a:prstGeom prst="rect">
            <a:avLst/>
          </a:prstGeom>
        </p:spPr>
        <p:txBody>
          <a:bodyPr vert="horz" wrap="square" lIns="0" tIns="16510" rIns="0" bIns="0" rtlCol="0">
            <a:spAutoFit/>
          </a:bodyPr>
          <a:lstStyle/>
          <a:p>
            <a:pPr marL="12700">
              <a:lnSpc>
                <a:spcPct val="100000"/>
              </a:lnSpc>
              <a:spcBef>
                <a:spcPts val="130"/>
              </a:spcBef>
            </a:pPr>
            <a:r>
              <a:rPr sz="4400" spc="15" dirty="0">
                <a:latin typeface="Algerian" pitchFamily="82" charset="0"/>
              </a:rPr>
              <a:t>THE</a:t>
            </a:r>
            <a:r>
              <a:rPr sz="4400" spc="20" dirty="0">
                <a:latin typeface="Algerian" pitchFamily="82" charset="0"/>
              </a:rPr>
              <a:t> </a:t>
            </a:r>
            <a:r>
              <a:rPr lang="en-US" sz="4400" spc="20" dirty="0">
                <a:latin typeface="Algerian" pitchFamily="82" charset="0"/>
              </a:rPr>
              <a:t>"</a:t>
            </a:r>
            <a:r>
              <a:rPr sz="5400" spc="10" dirty="0">
                <a:latin typeface="Algerian" pitchFamily="82" charset="0"/>
              </a:rPr>
              <a:t>WOW</a:t>
            </a:r>
            <a:r>
              <a:rPr lang="en-US" sz="4400" spc="10" dirty="0">
                <a:latin typeface="Algerian" pitchFamily="82" charset="0"/>
              </a:rPr>
              <a:t>"</a:t>
            </a:r>
            <a:r>
              <a:rPr sz="4400" spc="85" dirty="0">
                <a:latin typeface="Algerian" pitchFamily="82" charset="0"/>
              </a:rPr>
              <a:t> </a:t>
            </a:r>
            <a:r>
              <a:rPr sz="4400" spc="10" dirty="0">
                <a:latin typeface="Algerian" pitchFamily="82" charset="0"/>
              </a:rPr>
              <a:t>IN</a:t>
            </a:r>
            <a:r>
              <a:rPr sz="4400" spc="-5" dirty="0">
                <a:latin typeface="Algerian" pitchFamily="82" charset="0"/>
              </a:rPr>
              <a:t> </a:t>
            </a:r>
            <a:r>
              <a:rPr sz="4400" spc="15" dirty="0">
                <a:latin typeface="Algerian" pitchFamily="82" charset="0"/>
              </a:rPr>
              <a:t>OUR</a:t>
            </a:r>
            <a:r>
              <a:rPr sz="4400" spc="-10" dirty="0">
                <a:latin typeface="Algerian" pitchFamily="82" charset="0"/>
              </a:rPr>
              <a:t> </a:t>
            </a:r>
            <a:r>
              <a:rPr sz="4400" spc="20" dirty="0">
                <a:latin typeface="Algerian" pitchFamily="82" charset="0"/>
              </a:rPr>
              <a:t>SOLUTION</a:t>
            </a:r>
            <a:endParaRPr sz="4400" dirty="0">
              <a:latin typeface="Algerian"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52662" y="2357430"/>
            <a:ext cx="7572428" cy="2245360"/>
          </a:xfrm>
          <a:prstGeom prst="rect">
            <a:avLst/>
          </a:prstGeom>
          <a:noFill/>
        </p:spPr>
        <p:txBody>
          <a:bodyPr wrap="square" rtlCol="0">
            <a:spAutoFit/>
          </a:bodyPr>
          <a:lstStyle/>
          <a:p>
            <a:r>
              <a:rPr lang="en-US" sz="2800" dirty="0" smtClean="0">
                <a:latin typeface="Arial Unicode MS" pitchFamily="34" charset="-128"/>
                <a:ea typeface="Arial Unicode MS" pitchFamily="34" charset="-128"/>
                <a:cs typeface="Arial Unicode MS" pitchFamily="34" charset="-128"/>
              </a:rPr>
              <a:t>The Gender Analysis of the ABC Ltd.</a:t>
            </a:r>
            <a:endParaRPr lang="en-US" sz="2800" dirty="0" smtClean="0">
              <a:latin typeface="Arial Unicode MS" pitchFamily="34" charset="-128"/>
              <a:ea typeface="Arial Unicode MS" pitchFamily="34" charset="-128"/>
              <a:cs typeface="Arial Unicode MS" pitchFamily="34" charset="-128"/>
            </a:endParaRPr>
          </a:p>
          <a:p>
            <a:pPr>
              <a:buFont typeface="Arial" panose="020B0604020202020204" pitchFamily="34" charset="0"/>
              <a:buChar char="•"/>
            </a:pPr>
            <a:r>
              <a:rPr lang="en-US" sz="2800" dirty="0" smtClean="0">
                <a:latin typeface="Arial Unicode MS" pitchFamily="34" charset="-128"/>
                <a:ea typeface="Arial Unicode MS" pitchFamily="34" charset="-128"/>
                <a:cs typeface="Arial Unicode MS" pitchFamily="34" charset="-128"/>
              </a:rPr>
              <a:t> Number of Male employees</a:t>
            </a:r>
            <a:endParaRPr lang="en-US" sz="2800" dirty="0" smtClean="0">
              <a:latin typeface="Arial Unicode MS" pitchFamily="34" charset="-128"/>
              <a:ea typeface="Arial Unicode MS" pitchFamily="34" charset="-128"/>
              <a:cs typeface="Arial Unicode MS" pitchFamily="34" charset="-128"/>
            </a:endParaRPr>
          </a:p>
          <a:p>
            <a:pPr>
              <a:buFont typeface="Arial" panose="020B0604020202020204" pitchFamily="34" charset="0"/>
              <a:buChar char="•"/>
            </a:pPr>
            <a:r>
              <a:rPr lang="en-US" sz="2800" dirty="0" smtClean="0">
                <a:latin typeface="Arial Unicode MS" pitchFamily="34" charset="-128"/>
                <a:ea typeface="Arial Unicode MS" pitchFamily="34" charset="-128"/>
                <a:cs typeface="Arial Unicode MS" pitchFamily="34" charset="-128"/>
              </a:rPr>
              <a:t> Number of Female employees</a:t>
            </a:r>
            <a:endParaRPr lang="en-US" sz="2800" dirty="0" smtClean="0">
              <a:latin typeface="Arial Unicode MS" pitchFamily="34" charset="-128"/>
              <a:ea typeface="Arial Unicode MS" pitchFamily="34" charset="-128"/>
              <a:cs typeface="Arial Unicode MS" pitchFamily="34" charset="-128"/>
            </a:endParaRPr>
          </a:p>
          <a:p>
            <a:pPr>
              <a:buFont typeface="Arial" panose="020B0604020202020204" pitchFamily="34" charset="0"/>
              <a:buChar char="•"/>
            </a:pPr>
            <a:r>
              <a:rPr lang="en-US" sz="2800" dirty="0" smtClean="0">
                <a:latin typeface="Arial Unicode MS" pitchFamily="34" charset="-128"/>
                <a:ea typeface="Arial Unicode MS" pitchFamily="34" charset="-128"/>
                <a:cs typeface="Arial Unicode MS" pitchFamily="34" charset="-128"/>
              </a:rPr>
              <a:t> Using Pivot table and charts to analyze the              Gender level and its attributes</a:t>
            </a:r>
            <a:endParaRPr lang="en-US" sz="2800" dirty="0" smtClean="0">
              <a:latin typeface="Arial Unicode MS" pitchFamily="34" charset="-128"/>
              <a:ea typeface="Arial Unicode MS" pitchFamily="34" charset="-128"/>
              <a:cs typeface="Arial Unicode MS" pitchFamily="34" charset="-12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3473</Words>
  <Application>WPS Presentation</Application>
  <PresentationFormat>Custom</PresentationFormat>
  <Paragraphs>116</Paragraphs>
  <Slides>12</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12</vt:i4>
      </vt:variant>
    </vt:vector>
  </HeadingPairs>
  <TitlesOfParts>
    <vt:vector size="29" baseType="lpstr">
      <vt:lpstr>Arial</vt:lpstr>
      <vt:lpstr>SimSun</vt:lpstr>
      <vt:lpstr>Wingdings</vt:lpstr>
      <vt:lpstr>Trebuchet MS</vt:lpstr>
      <vt:lpstr>Times New Roman</vt:lpstr>
      <vt:lpstr>Roboto</vt:lpstr>
      <vt:lpstr>Algerian</vt:lpstr>
      <vt:lpstr>Segoe Print</vt:lpstr>
      <vt:lpstr>Stencil</vt:lpstr>
      <vt:lpstr>Arial Unicode MS</vt:lpstr>
      <vt:lpstr>Arial Rounded MT Bold</vt:lpstr>
      <vt:lpstr>Arial Black</vt:lpstr>
      <vt:lpstr>Bahnschrift Light SemiCondensed</vt:lpstr>
      <vt:lpstr>Calibri</vt:lpstr>
      <vt:lpstr>Microsoft YaHei</vt:lpstr>
      <vt:lpstr>Arial Unicode MS</vt:lpstr>
      <vt:lpstr>Office Theme</vt:lpstr>
      <vt:lpstr>Employee Gender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GOKUL RAJ</cp:lastModifiedBy>
  <cp:revision>55</cp:revision>
  <dcterms:created xsi:type="dcterms:W3CDTF">2024-03-29T15:07:00Z</dcterms:created>
  <dcterms:modified xsi:type="dcterms:W3CDTF">2024-09-12T14:52:21Z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4226F078C436408D942851347D99F6C0_12</vt:lpwstr>
  </property>
  <property fmtid="{D5CDD505-2E9C-101B-9397-08002B2CF9AE}" pid="5" name="KSOProductBuildVer">
    <vt:lpwstr>1033-12.2.0.18283</vt:lpwstr>
  </property>
</Properties>
</file>