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6" r:id="rId11"/>
    <p:sldId id="265" r:id="rId12"/>
    <p:sldId id="269" r:id="rId13"/>
    <p:sldId id="268" r:id="rId14"/>
    <p:sldId id="267"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494"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ED2F57C8-22A3-4DD5-B4AB-90E5F4F4EC5D}"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91289FD-DB54-4BD8-8B7C-C397A7287DCD}" type="slidenum">
              <a:rPr lang="en-IN" smtClean="0"/>
              <a:t>‹#›</a:t>
            </a:fld>
            <a:endParaRPr lang="en-IN"/>
          </a:p>
        </p:txBody>
      </p:sp>
    </p:spTree>
    <p:extLst>
      <p:ext uri="{BB962C8B-B14F-4D97-AF65-F5344CB8AC3E}">
        <p14:creationId xmlns:p14="http://schemas.microsoft.com/office/powerpoint/2010/main" val="3304053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91289FD-DB54-4BD8-8B7C-C397A7287DCD}" type="slidenum">
              <a:rPr lang="en-IN" smtClean="0"/>
              <a:t>1</a:t>
            </a:fld>
            <a:endParaRPr lang="en-IN"/>
          </a:p>
        </p:txBody>
      </p:sp>
    </p:spTree>
    <p:extLst>
      <p:ext uri="{BB962C8B-B14F-4D97-AF65-F5344CB8AC3E}">
        <p14:creationId xmlns:p14="http://schemas.microsoft.com/office/powerpoint/2010/main" val="3522479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p:cNvSpPr txBox="1"/>
          <p:nvPr/>
        </p:nvSpPr>
        <p:spPr>
          <a:xfrm>
            <a:off x="760232" y="2965253"/>
            <a:ext cx="8488734" cy="523220"/>
          </a:xfrm>
          <a:prstGeom prst="rect">
            <a:avLst/>
          </a:prstGeom>
          <a:noFill/>
        </p:spPr>
        <p:txBody>
          <a:bodyPr wrap="none" rtlCol="0">
            <a:spAutoFit/>
          </a:bodyPr>
          <a:lstStyle/>
          <a:p>
            <a:r>
              <a:rPr lang="en-US" sz="2800" b="1" dirty="0" smtClean="0">
                <a:latin typeface="Times New Roman" panose="02020603050405020304" pitchFamily="18" charset="0"/>
                <a:cs typeface="Times New Roman" panose="02020603050405020304" pitchFamily="18" charset="0"/>
              </a:rPr>
              <a:t>HUMAN ACTIVITY RECOGNITION USING LSTM</a:t>
            </a:r>
            <a:endParaRPr lang="en-IN" sz="2800" b="1" dirty="0">
              <a:latin typeface="Times New Roman" panose="02020603050405020304" pitchFamily="18" charset="0"/>
              <a:cs typeface="Times New Roman" panose="02020603050405020304" pitchFamily="18" charset="0"/>
            </a:endParaRPr>
          </a:p>
        </p:txBody>
      </p:sp>
      <p:sp>
        <p:nvSpPr>
          <p:cNvPr id="14" name="Rectangle 13"/>
          <p:cNvSpPr/>
          <p:nvPr/>
        </p:nvSpPr>
        <p:spPr>
          <a:xfrm>
            <a:off x="5105400" y="3904497"/>
            <a:ext cx="5438775" cy="1477328"/>
          </a:xfrm>
          <a:prstGeom prst="rect">
            <a:avLst/>
          </a:prstGeom>
        </p:spPr>
        <p:txBody>
          <a:bodyPr wrap="square">
            <a:spAutoFit/>
          </a:bodyPr>
          <a:lstStyle/>
          <a:p>
            <a:r>
              <a:rPr lang="en-US" dirty="0" smtClean="0"/>
              <a:t>PRESENTED BY:</a:t>
            </a:r>
          </a:p>
          <a:p>
            <a:r>
              <a:rPr lang="en-US" dirty="0" smtClean="0"/>
              <a:t>D.GOKUL</a:t>
            </a:r>
            <a:endParaRPr lang="en-US" dirty="0" smtClean="0"/>
          </a:p>
          <a:p>
            <a:r>
              <a:rPr lang="en-US" dirty="0" smtClean="0"/>
              <a:t>513121104008</a:t>
            </a:r>
          </a:p>
          <a:p>
            <a:r>
              <a:rPr lang="en-US" dirty="0" smtClean="0"/>
              <a:t>THANTHAI PERIYAR GOVERNMENT INSTITUTE OF TECHNOLOGY ,VELLORE</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371600"/>
            <a:ext cx="8305800" cy="5791200"/>
          </a:xfrm>
        </p:spPr>
        <p:txBody>
          <a:bodyPr/>
          <a:lstStyle/>
          <a:p>
            <a:r>
              <a:rPr lang="en-US" dirty="0" smtClean="0">
                <a:latin typeface="Times New Roman" panose="02020603050405020304" pitchFamily="18" charset="0"/>
                <a:cs typeface="Times New Roman" panose="02020603050405020304" pitchFamily="18" charset="0"/>
              </a:rPr>
              <a:t>6.Model </a:t>
            </a:r>
            <a:r>
              <a:rPr lang="en-US" dirty="0">
                <a:latin typeface="Times New Roman" panose="02020603050405020304" pitchFamily="18" charset="0"/>
                <a:cs typeface="Times New Roman" panose="02020603050405020304" pitchFamily="18" charset="0"/>
              </a:rPr>
              <a:t>Training: Train the LSTM model using the training dataset, optimizing the model's parameters to improve performance.</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7.Model </a:t>
            </a:r>
            <a:r>
              <a:rPr lang="en-US" dirty="0">
                <a:latin typeface="Times New Roman" panose="02020603050405020304" pitchFamily="18" charset="0"/>
                <a:cs typeface="Times New Roman" panose="02020603050405020304" pitchFamily="18" charset="0"/>
              </a:rPr>
              <a:t>Evaluation: Evaluate the trained model using the testing dataset to assess its accuracy and performance metrics.</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8.Deployment</a:t>
            </a:r>
            <a:r>
              <a:rPr lang="en-US" dirty="0">
                <a:latin typeface="Times New Roman" panose="02020603050405020304" pitchFamily="18" charset="0"/>
                <a:cs typeface="Times New Roman" panose="02020603050405020304" pitchFamily="18" charset="0"/>
              </a:rPr>
              <a:t>: Deploy the trained model to a production environment or integrate it into a mobile application for real-time human activity recognition.</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9.Monitoring </a:t>
            </a:r>
            <a:r>
              <a:rPr lang="en-US" dirty="0">
                <a:latin typeface="Times New Roman" panose="02020603050405020304" pitchFamily="18" charset="0"/>
                <a:cs typeface="Times New Roman" panose="02020603050405020304" pitchFamily="18" charset="0"/>
              </a:rPr>
              <a:t>and Optimization: Continuously monitor the model's performance and make any necessary adjustments to improve its accuracy and efficiency.</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10.Feedback </a:t>
            </a:r>
            <a:r>
              <a:rPr lang="en-US" dirty="0">
                <a:latin typeface="Times New Roman" panose="02020603050405020304" pitchFamily="18" charset="0"/>
                <a:cs typeface="Times New Roman" panose="02020603050405020304" pitchFamily="18" charset="0"/>
              </a:rPr>
              <a:t>Loop: Gather feedback from users and stakeholders to further improve the model and enhance its usability and effectiveness.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1939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p:cNvPicPr>
            <a:picLocks noChangeAspect="1"/>
          </p:cNvPicPr>
          <p:nvPr/>
        </p:nvPicPr>
        <p:blipFill>
          <a:blip r:embed="rId3"/>
          <a:stretch>
            <a:fillRect/>
          </a:stretch>
        </p:blipFill>
        <p:spPr>
          <a:xfrm>
            <a:off x="2971800" y="1576704"/>
            <a:ext cx="4676775" cy="44577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209800" y="990600"/>
            <a:ext cx="5457825" cy="4933950"/>
          </a:xfrm>
          <a:prstGeom prst="rect">
            <a:avLst/>
          </a:prstGeom>
        </p:spPr>
      </p:pic>
      <p:sp>
        <p:nvSpPr>
          <p:cNvPr id="4" name="Rectangle 3"/>
          <p:cNvSpPr/>
          <p:nvPr/>
        </p:nvSpPr>
        <p:spPr>
          <a:xfrm>
            <a:off x="2994551" y="228600"/>
            <a:ext cx="4673074" cy="369332"/>
          </a:xfrm>
          <a:prstGeom prst="rect">
            <a:avLst/>
          </a:prstGeom>
        </p:spPr>
        <p:txBody>
          <a:bodyPr wrap="none">
            <a:spAutoFit/>
          </a:bodyPr>
          <a:lstStyle/>
          <a:p>
            <a:r>
              <a:rPr lang="en-IN" b="1" i="0" dirty="0" smtClean="0">
                <a:effectLst/>
                <a:latin typeface="system-ui"/>
              </a:rPr>
              <a:t>Multi-class Confusion Matrix And Metrics</a:t>
            </a:r>
            <a:endParaRPr lang="en-IN" b="1" i="0" dirty="0">
              <a:effectLst/>
              <a:latin typeface="system-ui"/>
            </a:endParaRPr>
          </a:p>
        </p:txBody>
      </p:sp>
    </p:spTree>
    <p:extLst>
      <p:ext uri="{BB962C8B-B14F-4D97-AF65-F5344CB8AC3E}">
        <p14:creationId xmlns:p14="http://schemas.microsoft.com/office/powerpoint/2010/main" val="1023029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4" name="Rectangle 3"/>
          <p:cNvSpPr/>
          <p:nvPr/>
        </p:nvSpPr>
        <p:spPr>
          <a:xfrm>
            <a:off x="685800" y="2274838"/>
            <a:ext cx="8458200" cy="2585323"/>
          </a:xfrm>
          <a:prstGeom prst="rect">
            <a:avLst/>
          </a:prstGeom>
        </p:spPr>
        <p:txBody>
          <a:bodyPr wrap="square">
            <a:spAutoFit/>
          </a:bodyPr>
          <a:lstStyle/>
          <a:p>
            <a:pPr>
              <a:lnSpc>
                <a:spcPct val="150000"/>
              </a:lnSpc>
            </a:pPr>
            <a:r>
              <a:rPr lang="en-US" dirty="0" smtClean="0">
                <a:latin typeface="Times New Roman" panose="02020603050405020304" pitchFamily="18" charset="0"/>
                <a:cs typeface="Times New Roman" panose="02020603050405020304" pitchFamily="18" charset="0"/>
              </a:rPr>
              <a:t>	In conclusion, this project successfully developed a deep learning model using LSTM neural networks for human activity recognition. The model showed promising results in accurately classifying activities based on sensor data from wearable devices. This technology has the potential to revolutionize various fields, including healthcare, fitness tracking, and sports performance analysis, by providing real-time, detailed activity recognition capabilities.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6854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2667000"/>
            <a:ext cx="10681335" cy="758190"/>
          </a:xfrm>
        </p:spPr>
        <p:txBody>
          <a:bodyPr/>
          <a:lstStyle/>
          <a:p>
            <a:r>
              <a:rPr lang="en-US"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endParaRPr lang="en-IN"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871466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186702" y="3097052"/>
            <a:ext cx="8382000"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HUMAN ACTIVITY RECOGNITION USING LSTM</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Rectangle 22"/>
          <p:cNvSpPr/>
          <p:nvPr/>
        </p:nvSpPr>
        <p:spPr>
          <a:xfrm>
            <a:off x="2818627" y="1743039"/>
            <a:ext cx="6096000" cy="3371885"/>
          </a:xfrm>
          <a:prstGeom prst="rect">
            <a:avLst/>
          </a:prstGeom>
        </p:spPr>
        <p:txBody>
          <a:bodyPr>
            <a:spAutoFit/>
          </a:bodyPr>
          <a:lstStyle/>
          <a:p>
            <a:pPr>
              <a:lnSpc>
                <a:spcPct val="150000"/>
              </a:lnSpc>
            </a:pPr>
            <a:r>
              <a:rPr lang="en-US" cap="none" dirty="0" smtClean="0">
                <a:latin typeface="Times New Roman" panose="02020603050405020304" pitchFamily="18" charset="0"/>
                <a:cs typeface="Times New Roman" panose="02020603050405020304" pitchFamily="18" charset="0"/>
              </a:rPr>
              <a:t>1.Problem Statement</a:t>
            </a:r>
            <a:br>
              <a:rPr lang="en-US" cap="none" dirty="0" smtClean="0">
                <a:latin typeface="Times New Roman" panose="02020603050405020304" pitchFamily="18" charset="0"/>
                <a:cs typeface="Times New Roman" panose="02020603050405020304" pitchFamily="18" charset="0"/>
              </a:rPr>
            </a:br>
            <a:r>
              <a:rPr lang="en-US" cap="none" dirty="0" smtClean="0">
                <a:latin typeface="Times New Roman" panose="02020603050405020304" pitchFamily="18" charset="0"/>
                <a:cs typeface="Times New Roman" panose="02020603050405020304" pitchFamily="18" charset="0"/>
              </a:rPr>
              <a:t>2.Project overview</a:t>
            </a:r>
            <a:br>
              <a:rPr lang="en-US" cap="none" dirty="0" smtClean="0">
                <a:latin typeface="Times New Roman" panose="02020603050405020304" pitchFamily="18" charset="0"/>
                <a:cs typeface="Times New Roman" panose="02020603050405020304" pitchFamily="18" charset="0"/>
              </a:rPr>
            </a:br>
            <a:r>
              <a:rPr lang="en-US" cap="none" dirty="0" smtClean="0">
                <a:latin typeface="Times New Roman" panose="02020603050405020304" pitchFamily="18" charset="0"/>
                <a:cs typeface="Times New Roman" panose="02020603050405020304" pitchFamily="18" charset="0"/>
              </a:rPr>
              <a:t>3.End Users</a:t>
            </a:r>
            <a:br>
              <a:rPr lang="en-US" cap="none" dirty="0" smtClean="0">
                <a:latin typeface="Times New Roman" panose="02020603050405020304" pitchFamily="18" charset="0"/>
                <a:cs typeface="Times New Roman" panose="02020603050405020304" pitchFamily="18" charset="0"/>
              </a:rPr>
            </a:br>
            <a:r>
              <a:rPr lang="en-US" cap="none" dirty="0" smtClean="0">
                <a:latin typeface="Times New Roman" panose="02020603050405020304" pitchFamily="18" charset="0"/>
                <a:cs typeface="Times New Roman" panose="02020603050405020304" pitchFamily="18" charset="0"/>
              </a:rPr>
              <a:t>4.Solutions and its Proposition</a:t>
            </a:r>
            <a:br>
              <a:rPr lang="en-US" cap="none" dirty="0" smtClean="0">
                <a:latin typeface="Times New Roman" panose="02020603050405020304" pitchFamily="18" charset="0"/>
                <a:cs typeface="Times New Roman" panose="02020603050405020304" pitchFamily="18" charset="0"/>
              </a:rPr>
            </a:br>
            <a:r>
              <a:rPr lang="en-US" cap="none" dirty="0" smtClean="0">
                <a:latin typeface="Times New Roman" panose="02020603050405020304" pitchFamily="18" charset="0"/>
                <a:cs typeface="Times New Roman" panose="02020603050405020304" pitchFamily="18" charset="0"/>
              </a:rPr>
              <a:t>5.The WOW in the solution</a:t>
            </a:r>
            <a:br>
              <a:rPr lang="en-US" cap="none" dirty="0" smtClean="0">
                <a:latin typeface="Times New Roman" panose="02020603050405020304" pitchFamily="18" charset="0"/>
                <a:cs typeface="Times New Roman" panose="02020603050405020304" pitchFamily="18" charset="0"/>
              </a:rPr>
            </a:br>
            <a:r>
              <a:rPr lang="en-US" cap="none" dirty="0" smtClean="0">
                <a:latin typeface="Times New Roman" panose="02020603050405020304" pitchFamily="18" charset="0"/>
                <a:cs typeface="Times New Roman" panose="02020603050405020304" pitchFamily="18" charset="0"/>
              </a:rPr>
              <a:t>6.Modelling</a:t>
            </a:r>
            <a:br>
              <a:rPr lang="en-US" cap="none" dirty="0" smtClean="0">
                <a:latin typeface="Times New Roman" panose="02020603050405020304" pitchFamily="18" charset="0"/>
                <a:cs typeface="Times New Roman" panose="02020603050405020304" pitchFamily="18" charset="0"/>
              </a:rPr>
            </a:br>
            <a:r>
              <a:rPr lang="en-US" cap="none" dirty="0" smtClean="0">
                <a:latin typeface="Times New Roman" panose="02020603050405020304" pitchFamily="18" charset="0"/>
                <a:cs typeface="Times New Roman" panose="02020603050405020304" pitchFamily="18" charset="0"/>
              </a:rPr>
              <a:t>7.Results</a:t>
            </a:r>
            <a:br>
              <a:rPr lang="en-US" cap="none" dirty="0" smtClean="0">
                <a:latin typeface="Times New Roman" panose="02020603050405020304" pitchFamily="18" charset="0"/>
                <a:cs typeface="Times New Roman" panose="02020603050405020304" pitchFamily="18" charset="0"/>
              </a:rPr>
            </a:br>
            <a:r>
              <a:rPr lang="en-US" cap="none" dirty="0" smtClean="0">
                <a:latin typeface="Times New Roman" panose="02020603050405020304" pitchFamily="18" charset="0"/>
                <a:cs typeface="Times New Roman" panose="02020603050405020304" pitchFamily="18" charset="0"/>
              </a:rPr>
              <a:t>8.Conclusion</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Rectangle 11"/>
          <p:cNvSpPr/>
          <p:nvPr/>
        </p:nvSpPr>
        <p:spPr>
          <a:xfrm>
            <a:off x="646423" y="2362200"/>
            <a:ext cx="7202177" cy="2169825"/>
          </a:xfrm>
          <a:prstGeom prst="rect">
            <a:avLst/>
          </a:prstGeom>
        </p:spPr>
        <p:txBody>
          <a:bodyPr wrap="square">
            <a:spAutoFit/>
          </a:bodyPr>
          <a:lstStyle/>
          <a:p>
            <a:pPr>
              <a:lnSpc>
                <a:spcPct val="150000"/>
              </a:lnSpc>
            </a:pPr>
            <a:r>
              <a:rPr lang="en-US" dirty="0" smtClean="0"/>
              <a:t>	</a:t>
            </a:r>
            <a:r>
              <a:rPr lang="en-US" dirty="0" smtClean="0">
                <a:latin typeface="Times New Roman" panose="02020603050405020304" pitchFamily="18" charset="0"/>
                <a:cs typeface="Times New Roman" panose="02020603050405020304" pitchFamily="18" charset="0"/>
              </a:rPr>
              <a:t>The project aims to develop a deep learning model using LSTM (Long Short-Term Memory) neural networks for human activity recognition. The model is trained on sensor data from wearable devices to classify activities such as walking, walking upstairs, walking downstairs, sitting, standing, and laying.</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Rectangle 11"/>
          <p:cNvSpPr/>
          <p:nvPr/>
        </p:nvSpPr>
        <p:spPr>
          <a:xfrm>
            <a:off x="685800" y="2136339"/>
            <a:ext cx="7696200" cy="3000821"/>
          </a:xfrm>
          <a:prstGeom prst="rect">
            <a:avLst/>
          </a:prstGeom>
        </p:spPr>
        <p:txBody>
          <a:bodyPr wrap="square">
            <a:spAutoFit/>
          </a:bodyPr>
          <a:lstStyle/>
          <a:p>
            <a:pPr>
              <a:lnSpc>
                <a:spcPct val="150000"/>
              </a:lnSpc>
            </a:pPr>
            <a:r>
              <a:rPr lang="en-US" dirty="0" smtClean="0"/>
              <a:t>	</a:t>
            </a:r>
            <a:r>
              <a:rPr lang="en-US" dirty="0" smtClean="0">
                <a:latin typeface="Times New Roman" panose="02020603050405020304" pitchFamily="18" charset="0"/>
                <a:cs typeface="Times New Roman" panose="02020603050405020304" pitchFamily="18" charset="0"/>
              </a:rPr>
              <a:t>The project focuses on developing a deep learning model using LSTM (Long Short-Term Memory) neural networks for human activity recognition. The model is trained on sensor data collected from wearable devices, such as accelerometers and gyroscopes, to classify activities like walking, walking upstairs, walking downstairs, sitting, standing, and laying. The goal is to accurately classify these activities in real-time, which can be useful for various applications in healthcare, fitness tracking, and sports performance analysis.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Rectangle 9"/>
          <p:cNvSpPr/>
          <p:nvPr/>
        </p:nvSpPr>
        <p:spPr>
          <a:xfrm>
            <a:off x="2819400" y="2438400"/>
            <a:ext cx="6096000" cy="1754326"/>
          </a:xfrm>
          <a:prstGeom prst="rect">
            <a:avLst/>
          </a:prstGeom>
        </p:spPr>
        <p:txBody>
          <a:bodyPr>
            <a:spAutoFit/>
          </a:bodyPr>
          <a:lstStyle/>
          <a:p>
            <a:pPr marL="285750" indent="-285750">
              <a:lnSpc>
                <a:spcPct val="150000"/>
              </a:lnSpc>
              <a:buFont typeface="Arial" panose="020B0604020202020204" pitchFamily="34" charset="0"/>
              <a:buChar char="•"/>
            </a:pPr>
            <a:r>
              <a:rPr lang="en-US" dirty="0" smtClean="0"/>
              <a:t>Healthcare professionals</a:t>
            </a:r>
          </a:p>
          <a:p>
            <a:pPr marL="285750" indent="-285750">
              <a:lnSpc>
                <a:spcPct val="150000"/>
              </a:lnSpc>
              <a:buFont typeface="Arial" panose="020B0604020202020204" pitchFamily="34" charset="0"/>
              <a:buChar char="•"/>
            </a:pPr>
            <a:r>
              <a:rPr lang="en-US" dirty="0"/>
              <a:t>F</a:t>
            </a:r>
            <a:r>
              <a:rPr lang="en-US" dirty="0" smtClean="0"/>
              <a:t>itness enthusiasts</a:t>
            </a:r>
          </a:p>
          <a:p>
            <a:pPr marL="285750" indent="-285750">
              <a:lnSpc>
                <a:spcPct val="150000"/>
              </a:lnSpc>
              <a:buFont typeface="Arial" panose="020B0604020202020204" pitchFamily="34" charset="0"/>
              <a:buChar char="•"/>
            </a:pPr>
            <a:r>
              <a:rPr lang="en-US" dirty="0"/>
              <a:t>S</a:t>
            </a:r>
            <a:r>
              <a:rPr lang="en-US" dirty="0" smtClean="0"/>
              <a:t>ports coaches</a:t>
            </a:r>
          </a:p>
          <a:p>
            <a:pPr marL="285750" indent="-285750">
              <a:lnSpc>
                <a:spcPct val="150000"/>
              </a:lnSpc>
              <a:buFont typeface="Arial" panose="020B0604020202020204" pitchFamily="34" charset="0"/>
              <a:buChar char="•"/>
            </a:pPr>
            <a:r>
              <a:rPr lang="en-US" dirty="0"/>
              <a:t>R</a:t>
            </a:r>
            <a:r>
              <a:rPr lang="en-US" dirty="0" smtClean="0"/>
              <a:t>esearchers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Rectangle 10"/>
          <p:cNvSpPr/>
          <p:nvPr/>
        </p:nvSpPr>
        <p:spPr>
          <a:xfrm>
            <a:off x="685800" y="1897856"/>
            <a:ext cx="8382000" cy="3693319"/>
          </a:xfrm>
          <a:prstGeom prst="rect">
            <a:avLst/>
          </a:prstGeom>
        </p:spPr>
        <p:txBody>
          <a:bodyPr wrap="square">
            <a:spAutoFit/>
          </a:bodyPr>
          <a:lstStyle/>
          <a:p>
            <a:r>
              <a:rPr lang="en-US" dirty="0" smtClean="0"/>
              <a:t>	</a:t>
            </a:r>
            <a:r>
              <a:rPr lang="en-US" dirty="0" smtClean="0">
                <a:latin typeface="Times New Roman" panose="02020603050405020304" pitchFamily="18" charset="0"/>
                <a:cs typeface="Times New Roman" panose="02020603050405020304" pitchFamily="18" charset="0"/>
              </a:rPr>
              <a:t>The solution involves developing a deep learning model using LSTM (Long Short-Term Memory) neural networks for human activity recognition. This model can analyze sensor data from wearable devices to accurately classify activities such as walking, walking upstairs, walking downstairs, sitting, standing, and laying.</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value proposition of this solution lies in its ability to provide real-time, accurate, and detailed activity recognition. It can help individuals track their daily activities and monitor their fitness levels. Healthcare professionals can use it for remote patient monitoring and rehabilitation tracking, enabling personalized care plans. Fitness enthusiasts and sports coaches can benefit from the insights provided by the model to optimize training programs and improve performance. Additionally, researchers can leverage the technology for conducting studies related to human movement and behavior, leading to advancements in the field.</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Rectangle 9"/>
          <p:cNvSpPr/>
          <p:nvPr/>
        </p:nvSpPr>
        <p:spPr>
          <a:xfrm>
            <a:off x="1295400" y="2209800"/>
            <a:ext cx="6610350" cy="2655800"/>
          </a:xfrm>
          <a:prstGeom prst="rect">
            <a:avLst/>
          </a:prstGeom>
        </p:spPr>
        <p:txBody>
          <a:bodyPr wrap="square">
            <a:spAutoFit/>
          </a:bodyPr>
          <a:lstStyle/>
          <a:p>
            <a:pPr>
              <a:lnSpc>
                <a:spcPct val="150000"/>
              </a:lnSpc>
            </a:pPr>
            <a:r>
              <a:rPr lang="en-US" dirty="0" smtClean="0">
                <a:latin typeface="Times New Roman" panose="02020603050405020304" pitchFamily="18" charset="0"/>
                <a:cs typeface="Times New Roman" panose="02020603050405020304" pitchFamily="18" charset="0"/>
              </a:rPr>
              <a:t>	Our solution offers a cutting-edge approach to human activity recognition, utilizing LSTM neural networks to provide real-time, accurate classification of activities. Its ability to analyze sensor data from wearable devices opens up a wide range of applications, from personal fitness tracking to healthcare and sports performance optimization.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Rectangle 10"/>
          <p:cNvSpPr/>
          <p:nvPr/>
        </p:nvSpPr>
        <p:spPr>
          <a:xfrm>
            <a:off x="609600" y="1620857"/>
            <a:ext cx="8610600" cy="3970318"/>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1.Data Collection: Collect sensor data from wearable devices, including accelerometers and gyroscopes, while users perform various activities.</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2.Data Preprocessing: Clean the data, remove noise, and perform any necessary transformations to prepare it for training.</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3.Feature Extraction: Extract relevant features from the sensor data that can help in distinguishing between different activities.</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4.Data Splitting: Split the data into training and testing sets to evaluate the performance of the model.</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5.Model Development: Develop an LSTM neural network model using </a:t>
            </a:r>
            <a:r>
              <a:rPr lang="en-US" dirty="0" err="1" smtClean="0">
                <a:latin typeface="Times New Roman" panose="02020603050405020304" pitchFamily="18" charset="0"/>
                <a:cs typeface="Times New Roman" panose="02020603050405020304" pitchFamily="18" charset="0"/>
              </a:rPr>
              <a:t>TensorFlow</a:t>
            </a:r>
            <a:r>
              <a:rPr lang="en-US" dirty="0" smtClean="0">
                <a:latin typeface="Times New Roman" panose="02020603050405020304" pitchFamily="18" charset="0"/>
                <a:cs typeface="Times New Roman" panose="02020603050405020304" pitchFamily="18" charset="0"/>
              </a:rPr>
              <a:t> or a similar framework to classify human activities based on the extracted features.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TotalTime>
  <Words>287</Words>
  <Application>Microsoft Office PowerPoint</Application>
  <PresentationFormat>Widescreen</PresentationFormat>
  <Paragraphs>60</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system-ui</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PowerPoint Presentation</vt:lpstr>
      <vt:lpstr>RESULTS</vt:lpstr>
      <vt:lpstr>PowerPoint Presentation</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gokul</dc:creator>
  <cp:lastModifiedBy>Microsoft account</cp:lastModifiedBy>
  <cp:revision>3</cp:revision>
  <dcterms:created xsi:type="dcterms:W3CDTF">2024-04-02T12:54:10Z</dcterms:created>
  <dcterms:modified xsi:type="dcterms:W3CDTF">2024-04-05T17:32:25Z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