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A1AACD3-DFEB-4E19-B812-A0B6023A3D7F}" type="datetimeFigureOut">
              <a:rPr lang="en-US" smtClean="0"/>
              <a:t>2/8/2022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764CD01-4C25-463E-A004-EDD436086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1AACD3-DFEB-4E19-B812-A0B6023A3D7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CD01-4C25-463E-A004-EDD436086C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1AACD3-DFEB-4E19-B812-A0B6023A3D7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CD01-4C25-463E-A004-EDD436086C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A1AACD3-DFEB-4E19-B812-A0B6023A3D7F}" type="datetimeFigureOut">
              <a:rPr lang="en-US" smtClean="0"/>
              <a:t>2/8/2022</a:t>
            </a:fld>
            <a:endParaRPr lang="en-US"/>
          </a:p>
        </p:txBody>
      </p:sp>
      <p:sp>
        <p:nvSpPr>
          <p:cNvPr id="9" name="Slide Number Placeholder 8"/>
          <p:cNvSpPr>
            <a:spLocks noGrp="1"/>
          </p:cNvSpPr>
          <p:nvPr>
            <p:ph type="sldNum" sz="quarter" idx="15"/>
          </p:nvPr>
        </p:nvSpPr>
        <p:spPr/>
        <p:txBody>
          <a:bodyPr rtlCol="0"/>
          <a:lstStyle/>
          <a:p>
            <a:fld id="{9764CD01-4C25-463E-A004-EDD436086CA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A1AACD3-DFEB-4E19-B812-A0B6023A3D7F}" type="datetimeFigureOut">
              <a:rPr lang="en-US" smtClean="0"/>
              <a:t>2/8/2022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764CD01-4C25-463E-A004-EDD436086C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A1AACD3-DFEB-4E19-B812-A0B6023A3D7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CD01-4C25-463E-A004-EDD436086CA8}"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A1AACD3-DFEB-4E19-B812-A0B6023A3D7F}"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4CD01-4C25-463E-A004-EDD436086CA8}"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A1AACD3-DFEB-4E19-B812-A0B6023A3D7F}" type="datetimeFigureOut">
              <a:rPr lang="en-US" smtClean="0"/>
              <a:t>2/8/2022</a:t>
            </a:fld>
            <a:endParaRPr lang="en-US"/>
          </a:p>
        </p:txBody>
      </p:sp>
      <p:sp>
        <p:nvSpPr>
          <p:cNvPr id="7" name="Slide Number Placeholder 6"/>
          <p:cNvSpPr>
            <a:spLocks noGrp="1"/>
          </p:cNvSpPr>
          <p:nvPr>
            <p:ph type="sldNum" sz="quarter" idx="11"/>
          </p:nvPr>
        </p:nvSpPr>
        <p:spPr/>
        <p:txBody>
          <a:bodyPr rtlCol="0"/>
          <a:lstStyle/>
          <a:p>
            <a:fld id="{9764CD01-4C25-463E-A004-EDD436086CA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AACD3-DFEB-4E19-B812-A0B6023A3D7F}"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4CD01-4C25-463E-A004-EDD436086C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A1AACD3-DFEB-4E19-B812-A0B6023A3D7F}" type="datetimeFigureOut">
              <a:rPr lang="en-US" smtClean="0"/>
              <a:t>2/8/2022</a:t>
            </a:fld>
            <a:endParaRPr lang="en-US"/>
          </a:p>
        </p:txBody>
      </p:sp>
      <p:sp>
        <p:nvSpPr>
          <p:cNvPr id="22" name="Slide Number Placeholder 21"/>
          <p:cNvSpPr>
            <a:spLocks noGrp="1"/>
          </p:cNvSpPr>
          <p:nvPr>
            <p:ph type="sldNum" sz="quarter" idx="15"/>
          </p:nvPr>
        </p:nvSpPr>
        <p:spPr/>
        <p:txBody>
          <a:bodyPr rtlCol="0"/>
          <a:lstStyle/>
          <a:p>
            <a:fld id="{9764CD01-4C25-463E-A004-EDD436086CA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A1AACD3-DFEB-4E19-B812-A0B6023A3D7F}" type="datetimeFigureOut">
              <a:rPr lang="en-US" smtClean="0"/>
              <a:t>2/8/2022</a:t>
            </a:fld>
            <a:endParaRPr lang="en-US"/>
          </a:p>
        </p:txBody>
      </p:sp>
      <p:sp>
        <p:nvSpPr>
          <p:cNvPr id="18" name="Slide Number Placeholder 17"/>
          <p:cNvSpPr>
            <a:spLocks noGrp="1"/>
          </p:cNvSpPr>
          <p:nvPr>
            <p:ph type="sldNum" sz="quarter" idx="11"/>
          </p:nvPr>
        </p:nvSpPr>
        <p:spPr/>
        <p:txBody>
          <a:bodyPr rtlCol="0"/>
          <a:lstStyle/>
          <a:p>
            <a:fld id="{9764CD01-4C25-463E-A004-EDD436086CA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A1AACD3-DFEB-4E19-B812-A0B6023A3D7F}" type="datetimeFigureOut">
              <a:rPr lang="en-US" smtClean="0"/>
              <a:t>2/8/2022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764CD01-4C25-463E-A004-EDD436086C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hatis.techtarget.com/definition/widget" TargetMode="External"/><Relationship Id="rId2" Type="http://schemas.openxmlformats.org/officeDocument/2006/relationships/hyperlink" Target="https://searchdatamanagement.techtarget.com/definition/data-modeling" TargetMode="External"/><Relationship Id="rId1" Type="http://schemas.openxmlformats.org/officeDocument/2006/relationships/slideLayout" Target="../slideLayouts/slideLayout2.xml"/><Relationship Id="rId4" Type="http://schemas.openxmlformats.org/officeDocument/2006/relationships/hyperlink" Target="https://whatis.techtarget.com/definition/cla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archsqlserver.techtarget.com/definition/data-corrup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hatis.techtarget.com/definition/polymorphism" TargetMode="External"/><Relationship Id="rId2" Type="http://schemas.openxmlformats.org/officeDocument/2006/relationships/hyperlink" Target="https://whatis.techtarget.com/definition/inherita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hatis.techtarget.com/definition/Ruby" TargetMode="External"/><Relationship Id="rId2" Type="http://schemas.openxmlformats.org/officeDocument/2006/relationships/hyperlink" Target="https://whatis.techtarget.com/definition/Simula-simulation-langu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unifiedcommunications/definition/Internet-Protoco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earchitoperations.techtarget.com/definition/declarative-programming" TargetMode="External"/><Relationship Id="rId2" Type="http://schemas.openxmlformats.org/officeDocument/2006/relationships/hyperlink" Target="https://whatis.techtarget.com/definition/imperative-programm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772400" cy="1214445"/>
          </a:xfrm>
        </p:spPr>
        <p:txBody>
          <a:bodyPr>
            <a:normAutofit/>
          </a:bodyPr>
          <a:lstStyle/>
          <a:p>
            <a:r>
              <a:rPr lang="en-US" dirty="0"/>
              <a:t>Object-oriented programming</a:t>
            </a:r>
          </a:p>
        </p:txBody>
      </p:sp>
      <p:sp>
        <p:nvSpPr>
          <p:cNvPr id="5" name="Subtitle 4"/>
          <p:cNvSpPr>
            <a:spLocks noGrp="1"/>
          </p:cNvSpPr>
          <p:nvPr>
            <p:ph type="subTitle" idx="1"/>
          </p:nvPr>
        </p:nvSpPr>
        <p:spPr>
          <a:xfrm>
            <a:off x="714348" y="1785926"/>
            <a:ext cx="7715304" cy="4643470"/>
          </a:xfrm>
        </p:spPr>
        <p:txBody>
          <a:bodyPr>
            <a:normAutofit/>
          </a:bodyPr>
          <a:lstStyle/>
          <a:p>
            <a:r>
              <a:rPr lang="en-US" sz="3200" dirty="0">
                <a:solidFill>
                  <a:schemeClr val="tx1"/>
                </a:solidFill>
              </a:rPr>
              <a:t>Object-oriented programming (OOP) is </a:t>
            </a:r>
            <a:r>
              <a:rPr lang="en-US" sz="3200" b="1" dirty="0">
                <a:solidFill>
                  <a:schemeClr val="tx1"/>
                </a:solidFill>
              </a:rPr>
              <a:t>a computer programming model that organizes software design around data, or objects</a:t>
            </a:r>
            <a:r>
              <a:rPr lang="en-US" sz="3200" dirty="0">
                <a:solidFill>
                  <a:schemeClr val="tx1"/>
                </a:solidFill>
              </a:rPr>
              <a:t>, rather than functions and logic. ... This includes programs for manufacturing and design, as well as mobile applications; for example, OOP can be used for manufacturing system simulation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1).png"/>
          <p:cNvPicPr>
            <a:picLocks noGrp="1" noChangeAspect="1"/>
          </p:cNvPicPr>
          <p:nvPr>
            <p:ph sz="quarter" idx="1"/>
          </p:nvPr>
        </p:nvPicPr>
        <p:blipFill>
          <a:blip r:embed="rId2"/>
          <a:stretch>
            <a:fillRect/>
          </a:stretch>
        </p:blipFill>
        <p:spPr>
          <a:xfrm>
            <a:off x="1428728" y="1643050"/>
            <a:ext cx="6143668" cy="485778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OOP focuses on the objects that developers want to manipulate rather than the logic required to manipulate them. This approach to programming is well-suited for programs that are large, complex and actively updated or maintained. This includes programs for manufacturing and design, as well as mobile applications; for example, OOP can be used for manufacturing system simulation software.</a:t>
            </a:r>
          </a:p>
          <a:p>
            <a:r>
              <a:rPr lang="en-US" dirty="0" smtClean="0"/>
              <a:t>The organization of an object-oriented program also makes the method beneficial to collaborative development, where projects are divided into groups. Additional benefits of OOP include code reusability, scalability and efficiency.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he first step in OOP is to collect all of the objects a programmer wants to manipulate and identify how they relate to each other -- an exercise known as </a:t>
            </a:r>
            <a:r>
              <a:rPr lang="en-US" u="sng" dirty="0" smtClean="0">
                <a:hlinkClick r:id="rId2"/>
              </a:rPr>
              <a:t>data modeling</a:t>
            </a:r>
            <a:r>
              <a:rPr lang="en-US" dirty="0" smtClean="0"/>
              <a:t>.</a:t>
            </a:r>
          </a:p>
          <a:p>
            <a:r>
              <a:rPr lang="en-US" dirty="0" smtClean="0"/>
              <a:t>Examples of an object can range from physical entities, such as a human being who is described by properties like name and address, to small computer programs, such as </a:t>
            </a:r>
            <a:r>
              <a:rPr lang="en-US" u="sng" dirty="0" smtClean="0">
                <a:hlinkClick r:id="rId3"/>
              </a:rPr>
              <a:t>widgets</a:t>
            </a:r>
            <a:r>
              <a:rPr lang="en-US" dirty="0" smtClean="0"/>
              <a:t>.</a:t>
            </a:r>
          </a:p>
          <a:p>
            <a:r>
              <a:rPr lang="en-US" dirty="0" smtClean="0"/>
              <a:t>Once an object is known, it is labeled with a </a:t>
            </a:r>
            <a:r>
              <a:rPr lang="en-US" u="sng" dirty="0" smtClean="0">
                <a:hlinkClick r:id="rId4"/>
              </a:rPr>
              <a:t>class</a:t>
            </a:r>
            <a:r>
              <a:rPr lang="en-US" dirty="0" smtClean="0"/>
              <a:t> of objects that defines the kind of data it contains and any logic sequences that can manipulate it. Each distinct logic sequence is known as a method. Objects can communicate with well-defined interfaces called messages.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b="1" dirty="0" smtClean="0"/>
              <a:t>Classes</a:t>
            </a:r>
            <a:r>
              <a:rPr lang="en-US" dirty="0" smtClean="0"/>
              <a:t> are user-defined data types that act as the blueprint for individual objects, attributes and methods.</a:t>
            </a:r>
          </a:p>
          <a:p>
            <a:r>
              <a:rPr lang="en-US" b="1" dirty="0" smtClean="0"/>
              <a:t>Objects</a:t>
            </a:r>
            <a:r>
              <a:rPr lang="en-US" dirty="0" smtClean="0"/>
              <a:t> are instances of a class created with specifically defined data. Objects can correspond to real-world objects or an abstract entity. When class is defined initially, the description is the only object that is defined.</a:t>
            </a:r>
          </a:p>
          <a:p>
            <a:r>
              <a:rPr lang="en-US" b="1" dirty="0" smtClean="0"/>
              <a:t>Methods</a:t>
            </a:r>
            <a:r>
              <a:rPr lang="en-US" dirty="0" smtClean="0"/>
              <a:t> are functions that are defined inside a class that describe the behaviors of an object. Each method contained in class definitions starts with a reference to an instance object. Additionally, the subroutines contained in an object are called instance methods. Programmers use methods for reusability or keeping functionality encapsulated inside one object at a time.</a:t>
            </a:r>
          </a:p>
          <a:p>
            <a:r>
              <a:rPr lang="en-US" b="1" dirty="0" smtClean="0"/>
              <a:t>Attributes</a:t>
            </a:r>
            <a:r>
              <a:rPr lang="en-US" dirty="0" smtClean="0"/>
              <a:t> are defined in the class template and represent the state of an object. Objects will have data stored in the attributes field. Class attributes belong to the class itself.</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Encapsulation. </a:t>
            </a:r>
            <a:r>
              <a:rPr lang="en-US" dirty="0" smtClean="0"/>
              <a:t>This principle states that all important information is contained inside an object and only select information is exposed. The implementation and state of each object are privately held inside a defined class. Other objects do not have access to this class or the authority to make changes. They are only able to call a list of public functions or methods. This characteristic of data hiding provides greater program security and avoids unintended </a:t>
            </a:r>
            <a:r>
              <a:rPr lang="en-US" u="sng" dirty="0" smtClean="0">
                <a:hlinkClick r:id="rId2"/>
              </a:rPr>
              <a:t>data corruption</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b="1" dirty="0" smtClean="0"/>
              <a:t>Abstraction.</a:t>
            </a:r>
            <a:r>
              <a:rPr lang="en-US" dirty="0" smtClean="0"/>
              <a:t> Objects only reveal internal mechanisms that are relevant for the use of other objects, hiding any unnecessary implementation code. The derived class can have its functionality extended. This concept can help developers more easily make additional changes or additions over time.</a:t>
            </a:r>
          </a:p>
          <a:p>
            <a:r>
              <a:rPr lang="en-US" b="1" u="sng" dirty="0" smtClean="0">
                <a:hlinkClick r:id="rId2"/>
              </a:rPr>
              <a:t>Inheritance</a:t>
            </a:r>
            <a:r>
              <a:rPr lang="en-US" b="1" dirty="0" smtClean="0"/>
              <a:t>. </a:t>
            </a:r>
            <a:r>
              <a:rPr lang="en-US" dirty="0" smtClean="0"/>
              <a:t>Classes can reuse code from other classes. Relationships and subclasses between objects can be assigned, enabling developers to reuse common logic while still maintaining a unique hierarchy. This property of OOP forces a more thorough data analysis, reduces development time and ensures a higher level of accuracy.</a:t>
            </a:r>
          </a:p>
          <a:p>
            <a:r>
              <a:rPr lang="en-US" b="1" u="sng" dirty="0" smtClean="0">
                <a:hlinkClick r:id="rId3"/>
              </a:rPr>
              <a:t>Polymorphism</a:t>
            </a:r>
            <a:r>
              <a:rPr lang="en-US" b="1" dirty="0" smtClean="0"/>
              <a:t>. </a:t>
            </a:r>
            <a:r>
              <a:rPr lang="en-US" dirty="0" smtClean="0"/>
              <a:t>Objects are designed to share behaviors and they can take on more than one form. The program will determine which meaning or usage is necessary for each execution of that object from a parent class, reducing the need to duplicate code. A child class is then created, which extends the functionality of the parent class. Polymorphism allows different types of objects to pass through the same interface.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dirty="0" smtClean="0"/>
              <a:t>While </a:t>
            </a:r>
            <a:r>
              <a:rPr lang="en-US" u="sng" dirty="0" err="1" smtClean="0">
                <a:hlinkClick r:id="rId2"/>
              </a:rPr>
              <a:t>Simula</a:t>
            </a:r>
            <a:r>
              <a:rPr lang="en-US" dirty="0" smtClean="0"/>
              <a:t> is credited as being the first object-oriented programming language, many other programming languages are used with OOP today. But some programming languages pair with OOP better than others. For example, programming languages considered pure OOP languages treat everything as objects. Other programming languages are designed primarily for OOP, but with some procedural processes included.</a:t>
            </a:r>
          </a:p>
          <a:p>
            <a:r>
              <a:rPr lang="en-US" dirty="0" smtClean="0"/>
              <a:t>For example, popular pure OOP languages include:</a:t>
            </a:r>
          </a:p>
          <a:p>
            <a:r>
              <a:rPr lang="en-US" u="sng" dirty="0" smtClean="0">
                <a:hlinkClick r:id="rId3"/>
              </a:rPr>
              <a:t>Ruby</a:t>
            </a:r>
            <a:endParaRPr lang="en-US" dirty="0" smtClean="0"/>
          </a:p>
          <a:p>
            <a:r>
              <a:rPr lang="en-US" dirty="0" err="1" smtClean="0"/>
              <a:t>Scala</a:t>
            </a:r>
            <a:endParaRPr lang="en-US" dirty="0" smtClean="0"/>
          </a:p>
          <a:p>
            <a:r>
              <a:rPr lang="en-US" dirty="0" smtClean="0"/>
              <a:t>JADE</a:t>
            </a:r>
          </a:p>
          <a:p>
            <a:r>
              <a:rPr lang="en-US" dirty="0" smtClean="0"/>
              <a:t>Emerald</a:t>
            </a:r>
          </a:p>
          <a:p>
            <a:r>
              <a:rPr lang="en-US" dirty="0" smtClean="0"/>
              <a:t>Programming languages designed primarily for OOP include:</a:t>
            </a:r>
          </a:p>
          <a:p>
            <a:r>
              <a:rPr lang="en-US" dirty="0" smtClean="0"/>
              <a:t>Java</a:t>
            </a:r>
          </a:p>
          <a:p>
            <a:r>
              <a:rPr lang="en-US" dirty="0" smtClean="0"/>
              <a:t>Python</a:t>
            </a:r>
          </a:p>
          <a:p>
            <a:r>
              <a:rPr lang="en-US" dirty="0" smtClean="0"/>
              <a: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b="1" dirty="0" smtClean="0"/>
              <a:t>Modularity.</a:t>
            </a:r>
            <a:r>
              <a:rPr lang="en-US" dirty="0" smtClean="0"/>
              <a:t> Encapsulation enables objects to be self-contained, making troubleshooting and collaborative development easier.</a:t>
            </a:r>
          </a:p>
          <a:p>
            <a:r>
              <a:rPr lang="en-US" b="1" dirty="0" smtClean="0"/>
              <a:t>Reusability.</a:t>
            </a:r>
            <a:r>
              <a:rPr lang="en-US" dirty="0" smtClean="0"/>
              <a:t> Code can be reused through inheritance, meaning a team does not have to write the same code multiple times.</a:t>
            </a:r>
          </a:p>
          <a:p>
            <a:r>
              <a:rPr lang="en-US" b="1" dirty="0" smtClean="0"/>
              <a:t>Productivity.</a:t>
            </a:r>
            <a:r>
              <a:rPr lang="en-US" dirty="0" smtClean="0"/>
              <a:t> Programmers can construct new programs quicker through the use of multiple libraries and reusable code.</a:t>
            </a:r>
          </a:p>
          <a:p>
            <a:r>
              <a:rPr lang="en-US" b="1" dirty="0" smtClean="0"/>
              <a:t>Easily upgradable and scalable. </a:t>
            </a:r>
            <a:r>
              <a:rPr lang="en-US" dirty="0" smtClean="0"/>
              <a:t>Programmers can implement system functionalities independently.</a:t>
            </a:r>
          </a:p>
          <a:p>
            <a:r>
              <a:rPr lang="en-US" b="1" dirty="0" smtClean="0"/>
              <a:t>Interface descriptions.</a:t>
            </a:r>
            <a:r>
              <a:rPr lang="en-US" dirty="0" smtClean="0"/>
              <a:t> Descriptions of external systems are simple, due to message passing techniques that are used for objects communication.</a:t>
            </a:r>
          </a:p>
          <a:p>
            <a:r>
              <a:rPr lang="en-US" b="1" dirty="0" smtClean="0"/>
              <a:t>Security.</a:t>
            </a:r>
            <a:r>
              <a:rPr lang="en-US" dirty="0" smtClean="0"/>
              <a:t> Using encapsulation and abstraction, complex code is hidden, software maintenance is easier and </a:t>
            </a:r>
            <a:r>
              <a:rPr lang="en-US" u="sng" dirty="0" smtClean="0">
                <a:hlinkClick r:id="rId2"/>
              </a:rPr>
              <a:t>internet protocols</a:t>
            </a:r>
            <a:r>
              <a:rPr lang="en-US" dirty="0" smtClean="0"/>
              <a:t> are protected.</a:t>
            </a:r>
          </a:p>
          <a:p>
            <a:r>
              <a:rPr lang="en-US" b="1" dirty="0" smtClean="0"/>
              <a:t>Flexibility.</a:t>
            </a:r>
            <a:r>
              <a:rPr lang="en-US" dirty="0" smtClean="0"/>
              <a:t> Polymorphism enables a single function to adapt to the class it is placed in. Different objects can also pass through the same interface.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Alternative methods to OOP include:</a:t>
            </a:r>
          </a:p>
          <a:p>
            <a:r>
              <a:rPr lang="en-US" b="1" dirty="0" smtClean="0"/>
              <a:t>Functional programming. </a:t>
            </a:r>
            <a:r>
              <a:rPr lang="en-US" dirty="0" smtClean="0"/>
              <a:t>This includes languages such as </a:t>
            </a:r>
            <a:r>
              <a:rPr lang="en-US" dirty="0" err="1" smtClean="0"/>
              <a:t>Erlang</a:t>
            </a:r>
            <a:r>
              <a:rPr lang="en-US" dirty="0" smtClean="0"/>
              <a:t> and </a:t>
            </a:r>
            <a:r>
              <a:rPr lang="en-US" dirty="0" err="1" smtClean="0"/>
              <a:t>Scala</a:t>
            </a:r>
            <a:r>
              <a:rPr lang="en-US" dirty="0" smtClean="0"/>
              <a:t>, which are used for telecommunications and fault tolerant systems.</a:t>
            </a:r>
          </a:p>
          <a:p>
            <a:r>
              <a:rPr lang="en-US" b="1" dirty="0" smtClean="0"/>
              <a:t>Structured or modular programming.</a:t>
            </a:r>
            <a:r>
              <a:rPr lang="en-US" dirty="0" smtClean="0"/>
              <a:t> This includes languages such as PHP and C#.</a:t>
            </a:r>
          </a:p>
          <a:p>
            <a:r>
              <a:rPr lang="en-US" b="1" u="sng" dirty="0" smtClean="0">
                <a:hlinkClick r:id="rId2"/>
              </a:rPr>
              <a:t>Imperative programming</a:t>
            </a:r>
            <a:r>
              <a:rPr lang="en-US" b="1" dirty="0" smtClean="0"/>
              <a:t>.</a:t>
            </a:r>
            <a:r>
              <a:rPr lang="en-US" dirty="0" smtClean="0"/>
              <a:t> This alternative to OOP focuses on function rather than models and includes C++ and Java.</a:t>
            </a:r>
          </a:p>
          <a:p>
            <a:r>
              <a:rPr lang="en-US" b="1" u="sng" dirty="0" smtClean="0">
                <a:hlinkClick r:id="rId3"/>
              </a:rPr>
              <a:t>Declarative programming</a:t>
            </a:r>
            <a:r>
              <a:rPr lang="en-US" b="1" dirty="0" smtClean="0"/>
              <a:t>. </a:t>
            </a:r>
            <a:r>
              <a:rPr lang="en-US" dirty="0" smtClean="0"/>
              <a:t>This programming method involves statements on what the task or desired outcome is but not how to achieve it. Languages include Prolog and Lisp.</a:t>
            </a:r>
          </a:p>
          <a:p>
            <a:r>
              <a:rPr lang="en-US" b="1" dirty="0" smtClean="0"/>
              <a:t>Logical programming.</a:t>
            </a:r>
            <a:r>
              <a:rPr lang="en-US" dirty="0" smtClean="0"/>
              <a:t> This method, which is based mostly in formal logic and uses languages such as Prolog, contains a set of sentences that express facts or rules about a problem domain. It focuses on tasks that can benefit from rule-based logical queries.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TotalTime>
  <Words>154</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Object-oriented programming</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STUDENT</dc:creator>
  <cp:lastModifiedBy>STUDENT</cp:lastModifiedBy>
  <cp:revision>1</cp:revision>
  <dcterms:created xsi:type="dcterms:W3CDTF">2022-02-08T09:41:38Z</dcterms:created>
  <dcterms:modified xsi:type="dcterms:W3CDTF">2022-02-08T09:49:43Z</dcterms:modified>
</cp:coreProperties>
</file>