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rot="10800000" flipV="1">
            <a:off x="876299" y="2450767"/>
            <a:ext cx="9869123" cy="2308324"/>
          </a:xfrm>
          <a:prstGeom prst="rect">
            <a:avLst/>
          </a:prstGeom>
          <a:noFill/>
        </p:spPr>
        <p:txBody>
          <a:bodyPr wrap="square" rtlCol="0">
            <a:spAutoFit/>
          </a:bodyPr>
          <a:lstStyle/>
          <a:p>
            <a:r>
              <a:rPr lang="en-US" sz="2400" dirty="0"/>
              <a:t>STUDENT NAME:</a:t>
            </a:r>
            <a:r>
              <a:rPr lang="en-IN" sz="2400" dirty="0"/>
              <a:t> </a:t>
            </a:r>
            <a:r>
              <a:rPr lang="en-IN" sz="2400" dirty="0" smtClean="0"/>
              <a:t>GOKUL K</a:t>
            </a:r>
            <a:endParaRPr lang="en-US" sz="2400" dirty="0"/>
          </a:p>
          <a:p>
            <a:r>
              <a:rPr lang="en-US" sz="2400" dirty="0"/>
              <a:t>REGISTER </a:t>
            </a:r>
            <a:r>
              <a:rPr lang="en-US" sz="2400" dirty="0" smtClean="0"/>
              <a:t>NO:3122039</a:t>
            </a:r>
            <a:r>
              <a:rPr lang="en-IN" sz="2400" dirty="0" smtClean="0"/>
              <a:t>47</a:t>
            </a:r>
            <a:endParaRPr lang="en-US" sz="2400" dirty="0"/>
          </a:p>
          <a:p>
            <a:r>
              <a:rPr lang="en-US" sz="2400" smtClean="0"/>
              <a:t>(</a:t>
            </a:r>
            <a:r>
              <a:rPr lang="en-US" sz="2400" smtClean="0"/>
              <a:t>49910F698E68BD5BCB547E3C55B0D85F)</a:t>
            </a:r>
            <a:endParaRPr lang="en-IN" sz="2400" dirty="0"/>
          </a:p>
          <a:p>
            <a:r>
              <a:rPr lang="en-US" sz="2400" dirty="0"/>
              <a:t>DEPARTMENT:COMMERCE </a:t>
            </a:r>
            <a:r>
              <a:rPr lang="en-IN" sz="2400" dirty="0"/>
              <a:t>WITH COMPUTER APPLICATIONS</a:t>
            </a:r>
            <a:endParaRPr lang="en-US" sz="2400" dirty="0"/>
          </a:p>
          <a:p>
            <a:r>
              <a:rPr lang="en-US" sz="2400" dirty="0"/>
              <a:t>COLLEGE:ANNAI THERSA ARTS AND SCIENCE COLLEGE THIRUKAZHUKUNDRAM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242340"/>
            <a:ext cx="8696325" cy="5078313"/>
          </a:xfrm>
          <a:prstGeom prst="rect">
            <a:avLst/>
          </a:prstGeom>
        </p:spPr>
        <p:txBody>
          <a:bodyPr wrap="square">
            <a:spAutoFit/>
          </a:bodyPr>
          <a:lstStyle/>
          <a:p>
            <a:r>
              <a:rPr lang="en-IN" b="1" dirty="0"/>
              <a:t>1.Data Preparation:    </a:t>
            </a:r>
          </a:p>
          <a:p>
            <a:pPr marL="285750" indent="-285750">
              <a:buFont typeface="Arial" panose="020B0604020202020204" pitchFamily="34" charset="0"/>
              <a:buChar char="•"/>
            </a:pPr>
            <a:r>
              <a:rPr lang="en-IN" dirty="0"/>
              <a:t>Clean and pre process data    </a:t>
            </a:r>
          </a:p>
          <a:p>
            <a:pPr marL="285750" indent="-285750">
              <a:buFont typeface="Arial" panose="020B0604020202020204" pitchFamily="34" charset="0"/>
              <a:buChar char="•"/>
            </a:pPr>
            <a:r>
              <a:rPr lang="en-IN" dirty="0"/>
              <a:t>Handle missing values and outliers    </a:t>
            </a:r>
          </a:p>
          <a:p>
            <a:pPr marL="285750" indent="-285750">
              <a:buFont typeface="Arial" panose="020B0604020202020204" pitchFamily="34" charset="0"/>
              <a:buChar char="•"/>
            </a:pPr>
            <a:r>
              <a:rPr lang="en-IN" dirty="0"/>
              <a:t>Transform data into suitable format for analysis</a:t>
            </a:r>
          </a:p>
          <a:p>
            <a:r>
              <a:rPr lang="en-IN" b="1" dirty="0"/>
              <a:t>2. Descriptive Analytics:    </a:t>
            </a:r>
          </a:p>
          <a:p>
            <a:pPr marL="285750" indent="-285750">
              <a:buFont typeface="Arial" panose="020B0604020202020204" pitchFamily="34" charset="0"/>
              <a:buChar char="•"/>
            </a:pPr>
            <a:r>
              <a:rPr lang="en-IN" dirty="0"/>
              <a:t>Calculate summary statistics (mean, median, </a:t>
            </a:r>
            <a:r>
              <a:rPr lang="en-IN" dirty="0" err="1"/>
              <a:t>std</a:t>
            </a:r>
            <a:r>
              <a:rPr lang="en-IN" dirty="0"/>
              <a:t> dev) for salary and compensation data   </a:t>
            </a:r>
          </a:p>
          <a:p>
            <a:pPr marL="285750" indent="-285750">
              <a:buFont typeface="Arial" panose="020B0604020202020204" pitchFamily="34" charset="0"/>
              <a:buChar char="•"/>
            </a:pPr>
            <a:r>
              <a:rPr lang="en-IN" dirty="0"/>
              <a:t> Create data visualizations (histograms, box plots, scatter plots) to understand distribution and relationships</a:t>
            </a:r>
          </a:p>
          <a:p>
            <a:r>
              <a:rPr lang="en-IN" b="1" dirty="0"/>
              <a:t>3. Inferential Analytics:    </a:t>
            </a:r>
          </a:p>
          <a:p>
            <a:pPr marL="285750" indent="-285750">
              <a:buFont typeface="Arial" panose="020B0604020202020204" pitchFamily="34" charset="0"/>
              <a:buChar char="•"/>
            </a:pPr>
            <a:r>
              <a:rPr lang="en-IN" dirty="0"/>
              <a:t>Conduct regression analysis to identify factors influencing salary and compensation    </a:t>
            </a:r>
          </a:p>
          <a:p>
            <a:pPr marL="285750" indent="-285750">
              <a:buFont typeface="Arial" panose="020B0604020202020204" pitchFamily="34" charset="0"/>
              <a:buChar char="•"/>
            </a:pPr>
            <a:r>
              <a:rPr lang="en-IN" dirty="0"/>
              <a:t>Perform hypothesis testing to determine significance of relationships</a:t>
            </a:r>
          </a:p>
          <a:p>
            <a:r>
              <a:rPr lang="en-IN" b="1" dirty="0"/>
              <a:t>4. Predictive Analytics:  </a:t>
            </a:r>
            <a:r>
              <a:rPr lang="en-IN" dirty="0"/>
              <a:t>  </a:t>
            </a:r>
          </a:p>
          <a:p>
            <a:pPr marL="285750" indent="-285750">
              <a:buFont typeface="Arial" panose="020B0604020202020204" pitchFamily="34" charset="0"/>
              <a:buChar char="•"/>
            </a:pPr>
            <a:r>
              <a:rPr lang="en-IN" dirty="0"/>
              <a:t>Develop predictive models (e.g., linear regression, decision trees) to forecast future salary and compensation trends    </a:t>
            </a:r>
          </a:p>
          <a:p>
            <a:pPr marL="285750" indent="-285750">
              <a:buFont typeface="Arial" panose="020B0604020202020204" pitchFamily="34" charset="0"/>
              <a:buChar char="•"/>
            </a:pPr>
            <a:r>
              <a:rPr lang="en-IN" dirty="0"/>
              <a:t>Evaluate model performance using metrics (e.g., RMSE, MAE) </a:t>
            </a:r>
          </a:p>
          <a:p>
            <a:r>
              <a:rPr lang="en-IN" b="1" dirty="0"/>
              <a:t>5.Prescriptive Analytics:    </a:t>
            </a:r>
          </a:p>
          <a:p>
            <a:pPr marL="285750" indent="-285750">
              <a:buFont typeface="Arial" panose="020B0604020202020204" pitchFamily="34" charset="0"/>
              <a:buChar char="•"/>
            </a:pPr>
            <a:r>
              <a:rPr lang="en-IN" dirty="0"/>
              <a:t>Develop optimization models to identify optimal salary and compensation structures    </a:t>
            </a:r>
          </a:p>
          <a:p>
            <a:pPr marL="285750" indent="-285750">
              <a:buFont typeface="Arial" panose="020B0604020202020204" pitchFamily="34" charset="0"/>
              <a:buChar char="•"/>
            </a:pPr>
            <a:r>
              <a:rPr lang="en-IN" dirty="0"/>
              <a:t>Use 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0954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877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415330" y="58320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a:extLst>
              <a:ext uri="{FF2B5EF4-FFF2-40B4-BE49-F238E27FC236}">
                <a16:creationId xmlns:a16="http://schemas.microsoft.com/office/drawing/2014/main" xmlns="" id="{59220FA4-C9F2-8FB1-E16C-121E219B6C8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24620" y="1415669"/>
            <a:ext cx="7485980" cy="41369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7086600" cy="4247317"/>
          </a:xfrm>
          <a:prstGeom prst="rect">
            <a:avLst/>
          </a:prstGeom>
        </p:spPr>
        <p:txBody>
          <a:bodyPr wrap="square">
            <a:spAutoFit/>
          </a:bodyPr>
          <a:lstStyle/>
          <a:p>
            <a:r>
              <a:rPr lang="en-IN" dirty="0"/>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2870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Rectangle 8"/>
          <p:cNvSpPr/>
          <p:nvPr/>
        </p:nvSpPr>
        <p:spPr>
          <a:xfrm>
            <a:off x="990600" y="1676400"/>
            <a:ext cx="6710682" cy="3970318"/>
          </a:xfrm>
          <a:prstGeom prst="rect">
            <a:avLst/>
          </a:prstGeom>
        </p:spPr>
        <p:txBody>
          <a:bodyPr wrap="square">
            <a:spAutoFit/>
          </a:bodyPr>
          <a:lstStyle/>
          <a:p>
            <a:r>
              <a:rPr lang="en-IN" dirty="0"/>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3632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852679" y="1498070"/>
            <a:ext cx="7077075" cy="5355312"/>
          </a:xfrm>
          <a:prstGeom prst="rect">
            <a:avLst/>
          </a:prstGeom>
          <a:noFill/>
        </p:spPr>
        <p:txBody>
          <a:bodyPr wrap="square" rtlCol="0">
            <a:spAutoFit/>
          </a:bodyPr>
          <a:lstStyle/>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Project Objective: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a comprehensive Excel data model to analyze and optimize salary and compensation structures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Ensure internal equity, market competitiveness, and budget alignment</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Inform strategic compensation decisions with data</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Collect and preprocess salary and compensation data</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Excel data models for: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Internal equity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Market benchmarking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Pay gap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Total rewards optimization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Compensation ROI analysis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Create interactive dashboards and reports for stakeholder </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Comprehensive Excel data model</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Interactive dashboards and reports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Written analysis and recommendations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Presentation to stakeholders</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1582341"/>
            <a:ext cx="6096000" cy="369332"/>
          </a:xfrm>
          <a:prstGeom prst="rect">
            <a:avLst/>
          </a:prstGeom>
        </p:spPr>
        <p:txBody>
          <a:bodyPr>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25689" y="3352800"/>
            <a:ext cx="470911"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10425689" y="5029200"/>
            <a:ext cx="394711" cy="3810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Rectangle 6"/>
          <p:cNvSpPr/>
          <p:nvPr/>
        </p:nvSpPr>
        <p:spPr>
          <a:xfrm>
            <a:off x="524452" y="1409952"/>
            <a:ext cx="9010073" cy="5355312"/>
          </a:xfrm>
          <a:prstGeom prst="rect">
            <a:avLst/>
          </a:prstGeom>
        </p:spPr>
        <p:txBody>
          <a:bodyPr wrap="square">
            <a:spAutoFit/>
          </a:bodyPr>
          <a:lstStyle/>
          <a:p>
            <a:r>
              <a:rPr lang="en-IN" dirty="0"/>
              <a:t>1.HR Business Partners: </a:t>
            </a:r>
          </a:p>
          <a:p>
            <a:r>
              <a:rPr lang="en-IN" dirty="0"/>
              <a:t>HR professionals who work closely with business leaders to develop and implement compensation strategies.</a:t>
            </a:r>
          </a:p>
          <a:p>
            <a:r>
              <a:rPr lang="en-IN" dirty="0"/>
              <a:t>2. Compensation Analysts: </a:t>
            </a:r>
          </a:p>
          <a:p>
            <a:r>
              <a:rPr lang="en-IN" dirty="0"/>
              <a:t>Specialists responsible for analysing and designing compensation programs.</a:t>
            </a:r>
          </a:p>
          <a:p>
            <a:r>
              <a:rPr lang="en-IN" dirty="0"/>
              <a:t>3. HR Managers: </a:t>
            </a:r>
          </a:p>
          <a:p>
            <a:r>
              <a:rPr lang="en-IN" dirty="0"/>
              <a:t>Managers overseeing HR functions, including compensation, benefits, and employee relations.</a:t>
            </a:r>
          </a:p>
          <a:p>
            <a:r>
              <a:rPr lang="en-IN" dirty="0"/>
              <a:t>4. Talent Management Teams: </a:t>
            </a:r>
          </a:p>
          <a:p>
            <a:r>
              <a:rPr lang="en-IN" dirty="0"/>
              <a:t>Teams focused on attracting, retaining, and developing top talent.</a:t>
            </a:r>
          </a:p>
          <a:p>
            <a:r>
              <a:rPr lang="en-IN" dirty="0"/>
              <a:t>5. Finance Teams: </a:t>
            </a:r>
          </a:p>
          <a:p>
            <a:r>
              <a:rPr lang="en-IN" dirty="0"/>
              <a:t>Financial analysts and managers who need to understand compensation costs and budgeting.</a:t>
            </a:r>
          </a:p>
          <a:p>
            <a:r>
              <a:rPr lang="en-IN" dirty="0"/>
              <a:t>6. Business Leaders: </a:t>
            </a:r>
          </a:p>
          <a:p>
            <a:r>
              <a:rPr lang="en-IN" dirty="0"/>
              <a:t>CEOs, CFOs, and other executives who make strategic decisions about compensation and talent management.</a:t>
            </a:r>
          </a:p>
          <a:p>
            <a:r>
              <a:rPr lang="en-IN" dirty="0"/>
              <a:t>7. Recruiters: </a:t>
            </a:r>
          </a:p>
          <a:p>
            <a:r>
              <a:rPr lang="en-IN" dirty="0"/>
              <a:t>Professionals responsible for attracting and hiring top talent, who need to understand market compensation rates.</a:t>
            </a:r>
          </a:p>
          <a:p>
            <a:r>
              <a:rPr lang="en-IN" dirty="0"/>
              <a:t>8. Employee Relations Specialists: </a:t>
            </a:r>
          </a:p>
          <a:p>
            <a:r>
              <a:rPr lang="en-IN" dirty="0"/>
              <a:t>HR 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582400" y="61102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2237" y="4816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11000" y="63388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Rectangle 7"/>
          <p:cNvSpPr/>
          <p:nvPr/>
        </p:nvSpPr>
        <p:spPr>
          <a:xfrm>
            <a:off x="2965738" y="1464678"/>
            <a:ext cx="7620000" cy="5078313"/>
          </a:xfrm>
          <a:prstGeom prst="rect">
            <a:avLst/>
          </a:prstGeom>
        </p:spPr>
        <p:txBody>
          <a:bodyPr wrap="square">
            <a:spAutoFit/>
          </a:bodyPr>
          <a:lstStyle/>
          <a:p>
            <a:r>
              <a:rPr lang="en-IN" b="1" dirty="0"/>
              <a:t>Solution:</a:t>
            </a:r>
          </a:p>
          <a:p>
            <a:r>
              <a:rPr lang="en-IN" dirty="0"/>
              <a:t>Our solution, "Compensation Insights," is a comprehensive Excel-based data modelling and analysis tool that empowers HR and compensation professionals to make informed decisions about salary and compensation structures. With Compensation Insights, you can:</a:t>
            </a:r>
          </a:p>
          <a:p>
            <a:pPr marL="285750" indent="-285750">
              <a:buFontTx/>
              <a:buChar char="-"/>
            </a:pPr>
            <a:r>
              <a:rPr lang="en-IN" dirty="0"/>
              <a:t>Analysis internal equity and market competitiveness</a:t>
            </a:r>
          </a:p>
          <a:p>
            <a:pPr marL="285750" indent="-285750">
              <a:buFontTx/>
              <a:buChar char="-"/>
            </a:pPr>
            <a:r>
              <a:rPr lang="en-IN" dirty="0"/>
              <a:t>Identify and address pay gaps- Optimize bonus structures and salary budgets</a:t>
            </a:r>
          </a:p>
          <a:p>
            <a:pPr marL="285750" indent="-285750">
              <a:buFontTx/>
              <a:buChar char="-"/>
            </a:pPr>
            <a:r>
              <a:rPr lang="en-IN" dirty="0"/>
              <a:t>Evaluate employee satisfaction and engagement</a:t>
            </a:r>
          </a:p>
          <a:p>
            <a:pPr marL="285750" indent="-285750">
              <a:buFontTx/>
              <a:buChar char="-"/>
            </a:pPr>
            <a:r>
              <a:rPr lang="en-IN" dirty="0"/>
              <a:t>Develop data</a:t>
            </a:r>
          </a:p>
          <a:p>
            <a:pPr marL="285750" indent="-285750">
              <a:buFontTx/>
              <a:buChar char="-"/>
            </a:pPr>
            <a:r>
              <a:rPr lang="en-IN" dirty="0"/>
              <a:t>driven compensation strategies</a:t>
            </a:r>
          </a:p>
          <a:p>
            <a:r>
              <a:rPr lang="en-IN" b="1" dirty="0"/>
              <a:t>Proposition:</a:t>
            </a:r>
          </a:p>
          <a:p>
            <a:r>
              <a:rPr lang="en-IN" dirty="0"/>
              <a:t>"Unlock the full potential of your compensation data with Compensation Insights. Our solution enables you to:</a:t>
            </a:r>
          </a:p>
          <a:p>
            <a:pPr marL="285750" indent="-285750">
              <a:buFontTx/>
              <a:buChar char="-"/>
            </a:pPr>
            <a:r>
              <a:rPr lang="en-IN" dirty="0"/>
              <a:t>Save time and resources by automating data analysis and reporting</a:t>
            </a:r>
          </a:p>
          <a:p>
            <a:pPr marL="285750" indent="-285750">
              <a:buFontTx/>
              <a:buChar char="-"/>
            </a:pPr>
            <a:r>
              <a:rPr lang="en-IN" dirty="0"/>
              <a:t>Make informed decisions with accurate and up-to-date insights</a:t>
            </a:r>
          </a:p>
          <a:p>
            <a:pPr marL="285750" indent="-285750">
              <a:buFontTx/>
              <a:buChar char="-"/>
            </a:pPr>
            <a:r>
              <a:rPr lang="en-IN" dirty="0"/>
              <a:t>Enhance internal equity and market competitiveness</a:t>
            </a:r>
          </a:p>
          <a:p>
            <a:pPr marL="285750" indent="-285750">
              <a:buFontTx/>
              <a:buChar char="-"/>
            </a:pPr>
            <a:r>
              <a:rPr lang="en-IN" dirty="0"/>
              <a:t>Drive business success through optimized compensation strategies</a:t>
            </a:r>
          </a:p>
          <a:p>
            <a:pPr marL="285750" indent="-285750">
              <a:buFontTx/>
              <a:buChar char="-"/>
            </a:pPr>
            <a:r>
              <a:rPr lang="en-IN" dirty="0"/>
              <a:t>Improve 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143634"/>
            <a:ext cx="9296400" cy="5262979"/>
          </a:xfrm>
          <a:prstGeom prst="rect">
            <a:avLst/>
          </a:prstGeom>
        </p:spPr>
        <p:txBody>
          <a:bodyPr wrap="square">
            <a:spAutoFit/>
          </a:bodyPr>
          <a:lstStyle/>
          <a:p>
            <a:pPr marL="285750" indent="-285750">
              <a:buFont typeface="Wingdings" panose="05000000000000000000" pitchFamily="2" charset="2"/>
              <a:buChar char="ü"/>
            </a:pPr>
            <a:r>
              <a:rPr lang="en-IN" sz="1600" b="1" dirty="0"/>
              <a:t>Description: </a:t>
            </a:r>
          </a:p>
          <a:p>
            <a:r>
              <a:rPr lang="en-IN" sz="1600" dirty="0"/>
              <a:t>This dataset contains comprehensive salary and compensation data for [Company/Organization Name], including employee demographics, job details, salary information, benefits, and performance metrics.</a:t>
            </a:r>
          </a:p>
          <a:p>
            <a:pPr marL="285750" indent="-285750">
              <a:buFont typeface="Wingdings" panose="05000000000000000000" pitchFamily="2" charset="2"/>
              <a:buChar char="ü"/>
            </a:pPr>
            <a:r>
              <a:rPr lang="en-IN" sz="1600" b="1" dirty="0"/>
              <a:t>Data Sources:</a:t>
            </a:r>
          </a:p>
          <a:p>
            <a:pPr marL="285750" indent="-285750">
              <a:buFontTx/>
              <a:buChar char="-"/>
            </a:pPr>
            <a:r>
              <a:rPr lang="en-IN" sz="1600" dirty="0"/>
              <a:t>HR Information System (HRIS)</a:t>
            </a:r>
          </a:p>
          <a:p>
            <a:pPr marL="285750" indent="-285750">
              <a:buFontTx/>
              <a:buChar char="-"/>
            </a:pPr>
            <a:r>
              <a:rPr lang="en-IN" sz="1600" dirty="0"/>
              <a:t>- Payroll data- Employee surveys</a:t>
            </a:r>
          </a:p>
          <a:p>
            <a:pPr marL="285750" indent="-285750">
              <a:buFontTx/>
              <a:buChar char="-"/>
            </a:pPr>
            <a:r>
              <a:rPr lang="en-IN" sz="1600" dirty="0"/>
              <a:t>- Market compensation data from reputable sources (e.g., Glassdoor, Pay scale)</a:t>
            </a:r>
          </a:p>
          <a:p>
            <a:pPr marL="285750" indent="-285750">
              <a:buFont typeface="Wingdings" panose="05000000000000000000" pitchFamily="2" charset="2"/>
              <a:buChar char="ü"/>
            </a:pPr>
            <a:r>
              <a:rPr lang="en-IN" sz="1600" b="1" dirty="0"/>
              <a:t>Data Fields:</a:t>
            </a:r>
          </a:p>
          <a:p>
            <a:pPr marL="285750" indent="-285750">
              <a:buFontTx/>
              <a:buChar char="-"/>
            </a:pPr>
            <a:r>
              <a:rPr lang="en-IN" sz="1600" dirty="0"/>
              <a:t>1. Employee ID (unique identifier)</a:t>
            </a:r>
          </a:p>
          <a:p>
            <a:pPr marL="285750" indent="-285750">
              <a:buFontTx/>
              <a:buChar char="-"/>
            </a:pPr>
            <a:r>
              <a:rPr lang="en-IN" sz="1600" dirty="0"/>
              <a:t>2. Job Title</a:t>
            </a:r>
          </a:p>
          <a:p>
            <a:pPr marL="285750" indent="-285750">
              <a:buFontTx/>
              <a:buChar char="-"/>
            </a:pPr>
            <a:r>
              <a:rPr lang="en-IN" sz="1600" dirty="0"/>
              <a:t>3. Department</a:t>
            </a:r>
          </a:p>
          <a:p>
            <a:pPr marL="285750" indent="-285750">
              <a:buFontTx/>
              <a:buChar char="-"/>
            </a:pPr>
            <a:r>
              <a:rPr lang="en-IN" sz="1600" dirty="0"/>
              <a:t>4. Location</a:t>
            </a:r>
          </a:p>
          <a:p>
            <a:pPr marL="285750" indent="-285750">
              <a:buFontTx/>
              <a:buChar char="-"/>
            </a:pPr>
            <a:r>
              <a:rPr lang="en-IN" sz="1600" dirty="0"/>
              <a:t>5. Hire Date</a:t>
            </a:r>
          </a:p>
          <a:p>
            <a:pPr marL="285750" indent="-285750">
              <a:buFontTx/>
              <a:buChar char="-"/>
            </a:pPr>
            <a:r>
              <a:rPr lang="en-IN" sz="1600" dirty="0"/>
              <a:t>6. Salary (annual base salary)</a:t>
            </a:r>
          </a:p>
          <a:p>
            <a:pPr marL="285750" indent="-285750">
              <a:buFontTx/>
              <a:buChar char="-"/>
            </a:pPr>
            <a:r>
              <a:rPr lang="en-IN" sz="1600" dirty="0"/>
              <a:t>7. Bonus (annual bonus amount)</a:t>
            </a:r>
          </a:p>
          <a:p>
            <a:pPr marL="285750" indent="-285750">
              <a:buFontTx/>
              <a:buChar char="-"/>
            </a:pPr>
            <a:r>
              <a:rPr lang="en-IN" sz="1600" dirty="0"/>
              <a:t>8. Benefits (health, dental, vision, etc.)</a:t>
            </a:r>
          </a:p>
          <a:p>
            <a:pPr marL="285750" indent="-285750">
              <a:buFontTx/>
              <a:buChar char="-"/>
            </a:pPr>
            <a:r>
              <a:rPr lang="en-IN" sz="1600" dirty="0"/>
              <a:t>9. Performance Rating (annual performance evaluation)</a:t>
            </a:r>
          </a:p>
          <a:p>
            <a:pPr marL="285750" indent="-285750">
              <a:buFontTx/>
              <a:buChar char="-"/>
            </a:pPr>
            <a:r>
              <a:rPr lang="en-IN" sz="1600" dirty="0"/>
              <a:t>10. Years of Experience</a:t>
            </a:r>
          </a:p>
          <a:p>
            <a:pPr marL="285750" indent="-285750">
              <a:buFontTx/>
              <a:buChar char="-"/>
            </a:pPr>
            <a:r>
              <a:rPr lang="en-IN" sz="1600" dirty="0"/>
              <a:t>11. Education Level</a:t>
            </a:r>
          </a:p>
          <a:p>
            <a:pPr marL="285750" indent="-285750">
              <a:buFontTx/>
              <a:buChar char="-"/>
            </a:pPr>
            <a:r>
              <a:rPr lang="en-IN" sz="1600" dirty="0"/>
              <a:t>12. Job Category (e.g., engineering, sales, marketing)</a:t>
            </a:r>
          </a:p>
          <a:p>
            <a:pPr marL="285750" indent="-285750">
              <a:buFontTx/>
              <a:buChar char="-"/>
            </a:pPr>
            <a:r>
              <a:rPr lang="en-IN" sz="1600" dirty="0"/>
              <a:t>13. Market Compensation Data (external data on market salaries)</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80707" y="60288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91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56932" y="65619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781520"/>
            <a:ext cx="8030441" cy="4247317"/>
          </a:xfrm>
          <a:prstGeom prst="rect">
            <a:avLst/>
          </a:prstGeom>
        </p:spPr>
        <p:txBody>
          <a:bodyPr wrap="square">
            <a:spAutoFit/>
          </a:bodyPr>
          <a:lstStyle/>
          <a:p>
            <a:pPr marL="285750" indent="-285750">
              <a:buFont typeface="Wingdings" panose="05000000000000000000" pitchFamily="2" charset="2"/>
              <a:buChar char="Ø"/>
            </a:pPr>
            <a:r>
              <a:rPr lang="en-IN" b="1" dirty="0"/>
              <a:t>Predictive Compensation Modelling: </a:t>
            </a:r>
            <a:r>
              <a:rPr lang="en-IN" dirty="0"/>
              <a:t>Our solution uses advanced Excel data modelling techniques to forecast future compensation trends, enabling proactive decision-making and strategic planning.</a:t>
            </a:r>
          </a:p>
          <a:p>
            <a:pPr marL="285750" indent="-285750">
              <a:buFont typeface="Wingdings" panose="05000000000000000000" pitchFamily="2" charset="2"/>
              <a:buChar char="Ø"/>
            </a:pPr>
            <a:r>
              <a:rPr lang="en-IN" dirty="0"/>
              <a:t>I</a:t>
            </a:r>
            <a:r>
              <a:rPr lang="en-IN" b="1" dirty="0"/>
              <a:t>nteractive Compensation Dashboards: </a:t>
            </a:r>
            <a:r>
              <a:rPr lang="en-IN" dirty="0"/>
              <a:t>Our intuitive dashboards provide real-time insights and visualization, allowing users to explore complex compensation data with ease and precision.</a:t>
            </a:r>
          </a:p>
          <a:p>
            <a:pPr marL="285750" indent="-285750">
              <a:buFont typeface="Wingdings" panose="05000000000000000000" pitchFamily="2" charset="2"/>
              <a:buChar char="Ø"/>
            </a:pPr>
            <a:r>
              <a:rPr lang="en-IN" b="1" dirty="0"/>
              <a:t>Automated Market Benchmarking: </a:t>
            </a:r>
            <a:r>
              <a:rPr lang="en-IN" dirty="0"/>
              <a:t>Our solution seamlessly integrates market data and research, ensuring that compensation strategies are informed by up-to-date industry standards and best practices.</a:t>
            </a:r>
          </a:p>
          <a:p>
            <a:pPr marL="285750" indent="-285750">
              <a:buFont typeface="Wingdings" panose="05000000000000000000" pitchFamily="2" charset="2"/>
              <a:buChar char="Ø"/>
            </a:pPr>
            <a:r>
              <a:rPr lang="en-IN" b="1" dirty="0"/>
              <a:t>AI-Powered Compensation Recommendations: </a:t>
            </a:r>
            <a:r>
              <a:rPr lang="en-IN" dirty="0"/>
              <a:t>Our solution leverages machine learning algorithms to provide personalized compensation recommendations, optimizing internal equity, market competitiveness, and employee satisfaction.</a:t>
            </a:r>
          </a:p>
          <a:p>
            <a:pPr marL="285750" indent="-285750">
              <a:buFont typeface="Wingdings" panose="05000000000000000000" pitchFamily="2" charset="2"/>
              <a:buChar char="Ø"/>
            </a:pPr>
            <a:r>
              <a:rPr lang="en-IN" b="1" dirty="0"/>
              <a:t>Seamless Integration with HR Systems: </a:t>
            </a:r>
            <a:r>
              <a:rPr lang="en-IN" dirty="0"/>
              <a:t>Our solution integrates effortlessly with existing HR systems, ensuring a streamlined and efficient compensation management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TotalTime>
  <Words>1172</Words>
  <Application>Microsoft Office PowerPoint</Application>
  <PresentationFormat>Custom</PresentationFormat>
  <Paragraphs>132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and Compensation Analysis  Through Excel Data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Work</cp:lastModifiedBy>
  <cp:revision>25</cp:revision>
  <dcterms:created xsi:type="dcterms:W3CDTF">2024-03-29T15:07:22Z</dcterms:created>
  <dcterms:modified xsi:type="dcterms:W3CDTF">2024-09-13T14:32:14Z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