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nva Sans Bold" panose="020B0604020202020204" charset="0"/>
      <p:regular r:id="rId14"/>
    </p:embeddedFont>
    <p:embeddedFont>
      <p:font typeface="Roboto" panose="02000000000000000000" pitchFamily="2" charset="0"/>
      <p:regular r:id="rId15"/>
    </p:embeddedFont>
    <p:embeddedFont>
      <p:font typeface="Roboto Bold" panose="02000000000000000000"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7" d="100"/>
          <a:sy n="37" d="100"/>
        </p:scale>
        <p:origin x="106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00018">
                <a:alpha val="74902"/>
              </a:srgbClr>
            </a:solidFill>
          </p:spPr>
          <p:txBody>
            <a:bodyPr/>
            <a:lstStyle/>
            <a:p>
              <a:endParaRPr lang="en-IN" dirty="0"/>
            </a:p>
          </p:txBody>
        </p:sp>
      </p:grpSp>
      <p:sp>
        <p:nvSpPr>
          <p:cNvPr id="5" name="TextBox 5"/>
          <p:cNvSpPr txBox="1"/>
          <p:nvPr/>
        </p:nvSpPr>
        <p:spPr>
          <a:xfrm>
            <a:off x="1028700" y="914400"/>
            <a:ext cx="10485041" cy="1052183"/>
          </a:xfrm>
          <a:prstGeom prst="rect">
            <a:avLst/>
          </a:prstGeom>
        </p:spPr>
        <p:txBody>
          <a:bodyPr lIns="0" tIns="0" rIns="0" bIns="0" rtlCol="0" anchor="t">
            <a:spAutoFit/>
          </a:bodyPr>
          <a:lstStyle/>
          <a:p>
            <a:pPr algn="ctr">
              <a:lnSpc>
                <a:spcPts val="8680"/>
              </a:lnSpc>
            </a:pPr>
            <a:r>
              <a:rPr lang="en-US" sz="6200" b="1">
                <a:solidFill>
                  <a:srgbClr val="FFFFFF"/>
                </a:solidFill>
                <a:latin typeface="Canva Sans Bold"/>
                <a:ea typeface="Canva Sans Bold"/>
                <a:cs typeface="Canva Sans Bold"/>
                <a:sym typeface="Canva Sans Bold"/>
              </a:rPr>
              <a:t>Team Name : Script Scribes</a:t>
            </a:r>
          </a:p>
        </p:txBody>
      </p:sp>
      <p:sp>
        <p:nvSpPr>
          <p:cNvPr id="6" name="TextBox 6"/>
          <p:cNvSpPr txBox="1"/>
          <p:nvPr/>
        </p:nvSpPr>
        <p:spPr>
          <a:xfrm>
            <a:off x="1016869" y="2117285"/>
            <a:ext cx="6426498" cy="1052183"/>
          </a:xfrm>
          <a:prstGeom prst="rect">
            <a:avLst/>
          </a:prstGeom>
        </p:spPr>
        <p:txBody>
          <a:bodyPr lIns="0" tIns="0" rIns="0" bIns="0" rtlCol="0" anchor="t">
            <a:spAutoFit/>
          </a:bodyPr>
          <a:lstStyle/>
          <a:p>
            <a:pPr algn="ctr">
              <a:lnSpc>
                <a:spcPts val="8680"/>
              </a:lnSpc>
            </a:pPr>
            <a:r>
              <a:rPr lang="en-US" sz="6200" b="1">
                <a:solidFill>
                  <a:srgbClr val="FFFFFF"/>
                </a:solidFill>
                <a:latin typeface="Canva Sans Bold"/>
                <a:ea typeface="Canva Sans Bold"/>
                <a:cs typeface="Canva Sans Bold"/>
                <a:sym typeface="Canva Sans Bold"/>
              </a:rPr>
              <a:t>Team Members:-</a:t>
            </a:r>
          </a:p>
        </p:txBody>
      </p:sp>
      <p:sp>
        <p:nvSpPr>
          <p:cNvPr id="7" name="TextBox 7"/>
          <p:cNvSpPr txBox="1"/>
          <p:nvPr/>
        </p:nvSpPr>
        <p:spPr>
          <a:xfrm>
            <a:off x="1016869" y="3321867"/>
            <a:ext cx="8907562" cy="1035673"/>
          </a:xfrm>
          <a:prstGeom prst="rect">
            <a:avLst/>
          </a:prstGeom>
        </p:spPr>
        <p:txBody>
          <a:bodyPr lIns="0" tIns="0" rIns="0" bIns="0" rtlCol="0" anchor="t">
            <a:spAutoFit/>
          </a:bodyPr>
          <a:lstStyle/>
          <a:p>
            <a:pPr algn="ctr">
              <a:lnSpc>
                <a:spcPts val="8540"/>
              </a:lnSpc>
            </a:pPr>
            <a:r>
              <a:rPr lang="en-US" sz="6100" b="1">
                <a:solidFill>
                  <a:srgbClr val="FFFFFF"/>
                </a:solidFill>
                <a:latin typeface="Canva Sans Bold"/>
                <a:ea typeface="Canva Sans Bold"/>
                <a:cs typeface="Canva Sans Bold"/>
                <a:sym typeface="Canva Sans Bold"/>
              </a:rPr>
              <a:t>GokulaKannan (Coding)</a:t>
            </a:r>
          </a:p>
        </p:txBody>
      </p:sp>
      <p:sp>
        <p:nvSpPr>
          <p:cNvPr id="8" name="TextBox 8"/>
          <p:cNvSpPr txBox="1"/>
          <p:nvPr/>
        </p:nvSpPr>
        <p:spPr>
          <a:xfrm>
            <a:off x="1028700" y="4509940"/>
            <a:ext cx="14805720" cy="1052183"/>
          </a:xfrm>
          <a:prstGeom prst="rect">
            <a:avLst/>
          </a:prstGeom>
        </p:spPr>
        <p:txBody>
          <a:bodyPr lIns="0" tIns="0" rIns="0" bIns="0" rtlCol="0" anchor="t">
            <a:spAutoFit/>
          </a:bodyPr>
          <a:lstStyle/>
          <a:p>
            <a:pPr algn="ctr">
              <a:lnSpc>
                <a:spcPts val="8680"/>
              </a:lnSpc>
            </a:pPr>
            <a:r>
              <a:rPr lang="en-US" sz="6200" b="1">
                <a:solidFill>
                  <a:srgbClr val="FFFFFF"/>
                </a:solidFill>
                <a:latin typeface="Canva Sans Bold"/>
                <a:ea typeface="Canva Sans Bold"/>
                <a:cs typeface="Canva Sans Bold"/>
                <a:sym typeface="Canva Sans Bold"/>
              </a:rPr>
              <a:t>Aswin Pranav (Idea and Code Analysis)</a:t>
            </a:r>
          </a:p>
        </p:txBody>
      </p:sp>
      <p:sp>
        <p:nvSpPr>
          <p:cNvPr id="9" name="TextBox 9"/>
          <p:cNvSpPr txBox="1"/>
          <p:nvPr/>
        </p:nvSpPr>
        <p:spPr>
          <a:xfrm>
            <a:off x="1028700" y="5714523"/>
            <a:ext cx="13449300" cy="1042017"/>
          </a:xfrm>
          <a:prstGeom prst="rect">
            <a:avLst/>
          </a:prstGeom>
        </p:spPr>
        <p:txBody>
          <a:bodyPr wrap="square" lIns="0" tIns="0" rIns="0" bIns="0" rtlCol="0" anchor="t">
            <a:spAutoFit/>
          </a:bodyPr>
          <a:lstStyle/>
          <a:p>
            <a:pPr algn="ctr">
              <a:lnSpc>
                <a:spcPts val="8680"/>
              </a:lnSpc>
            </a:pPr>
            <a:r>
              <a:rPr lang="en-US" sz="6200" b="1" dirty="0">
                <a:solidFill>
                  <a:srgbClr val="FFFFFF"/>
                </a:solidFill>
                <a:latin typeface="Canva Sans Bold"/>
                <a:ea typeface="Canva Sans Bold"/>
                <a:cs typeface="Canva Sans Bold"/>
                <a:sym typeface="Canva Sans Bold"/>
              </a:rPr>
              <a:t>Aparna </a:t>
            </a:r>
            <a:r>
              <a:rPr lang="en-US" sz="6200" b="1" dirty="0" err="1">
                <a:solidFill>
                  <a:srgbClr val="FFFFFF"/>
                </a:solidFill>
                <a:latin typeface="Canva Sans Bold"/>
                <a:ea typeface="Canva Sans Bold"/>
                <a:cs typeface="Canva Sans Bold"/>
                <a:sym typeface="Canva Sans Bold"/>
              </a:rPr>
              <a:t>Kelika</a:t>
            </a:r>
            <a:r>
              <a:rPr lang="en-US" sz="6200" b="1" dirty="0">
                <a:solidFill>
                  <a:srgbClr val="FFFFFF"/>
                </a:solidFill>
                <a:latin typeface="Canva Sans Bold"/>
                <a:ea typeface="Canva Sans Bold"/>
                <a:cs typeface="Canva Sans Bold"/>
                <a:sym typeface="Canva Sans Bold"/>
              </a:rPr>
              <a:t> (Design and Testing)</a:t>
            </a:r>
          </a:p>
        </p:txBody>
      </p:sp>
      <p:sp>
        <p:nvSpPr>
          <p:cNvPr id="10" name="TextBox 10"/>
          <p:cNvSpPr txBox="1"/>
          <p:nvPr/>
        </p:nvSpPr>
        <p:spPr>
          <a:xfrm>
            <a:off x="670520" y="6919106"/>
            <a:ext cx="15522079" cy="1052183"/>
          </a:xfrm>
          <a:prstGeom prst="rect">
            <a:avLst/>
          </a:prstGeom>
        </p:spPr>
        <p:txBody>
          <a:bodyPr lIns="0" tIns="0" rIns="0" bIns="0" rtlCol="0" anchor="t">
            <a:spAutoFit/>
          </a:bodyPr>
          <a:lstStyle/>
          <a:p>
            <a:pPr algn="ctr">
              <a:lnSpc>
                <a:spcPts val="8680"/>
              </a:lnSpc>
            </a:pPr>
            <a:r>
              <a:rPr lang="en-US" sz="6200" b="1" dirty="0">
                <a:solidFill>
                  <a:srgbClr val="FFFFFF"/>
                </a:solidFill>
                <a:latin typeface="Canva Sans Bold"/>
                <a:ea typeface="Canva Sans Bold"/>
                <a:cs typeface="Canva Sans Bold"/>
                <a:sym typeface="Canva Sans Bold"/>
              </a:rPr>
              <a:t>Title : Enhancing Customer Experience</a:t>
            </a:r>
          </a:p>
        </p:txBody>
      </p:sp>
      <p:sp>
        <p:nvSpPr>
          <p:cNvPr id="11" name="TextBox 11"/>
          <p:cNvSpPr txBox="1"/>
          <p:nvPr/>
        </p:nvSpPr>
        <p:spPr>
          <a:xfrm>
            <a:off x="2683205" y="8123688"/>
            <a:ext cx="8830536" cy="1052183"/>
          </a:xfrm>
          <a:prstGeom prst="rect">
            <a:avLst/>
          </a:prstGeom>
        </p:spPr>
        <p:txBody>
          <a:bodyPr lIns="0" tIns="0" rIns="0" bIns="0" rtlCol="0" anchor="t">
            <a:spAutoFit/>
          </a:bodyPr>
          <a:lstStyle/>
          <a:p>
            <a:pPr algn="ctr">
              <a:lnSpc>
                <a:spcPts val="8680"/>
              </a:lnSpc>
            </a:pPr>
            <a:r>
              <a:rPr lang="en-US" sz="6200" b="1">
                <a:solidFill>
                  <a:srgbClr val="FFFFFF"/>
                </a:solidFill>
                <a:latin typeface="Canva Sans Bold"/>
                <a:ea typeface="Canva Sans Bold"/>
                <a:cs typeface="Canva Sans Bold"/>
                <a:sym typeface="Canva Sans Bold"/>
              </a:rPr>
              <a:t>Across Touchpoints</a:t>
            </a:r>
          </a:p>
        </p:txBody>
      </p:sp>
      <p:sp>
        <p:nvSpPr>
          <p:cNvPr id="12" name="Freeform 12"/>
          <p:cNvSpPr/>
          <p:nvPr/>
        </p:nvSpPr>
        <p:spPr>
          <a:xfrm>
            <a:off x="8865242" y="1728293"/>
            <a:ext cx="9422758" cy="1707875"/>
          </a:xfrm>
          <a:custGeom>
            <a:avLst/>
            <a:gdLst/>
            <a:ahLst/>
            <a:cxnLst/>
            <a:rect l="l" t="t" r="r" b="b"/>
            <a:pathLst>
              <a:path w="9422758" h="1707875">
                <a:moveTo>
                  <a:pt x="0" y="0"/>
                </a:moveTo>
                <a:lnTo>
                  <a:pt x="9422758" y="0"/>
                </a:lnTo>
                <a:lnTo>
                  <a:pt x="9422758" y="1707874"/>
                </a:lnTo>
                <a:lnTo>
                  <a:pt x="0" y="1707874"/>
                </a:lnTo>
                <a:lnTo>
                  <a:pt x="0" y="0"/>
                </a:lnTo>
                <a:close/>
              </a:path>
            </a:pathLst>
          </a:custGeom>
          <a:blipFill>
            <a:blip r:embed="rId4">
              <a:alphaModFix amt="91000"/>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00018">
                <a:alpha val="74902"/>
              </a:srgbClr>
            </a:solidFill>
          </p:spPr>
        </p:sp>
      </p:grpSp>
      <p:sp>
        <p:nvSpPr>
          <p:cNvPr id="5" name="TextBox 5"/>
          <p:cNvSpPr txBox="1"/>
          <p:nvPr/>
        </p:nvSpPr>
        <p:spPr>
          <a:xfrm>
            <a:off x="677466" y="668588"/>
            <a:ext cx="9849445" cy="701174"/>
          </a:xfrm>
          <a:prstGeom prst="rect">
            <a:avLst/>
          </a:prstGeom>
        </p:spPr>
        <p:txBody>
          <a:bodyPr lIns="0" tIns="0" rIns="0" bIns="0" rtlCol="0" anchor="t">
            <a:spAutoFit/>
          </a:bodyPr>
          <a:lstStyle/>
          <a:p>
            <a:pPr algn="l">
              <a:lnSpc>
                <a:spcPts val="5623"/>
              </a:lnSpc>
            </a:pPr>
            <a:r>
              <a:rPr lang="en-US" sz="4537">
                <a:solidFill>
                  <a:srgbClr val="FFFFFF"/>
                </a:solidFill>
                <a:latin typeface="Roboto"/>
                <a:ea typeface="Roboto"/>
                <a:cs typeface="Roboto"/>
                <a:sym typeface="Roboto"/>
              </a:rPr>
              <a:t>Existence Of Expected Outcome </a:t>
            </a:r>
          </a:p>
        </p:txBody>
      </p:sp>
      <p:sp>
        <p:nvSpPr>
          <p:cNvPr id="6" name="TextBox 6"/>
          <p:cNvSpPr txBox="1"/>
          <p:nvPr/>
        </p:nvSpPr>
        <p:spPr>
          <a:xfrm>
            <a:off x="677466" y="1722928"/>
            <a:ext cx="9849445" cy="2464118"/>
          </a:xfrm>
          <a:prstGeom prst="rect">
            <a:avLst/>
          </a:prstGeom>
        </p:spPr>
        <p:txBody>
          <a:bodyPr lIns="0" tIns="0" rIns="0" bIns="0" rtlCol="0" anchor="t">
            <a:spAutoFit/>
          </a:bodyPr>
          <a:lstStyle/>
          <a:p>
            <a:pPr algn="l">
              <a:lnSpc>
                <a:spcPts val="3937"/>
              </a:lnSpc>
            </a:pPr>
            <a:r>
              <a:rPr lang="en-US" sz="2449" b="1">
                <a:solidFill>
                  <a:srgbClr val="CFD0D8"/>
                </a:solidFill>
                <a:latin typeface="Roboto Bold"/>
                <a:ea typeface="Roboto Bold"/>
                <a:cs typeface="Roboto Bold"/>
                <a:sym typeface="Roboto Bold"/>
              </a:rPr>
              <a:t>Our platform provides marketers with powerful insights to optimize their campaigns and drive better results. By understanding customer preferences and behavior, marketers can create personalized campaigns that resonate with their target audience, increasing engagement and conversions.</a:t>
            </a:r>
          </a:p>
        </p:txBody>
      </p:sp>
      <p:grpSp>
        <p:nvGrpSpPr>
          <p:cNvPr id="7" name="Group 7"/>
          <p:cNvGrpSpPr/>
          <p:nvPr/>
        </p:nvGrpSpPr>
        <p:grpSpPr>
          <a:xfrm>
            <a:off x="785515" y="4817120"/>
            <a:ext cx="517475" cy="517475"/>
            <a:chOff x="0" y="0"/>
            <a:chExt cx="689967" cy="689967"/>
          </a:xfrm>
        </p:grpSpPr>
        <p:sp>
          <p:nvSpPr>
            <p:cNvPr id="8" name="Freeform 8"/>
            <p:cNvSpPr/>
            <p:nvPr/>
          </p:nvSpPr>
          <p:spPr>
            <a:xfrm>
              <a:off x="6350" y="6350"/>
              <a:ext cx="677291" cy="677291"/>
            </a:xfrm>
            <a:custGeom>
              <a:avLst/>
              <a:gdLst/>
              <a:ahLst/>
              <a:cxnLst/>
              <a:rect l="l" t="t" r="r" b="b"/>
              <a:pathLst>
                <a:path w="677291" h="677291">
                  <a:moveTo>
                    <a:pt x="0" y="126492"/>
                  </a:moveTo>
                  <a:cubicBezTo>
                    <a:pt x="0" y="56642"/>
                    <a:pt x="56642" y="0"/>
                    <a:pt x="126492" y="0"/>
                  </a:cubicBezTo>
                  <a:lnTo>
                    <a:pt x="550799" y="0"/>
                  </a:lnTo>
                  <a:cubicBezTo>
                    <a:pt x="620649" y="0"/>
                    <a:pt x="677291" y="56642"/>
                    <a:pt x="677291" y="126492"/>
                  </a:cubicBezTo>
                  <a:lnTo>
                    <a:pt x="677291" y="550799"/>
                  </a:lnTo>
                  <a:cubicBezTo>
                    <a:pt x="677291" y="620649"/>
                    <a:pt x="620649" y="677291"/>
                    <a:pt x="550799" y="677291"/>
                  </a:cubicBezTo>
                  <a:lnTo>
                    <a:pt x="126492" y="677291"/>
                  </a:lnTo>
                  <a:cubicBezTo>
                    <a:pt x="56642" y="677291"/>
                    <a:pt x="0" y="620649"/>
                    <a:pt x="0" y="550799"/>
                  </a:cubicBezTo>
                  <a:close/>
                </a:path>
              </a:pathLst>
            </a:custGeom>
            <a:solidFill>
              <a:srgbClr val="182567"/>
            </a:solidFill>
          </p:spPr>
        </p:sp>
        <p:sp>
          <p:nvSpPr>
            <p:cNvPr id="9" name="Freeform 9"/>
            <p:cNvSpPr/>
            <p:nvPr/>
          </p:nvSpPr>
          <p:spPr>
            <a:xfrm>
              <a:off x="0" y="0"/>
              <a:ext cx="689991" cy="689991"/>
            </a:xfrm>
            <a:custGeom>
              <a:avLst/>
              <a:gdLst/>
              <a:ahLst/>
              <a:cxnLst/>
              <a:rect l="l" t="t" r="r" b="b"/>
              <a:pathLst>
                <a:path w="689991" h="689991">
                  <a:moveTo>
                    <a:pt x="0" y="132842"/>
                  </a:moveTo>
                  <a:cubicBezTo>
                    <a:pt x="0" y="59436"/>
                    <a:pt x="59436" y="0"/>
                    <a:pt x="132842" y="0"/>
                  </a:cubicBezTo>
                  <a:lnTo>
                    <a:pt x="557149" y="0"/>
                  </a:lnTo>
                  <a:lnTo>
                    <a:pt x="557149" y="6350"/>
                  </a:lnTo>
                  <a:lnTo>
                    <a:pt x="557149" y="0"/>
                  </a:lnTo>
                  <a:cubicBezTo>
                    <a:pt x="630428" y="0"/>
                    <a:pt x="689991" y="59436"/>
                    <a:pt x="689991" y="132842"/>
                  </a:cubicBezTo>
                  <a:lnTo>
                    <a:pt x="683641" y="132842"/>
                  </a:lnTo>
                  <a:lnTo>
                    <a:pt x="689991" y="132842"/>
                  </a:lnTo>
                  <a:lnTo>
                    <a:pt x="689991" y="557149"/>
                  </a:lnTo>
                  <a:lnTo>
                    <a:pt x="683641" y="557149"/>
                  </a:lnTo>
                  <a:lnTo>
                    <a:pt x="689991" y="557149"/>
                  </a:lnTo>
                  <a:cubicBezTo>
                    <a:pt x="689991" y="630428"/>
                    <a:pt x="630555" y="689991"/>
                    <a:pt x="557149" y="689991"/>
                  </a:cubicBezTo>
                  <a:lnTo>
                    <a:pt x="557149" y="683641"/>
                  </a:lnTo>
                  <a:lnTo>
                    <a:pt x="557149" y="689991"/>
                  </a:lnTo>
                  <a:lnTo>
                    <a:pt x="132842" y="689991"/>
                  </a:lnTo>
                  <a:lnTo>
                    <a:pt x="132842" y="683641"/>
                  </a:lnTo>
                  <a:lnTo>
                    <a:pt x="132842" y="689991"/>
                  </a:lnTo>
                  <a:cubicBezTo>
                    <a:pt x="59436" y="689991"/>
                    <a:pt x="0" y="630555"/>
                    <a:pt x="0" y="557149"/>
                  </a:cubicBezTo>
                  <a:lnTo>
                    <a:pt x="0" y="132842"/>
                  </a:lnTo>
                  <a:lnTo>
                    <a:pt x="6350" y="132842"/>
                  </a:lnTo>
                  <a:lnTo>
                    <a:pt x="0" y="132842"/>
                  </a:lnTo>
                  <a:moveTo>
                    <a:pt x="12700" y="132842"/>
                  </a:moveTo>
                  <a:lnTo>
                    <a:pt x="12700" y="557149"/>
                  </a:lnTo>
                  <a:lnTo>
                    <a:pt x="6350" y="557149"/>
                  </a:lnTo>
                  <a:lnTo>
                    <a:pt x="12700" y="557149"/>
                  </a:lnTo>
                  <a:cubicBezTo>
                    <a:pt x="12700" y="623443"/>
                    <a:pt x="66421" y="677291"/>
                    <a:pt x="132842" y="677291"/>
                  </a:cubicBezTo>
                  <a:lnTo>
                    <a:pt x="557149" y="677291"/>
                  </a:lnTo>
                  <a:cubicBezTo>
                    <a:pt x="623443" y="677291"/>
                    <a:pt x="677291" y="623570"/>
                    <a:pt x="677291" y="557149"/>
                  </a:cubicBezTo>
                  <a:lnTo>
                    <a:pt x="677291" y="132842"/>
                  </a:lnTo>
                  <a:cubicBezTo>
                    <a:pt x="677291" y="66421"/>
                    <a:pt x="623443" y="12700"/>
                    <a:pt x="557149" y="12700"/>
                  </a:cubicBezTo>
                  <a:lnTo>
                    <a:pt x="132842" y="12700"/>
                  </a:lnTo>
                  <a:lnTo>
                    <a:pt x="132842" y="6350"/>
                  </a:lnTo>
                  <a:lnTo>
                    <a:pt x="132842" y="12700"/>
                  </a:lnTo>
                  <a:cubicBezTo>
                    <a:pt x="66421" y="12700"/>
                    <a:pt x="12700" y="66421"/>
                    <a:pt x="12700" y="132842"/>
                  </a:cubicBezTo>
                  <a:close/>
                </a:path>
              </a:pathLst>
            </a:custGeom>
            <a:solidFill>
              <a:srgbClr val="313E80"/>
            </a:solidFill>
          </p:spPr>
        </p:sp>
      </p:grpSp>
      <p:sp>
        <p:nvSpPr>
          <p:cNvPr id="10" name="TextBox 10"/>
          <p:cNvSpPr txBox="1"/>
          <p:nvPr/>
        </p:nvSpPr>
        <p:spPr>
          <a:xfrm>
            <a:off x="947886" y="4944516"/>
            <a:ext cx="192584" cy="300633"/>
          </a:xfrm>
          <a:prstGeom prst="rect">
            <a:avLst/>
          </a:prstGeom>
        </p:spPr>
        <p:txBody>
          <a:bodyPr lIns="0" tIns="0" rIns="0" bIns="0" rtlCol="0" anchor="t">
            <a:spAutoFit/>
          </a:bodyPr>
          <a:lstStyle/>
          <a:p>
            <a:pPr algn="ctr">
              <a:lnSpc>
                <a:spcPts val="2625"/>
              </a:lnSpc>
            </a:pPr>
            <a:r>
              <a:rPr lang="en-US" sz="2625">
                <a:solidFill>
                  <a:srgbClr val="FFFFFF"/>
                </a:solidFill>
                <a:latin typeface="Roboto"/>
                <a:ea typeface="Roboto"/>
                <a:cs typeface="Roboto"/>
                <a:sym typeface="Roboto"/>
              </a:rPr>
              <a:t>1</a:t>
            </a:r>
          </a:p>
        </p:txBody>
      </p:sp>
      <p:sp>
        <p:nvSpPr>
          <p:cNvPr id="11" name="TextBox 11"/>
          <p:cNvSpPr txBox="1"/>
          <p:nvPr/>
        </p:nvSpPr>
        <p:spPr>
          <a:xfrm>
            <a:off x="1524000" y="4802832"/>
            <a:ext cx="2822376" cy="346075"/>
          </a:xfrm>
          <a:prstGeom prst="rect">
            <a:avLst/>
          </a:prstGeom>
        </p:spPr>
        <p:txBody>
          <a:bodyPr lIns="0" tIns="0" rIns="0" bIns="0" rtlCol="0" anchor="t">
            <a:spAutoFit/>
          </a:bodyPr>
          <a:lstStyle/>
          <a:p>
            <a:pPr algn="l">
              <a:lnSpc>
                <a:spcPts val="2750"/>
              </a:lnSpc>
            </a:pPr>
            <a:r>
              <a:rPr lang="en-US" sz="2187">
                <a:solidFill>
                  <a:srgbClr val="FFFFFF"/>
                </a:solidFill>
                <a:latin typeface="Roboto"/>
                <a:ea typeface="Roboto"/>
                <a:cs typeface="Roboto"/>
                <a:sym typeface="Roboto"/>
              </a:rPr>
              <a:t>Targeted Campaigns</a:t>
            </a:r>
          </a:p>
        </p:txBody>
      </p:sp>
      <p:sp>
        <p:nvSpPr>
          <p:cNvPr id="12" name="TextBox 12"/>
          <p:cNvSpPr txBox="1"/>
          <p:nvPr/>
        </p:nvSpPr>
        <p:spPr>
          <a:xfrm>
            <a:off x="1524000" y="5233839"/>
            <a:ext cx="4078189" cy="2018075"/>
          </a:xfrm>
          <a:prstGeom prst="rect">
            <a:avLst/>
          </a:prstGeom>
        </p:spPr>
        <p:txBody>
          <a:bodyPr lIns="0" tIns="0" rIns="0" bIns="0" rtlCol="0" anchor="t">
            <a:spAutoFit/>
          </a:bodyPr>
          <a:lstStyle/>
          <a:p>
            <a:pPr algn="l">
              <a:lnSpc>
                <a:spcPts val="3294"/>
              </a:lnSpc>
            </a:pPr>
            <a:r>
              <a:rPr lang="en-US" sz="2049">
                <a:solidFill>
                  <a:srgbClr val="CFD0D8"/>
                </a:solidFill>
                <a:latin typeface="Roboto"/>
                <a:ea typeface="Roboto"/>
                <a:cs typeface="Roboto"/>
                <a:sym typeface="Roboto"/>
              </a:rPr>
              <a:t>Develop targeted campaigns based on customer demographics, preferences, and behavior, maximizing campaign effectiveness.</a:t>
            </a:r>
          </a:p>
        </p:txBody>
      </p:sp>
      <p:grpSp>
        <p:nvGrpSpPr>
          <p:cNvPr id="13" name="Group 13"/>
          <p:cNvGrpSpPr/>
          <p:nvPr/>
        </p:nvGrpSpPr>
        <p:grpSpPr>
          <a:xfrm>
            <a:off x="8885262" y="4817120"/>
            <a:ext cx="517475" cy="517475"/>
            <a:chOff x="0" y="0"/>
            <a:chExt cx="689967" cy="689967"/>
          </a:xfrm>
        </p:grpSpPr>
        <p:sp>
          <p:nvSpPr>
            <p:cNvPr id="14" name="Freeform 14"/>
            <p:cNvSpPr/>
            <p:nvPr/>
          </p:nvSpPr>
          <p:spPr>
            <a:xfrm>
              <a:off x="6350" y="6350"/>
              <a:ext cx="677291" cy="677291"/>
            </a:xfrm>
            <a:custGeom>
              <a:avLst/>
              <a:gdLst/>
              <a:ahLst/>
              <a:cxnLst/>
              <a:rect l="l" t="t" r="r" b="b"/>
              <a:pathLst>
                <a:path w="677291" h="677291">
                  <a:moveTo>
                    <a:pt x="0" y="126492"/>
                  </a:moveTo>
                  <a:cubicBezTo>
                    <a:pt x="0" y="56642"/>
                    <a:pt x="56642" y="0"/>
                    <a:pt x="126492" y="0"/>
                  </a:cubicBezTo>
                  <a:lnTo>
                    <a:pt x="550799" y="0"/>
                  </a:lnTo>
                  <a:cubicBezTo>
                    <a:pt x="620649" y="0"/>
                    <a:pt x="677291" y="56642"/>
                    <a:pt x="677291" y="126492"/>
                  </a:cubicBezTo>
                  <a:lnTo>
                    <a:pt x="677291" y="550799"/>
                  </a:lnTo>
                  <a:cubicBezTo>
                    <a:pt x="677291" y="620649"/>
                    <a:pt x="620649" y="677291"/>
                    <a:pt x="550799" y="677291"/>
                  </a:cubicBezTo>
                  <a:lnTo>
                    <a:pt x="126492" y="677291"/>
                  </a:lnTo>
                  <a:cubicBezTo>
                    <a:pt x="56642" y="677291"/>
                    <a:pt x="0" y="620649"/>
                    <a:pt x="0" y="550799"/>
                  </a:cubicBezTo>
                  <a:close/>
                </a:path>
              </a:pathLst>
            </a:custGeom>
            <a:solidFill>
              <a:srgbClr val="182567"/>
            </a:solidFill>
          </p:spPr>
        </p:sp>
        <p:sp>
          <p:nvSpPr>
            <p:cNvPr id="15" name="Freeform 15"/>
            <p:cNvSpPr/>
            <p:nvPr/>
          </p:nvSpPr>
          <p:spPr>
            <a:xfrm>
              <a:off x="0" y="0"/>
              <a:ext cx="689991" cy="689991"/>
            </a:xfrm>
            <a:custGeom>
              <a:avLst/>
              <a:gdLst/>
              <a:ahLst/>
              <a:cxnLst/>
              <a:rect l="l" t="t" r="r" b="b"/>
              <a:pathLst>
                <a:path w="689991" h="689991">
                  <a:moveTo>
                    <a:pt x="0" y="132842"/>
                  </a:moveTo>
                  <a:cubicBezTo>
                    <a:pt x="0" y="59436"/>
                    <a:pt x="59436" y="0"/>
                    <a:pt x="132842" y="0"/>
                  </a:cubicBezTo>
                  <a:lnTo>
                    <a:pt x="557149" y="0"/>
                  </a:lnTo>
                  <a:lnTo>
                    <a:pt x="557149" y="6350"/>
                  </a:lnTo>
                  <a:lnTo>
                    <a:pt x="557149" y="0"/>
                  </a:lnTo>
                  <a:cubicBezTo>
                    <a:pt x="630428" y="0"/>
                    <a:pt x="689991" y="59436"/>
                    <a:pt x="689991" y="132842"/>
                  </a:cubicBezTo>
                  <a:lnTo>
                    <a:pt x="683641" y="132842"/>
                  </a:lnTo>
                  <a:lnTo>
                    <a:pt x="689991" y="132842"/>
                  </a:lnTo>
                  <a:lnTo>
                    <a:pt x="689991" y="557149"/>
                  </a:lnTo>
                  <a:lnTo>
                    <a:pt x="683641" y="557149"/>
                  </a:lnTo>
                  <a:lnTo>
                    <a:pt x="689991" y="557149"/>
                  </a:lnTo>
                  <a:cubicBezTo>
                    <a:pt x="689991" y="630428"/>
                    <a:pt x="630555" y="689991"/>
                    <a:pt x="557149" y="689991"/>
                  </a:cubicBezTo>
                  <a:lnTo>
                    <a:pt x="557149" y="683641"/>
                  </a:lnTo>
                  <a:lnTo>
                    <a:pt x="557149" y="689991"/>
                  </a:lnTo>
                  <a:lnTo>
                    <a:pt x="132842" y="689991"/>
                  </a:lnTo>
                  <a:lnTo>
                    <a:pt x="132842" y="683641"/>
                  </a:lnTo>
                  <a:lnTo>
                    <a:pt x="132842" y="689991"/>
                  </a:lnTo>
                  <a:cubicBezTo>
                    <a:pt x="59436" y="689991"/>
                    <a:pt x="0" y="630555"/>
                    <a:pt x="0" y="557149"/>
                  </a:cubicBezTo>
                  <a:lnTo>
                    <a:pt x="0" y="132842"/>
                  </a:lnTo>
                  <a:lnTo>
                    <a:pt x="6350" y="132842"/>
                  </a:lnTo>
                  <a:lnTo>
                    <a:pt x="0" y="132842"/>
                  </a:lnTo>
                  <a:moveTo>
                    <a:pt x="12700" y="132842"/>
                  </a:moveTo>
                  <a:lnTo>
                    <a:pt x="12700" y="557149"/>
                  </a:lnTo>
                  <a:lnTo>
                    <a:pt x="6350" y="557149"/>
                  </a:lnTo>
                  <a:lnTo>
                    <a:pt x="12700" y="557149"/>
                  </a:lnTo>
                  <a:cubicBezTo>
                    <a:pt x="12700" y="623443"/>
                    <a:pt x="66421" y="677291"/>
                    <a:pt x="132842" y="677291"/>
                  </a:cubicBezTo>
                  <a:lnTo>
                    <a:pt x="557149" y="677291"/>
                  </a:lnTo>
                  <a:cubicBezTo>
                    <a:pt x="623443" y="677291"/>
                    <a:pt x="677291" y="623570"/>
                    <a:pt x="677291" y="557149"/>
                  </a:cubicBezTo>
                  <a:lnTo>
                    <a:pt x="677291" y="132842"/>
                  </a:lnTo>
                  <a:cubicBezTo>
                    <a:pt x="677291" y="66421"/>
                    <a:pt x="623443" y="12700"/>
                    <a:pt x="557149" y="12700"/>
                  </a:cubicBezTo>
                  <a:lnTo>
                    <a:pt x="132842" y="12700"/>
                  </a:lnTo>
                  <a:lnTo>
                    <a:pt x="132842" y="6350"/>
                  </a:lnTo>
                  <a:lnTo>
                    <a:pt x="132842" y="12700"/>
                  </a:lnTo>
                  <a:cubicBezTo>
                    <a:pt x="66421" y="12700"/>
                    <a:pt x="12700" y="66421"/>
                    <a:pt x="12700" y="132842"/>
                  </a:cubicBezTo>
                  <a:close/>
                </a:path>
              </a:pathLst>
            </a:custGeom>
            <a:solidFill>
              <a:srgbClr val="313E80"/>
            </a:solidFill>
          </p:spPr>
        </p:sp>
      </p:grpSp>
      <p:sp>
        <p:nvSpPr>
          <p:cNvPr id="16" name="TextBox 16"/>
          <p:cNvSpPr txBox="1"/>
          <p:nvPr/>
        </p:nvSpPr>
        <p:spPr>
          <a:xfrm>
            <a:off x="9047708" y="4944516"/>
            <a:ext cx="192584" cy="300633"/>
          </a:xfrm>
          <a:prstGeom prst="rect">
            <a:avLst/>
          </a:prstGeom>
        </p:spPr>
        <p:txBody>
          <a:bodyPr lIns="0" tIns="0" rIns="0" bIns="0" rtlCol="0" anchor="t">
            <a:spAutoFit/>
          </a:bodyPr>
          <a:lstStyle/>
          <a:p>
            <a:pPr algn="ctr">
              <a:lnSpc>
                <a:spcPts val="2625"/>
              </a:lnSpc>
            </a:pPr>
            <a:r>
              <a:rPr lang="en-US" sz="2625">
                <a:solidFill>
                  <a:srgbClr val="FFFFFF"/>
                </a:solidFill>
                <a:latin typeface="Roboto"/>
                <a:ea typeface="Roboto"/>
                <a:cs typeface="Roboto"/>
                <a:sym typeface="Roboto"/>
              </a:rPr>
              <a:t>2</a:t>
            </a:r>
          </a:p>
        </p:txBody>
      </p:sp>
      <p:sp>
        <p:nvSpPr>
          <p:cNvPr id="17" name="TextBox 17"/>
          <p:cNvSpPr txBox="1"/>
          <p:nvPr/>
        </p:nvSpPr>
        <p:spPr>
          <a:xfrm>
            <a:off x="9757645" y="4802832"/>
            <a:ext cx="3101280" cy="371773"/>
          </a:xfrm>
          <a:prstGeom prst="rect">
            <a:avLst/>
          </a:prstGeom>
        </p:spPr>
        <p:txBody>
          <a:bodyPr lIns="0" tIns="0" rIns="0" bIns="0" rtlCol="0" anchor="t">
            <a:spAutoFit/>
          </a:bodyPr>
          <a:lstStyle/>
          <a:p>
            <a:pPr algn="l">
              <a:lnSpc>
                <a:spcPts val="2750"/>
              </a:lnSpc>
            </a:pPr>
            <a:r>
              <a:rPr lang="en-US" sz="2187">
                <a:solidFill>
                  <a:srgbClr val="FFFFFF"/>
                </a:solidFill>
                <a:latin typeface="Roboto"/>
                <a:ea typeface="Roboto"/>
                <a:cs typeface="Roboto"/>
                <a:sym typeface="Roboto"/>
              </a:rPr>
              <a:t>Personalized Messaging</a:t>
            </a:r>
          </a:p>
        </p:txBody>
      </p:sp>
      <p:sp>
        <p:nvSpPr>
          <p:cNvPr id="18" name="TextBox 18"/>
          <p:cNvSpPr txBox="1"/>
          <p:nvPr/>
        </p:nvSpPr>
        <p:spPr>
          <a:xfrm>
            <a:off x="9757645" y="5258395"/>
            <a:ext cx="4078189" cy="1608500"/>
          </a:xfrm>
          <a:prstGeom prst="rect">
            <a:avLst/>
          </a:prstGeom>
        </p:spPr>
        <p:txBody>
          <a:bodyPr lIns="0" tIns="0" rIns="0" bIns="0" rtlCol="0" anchor="t">
            <a:spAutoFit/>
          </a:bodyPr>
          <a:lstStyle/>
          <a:p>
            <a:pPr algn="l">
              <a:lnSpc>
                <a:spcPts val="3294"/>
              </a:lnSpc>
            </a:pPr>
            <a:r>
              <a:rPr lang="en-US" sz="2049">
                <a:solidFill>
                  <a:srgbClr val="CFD0D8"/>
                </a:solidFill>
                <a:latin typeface="Roboto"/>
                <a:ea typeface="Roboto"/>
                <a:cs typeface="Roboto"/>
                <a:sym typeface="Roboto"/>
              </a:rPr>
              <a:t>Deliver personalized messages that cater to individual customer needs, improving engagement and conversion rates.</a:t>
            </a:r>
          </a:p>
        </p:txBody>
      </p:sp>
      <p:grpSp>
        <p:nvGrpSpPr>
          <p:cNvPr id="19" name="Group 19"/>
          <p:cNvGrpSpPr/>
          <p:nvPr/>
        </p:nvGrpSpPr>
        <p:grpSpPr>
          <a:xfrm>
            <a:off x="785515" y="7410896"/>
            <a:ext cx="517475" cy="517475"/>
            <a:chOff x="0" y="0"/>
            <a:chExt cx="689967" cy="689967"/>
          </a:xfrm>
        </p:grpSpPr>
        <p:sp>
          <p:nvSpPr>
            <p:cNvPr id="20" name="Freeform 20"/>
            <p:cNvSpPr/>
            <p:nvPr/>
          </p:nvSpPr>
          <p:spPr>
            <a:xfrm>
              <a:off x="6350" y="6350"/>
              <a:ext cx="677291" cy="677291"/>
            </a:xfrm>
            <a:custGeom>
              <a:avLst/>
              <a:gdLst/>
              <a:ahLst/>
              <a:cxnLst/>
              <a:rect l="l" t="t" r="r" b="b"/>
              <a:pathLst>
                <a:path w="677291" h="677291">
                  <a:moveTo>
                    <a:pt x="0" y="126492"/>
                  </a:moveTo>
                  <a:cubicBezTo>
                    <a:pt x="0" y="56642"/>
                    <a:pt x="56642" y="0"/>
                    <a:pt x="126492" y="0"/>
                  </a:cubicBezTo>
                  <a:lnTo>
                    <a:pt x="550799" y="0"/>
                  </a:lnTo>
                  <a:cubicBezTo>
                    <a:pt x="620649" y="0"/>
                    <a:pt x="677291" y="56642"/>
                    <a:pt x="677291" y="126492"/>
                  </a:cubicBezTo>
                  <a:lnTo>
                    <a:pt x="677291" y="550799"/>
                  </a:lnTo>
                  <a:cubicBezTo>
                    <a:pt x="677291" y="620649"/>
                    <a:pt x="620649" y="677291"/>
                    <a:pt x="550799" y="677291"/>
                  </a:cubicBezTo>
                  <a:lnTo>
                    <a:pt x="126492" y="677291"/>
                  </a:lnTo>
                  <a:cubicBezTo>
                    <a:pt x="56642" y="677291"/>
                    <a:pt x="0" y="620649"/>
                    <a:pt x="0" y="550799"/>
                  </a:cubicBezTo>
                  <a:close/>
                </a:path>
              </a:pathLst>
            </a:custGeom>
            <a:solidFill>
              <a:srgbClr val="182567"/>
            </a:solidFill>
          </p:spPr>
        </p:sp>
        <p:sp>
          <p:nvSpPr>
            <p:cNvPr id="21" name="Freeform 21"/>
            <p:cNvSpPr/>
            <p:nvPr/>
          </p:nvSpPr>
          <p:spPr>
            <a:xfrm>
              <a:off x="0" y="0"/>
              <a:ext cx="689991" cy="689991"/>
            </a:xfrm>
            <a:custGeom>
              <a:avLst/>
              <a:gdLst/>
              <a:ahLst/>
              <a:cxnLst/>
              <a:rect l="l" t="t" r="r" b="b"/>
              <a:pathLst>
                <a:path w="689991" h="689991">
                  <a:moveTo>
                    <a:pt x="0" y="132842"/>
                  </a:moveTo>
                  <a:cubicBezTo>
                    <a:pt x="0" y="59436"/>
                    <a:pt x="59436" y="0"/>
                    <a:pt x="132842" y="0"/>
                  </a:cubicBezTo>
                  <a:lnTo>
                    <a:pt x="557149" y="0"/>
                  </a:lnTo>
                  <a:lnTo>
                    <a:pt x="557149" y="6350"/>
                  </a:lnTo>
                  <a:lnTo>
                    <a:pt x="557149" y="0"/>
                  </a:lnTo>
                  <a:cubicBezTo>
                    <a:pt x="630428" y="0"/>
                    <a:pt x="689991" y="59436"/>
                    <a:pt x="689991" y="132842"/>
                  </a:cubicBezTo>
                  <a:lnTo>
                    <a:pt x="683641" y="132842"/>
                  </a:lnTo>
                  <a:lnTo>
                    <a:pt x="689991" y="132842"/>
                  </a:lnTo>
                  <a:lnTo>
                    <a:pt x="689991" y="557149"/>
                  </a:lnTo>
                  <a:lnTo>
                    <a:pt x="683641" y="557149"/>
                  </a:lnTo>
                  <a:lnTo>
                    <a:pt x="689991" y="557149"/>
                  </a:lnTo>
                  <a:cubicBezTo>
                    <a:pt x="689991" y="630428"/>
                    <a:pt x="630555" y="689991"/>
                    <a:pt x="557149" y="689991"/>
                  </a:cubicBezTo>
                  <a:lnTo>
                    <a:pt x="557149" y="683641"/>
                  </a:lnTo>
                  <a:lnTo>
                    <a:pt x="557149" y="689991"/>
                  </a:lnTo>
                  <a:lnTo>
                    <a:pt x="132842" y="689991"/>
                  </a:lnTo>
                  <a:lnTo>
                    <a:pt x="132842" y="683641"/>
                  </a:lnTo>
                  <a:lnTo>
                    <a:pt x="132842" y="689991"/>
                  </a:lnTo>
                  <a:cubicBezTo>
                    <a:pt x="59436" y="689991"/>
                    <a:pt x="0" y="630555"/>
                    <a:pt x="0" y="557149"/>
                  </a:cubicBezTo>
                  <a:lnTo>
                    <a:pt x="0" y="132842"/>
                  </a:lnTo>
                  <a:lnTo>
                    <a:pt x="6350" y="132842"/>
                  </a:lnTo>
                  <a:lnTo>
                    <a:pt x="0" y="132842"/>
                  </a:lnTo>
                  <a:moveTo>
                    <a:pt x="12700" y="132842"/>
                  </a:moveTo>
                  <a:lnTo>
                    <a:pt x="12700" y="557149"/>
                  </a:lnTo>
                  <a:lnTo>
                    <a:pt x="6350" y="557149"/>
                  </a:lnTo>
                  <a:lnTo>
                    <a:pt x="12700" y="557149"/>
                  </a:lnTo>
                  <a:cubicBezTo>
                    <a:pt x="12700" y="623443"/>
                    <a:pt x="66421" y="677291"/>
                    <a:pt x="132842" y="677291"/>
                  </a:cubicBezTo>
                  <a:lnTo>
                    <a:pt x="557149" y="677291"/>
                  </a:lnTo>
                  <a:cubicBezTo>
                    <a:pt x="623443" y="677291"/>
                    <a:pt x="677291" y="623570"/>
                    <a:pt x="677291" y="557149"/>
                  </a:cubicBezTo>
                  <a:lnTo>
                    <a:pt x="677291" y="132842"/>
                  </a:lnTo>
                  <a:cubicBezTo>
                    <a:pt x="677291" y="66421"/>
                    <a:pt x="623443" y="12700"/>
                    <a:pt x="557149" y="12700"/>
                  </a:cubicBezTo>
                  <a:lnTo>
                    <a:pt x="132842" y="12700"/>
                  </a:lnTo>
                  <a:lnTo>
                    <a:pt x="132842" y="6350"/>
                  </a:lnTo>
                  <a:lnTo>
                    <a:pt x="132842" y="12700"/>
                  </a:lnTo>
                  <a:cubicBezTo>
                    <a:pt x="66421" y="12700"/>
                    <a:pt x="12700" y="66421"/>
                    <a:pt x="12700" y="132842"/>
                  </a:cubicBezTo>
                  <a:close/>
                </a:path>
              </a:pathLst>
            </a:custGeom>
            <a:solidFill>
              <a:srgbClr val="313E80"/>
            </a:solidFill>
          </p:spPr>
        </p:sp>
      </p:grpSp>
      <p:sp>
        <p:nvSpPr>
          <p:cNvPr id="22" name="TextBox 22"/>
          <p:cNvSpPr txBox="1"/>
          <p:nvPr/>
        </p:nvSpPr>
        <p:spPr>
          <a:xfrm>
            <a:off x="947886" y="7591425"/>
            <a:ext cx="192584" cy="300633"/>
          </a:xfrm>
          <a:prstGeom prst="rect">
            <a:avLst/>
          </a:prstGeom>
        </p:spPr>
        <p:txBody>
          <a:bodyPr lIns="0" tIns="0" rIns="0" bIns="0" rtlCol="0" anchor="t">
            <a:spAutoFit/>
          </a:bodyPr>
          <a:lstStyle/>
          <a:p>
            <a:pPr algn="ctr">
              <a:lnSpc>
                <a:spcPts val="2625"/>
              </a:lnSpc>
            </a:pPr>
            <a:r>
              <a:rPr lang="en-US" sz="2625">
                <a:solidFill>
                  <a:srgbClr val="FFFFFF"/>
                </a:solidFill>
                <a:latin typeface="Roboto"/>
                <a:ea typeface="Roboto"/>
                <a:cs typeface="Roboto"/>
                <a:sym typeface="Roboto"/>
              </a:rPr>
              <a:t>3</a:t>
            </a:r>
          </a:p>
        </p:txBody>
      </p:sp>
      <p:sp>
        <p:nvSpPr>
          <p:cNvPr id="23" name="TextBox 23"/>
          <p:cNvSpPr txBox="1"/>
          <p:nvPr/>
        </p:nvSpPr>
        <p:spPr>
          <a:xfrm>
            <a:off x="1524000" y="7467228"/>
            <a:ext cx="2822376" cy="371772"/>
          </a:xfrm>
          <a:prstGeom prst="rect">
            <a:avLst/>
          </a:prstGeom>
        </p:spPr>
        <p:txBody>
          <a:bodyPr lIns="0" tIns="0" rIns="0" bIns="0" rtlCol="0" anchor="t">
            <a:spAutoFit/>
          </a:bodyPr>
          <a:lstStyle/>
          <a:p>
            <a:pPr algn="l">
              <a:lnSpc>
                <a:spcPts val="2750"/>
              </a:lnSpc>
            </a:pPr>
            <a:r>
              <a:rPr lang="en-US" sz="2187">
                <a:solidFill>
                  <a:srgbClr val="FFFFFF"/>
                </a:solidFill>
                <a:latin typeface="Roboto"/>
                <a:ea typeface="Roboto"/>
                <a:cs typeface="Roboto"/>
                <a:sym typeface="Roboto"/>
              </a:rPr>
              <a:t>A/B Testing</a:t>
            </a:r>
          </a:p>
        </p:txBody>
      </p:sp>
      <p:sp>
        <p:nvSpPr>
          <p:cNvPr id="24" name="TextBox 24"/>
          <p:cNvSpPr txBox="1"/>
          <p:nvPr/>
        </p:nvSpPr>
        <p:spPr>
          <a:xfrm>
            <a:off x="1524000" y="7924725"/>
            <a:ext cx="4078189" cy="2018075"/>
          </a:xfrm>
          <a:prstGeom prst="rect">
            <a:avLst/>
          </a:prstGeom>
        </p:spPr>
        <p:txBody>
          <a:bodyPr lIns="0" tIns="0" rIns="0" bIns="0" rtlCol="0" anchor="t">
            <a:spAutoFit/>
          </a:bodyPr>
          <a:lstStyle/>
          <a:p>
            <a:pPr algn="l">
              <a:lnSpc>
                <a:spcPts val="3294"/>
              </a:lnSpc>
            </a:pPr>
            <a:r>
              <a:rPr lang="en-US" sz="2049">
                <a:solidFill>
                  <a:srgbClr val="CFD0D8"/>
                </a:solidFill>
                <a:latin typeface="Roboto"/>
                <a:ea typeface="Roboto"/>
                <a:cs typeface="Roboto"/>
                <a:sym typeface="Roboto"/>
              </a:rPr>
              <a:t>Conduct A/B testing to optimize campaign elements, such as website design, email subject lines, and ad copy, identifying the best performing options.</a:t>
            </a:r>
          </a:p>
        </p:txBody>
      </p:sp>
      <p:grpSp>
        <p:nvGrpSpPr>
          <p:cNvPr id="25" name="Group 25"/>
          <p:cNvGrpSpPr/>
          <p:nvPr/>
        </p:nvGrpSpPr>
        <p:grpSpPr>
          <a:xfrm>
            <a:off x="9047708" y="7294587"/>
            <a:ext cx="517475" cy="517475"/>
            <a:chOff x="0" y="0"/>
            <a:chExt cx="689967" cy="689967"/>
          </a:xfrm>
        </p:grpSpPr>
        <p:sp>
          <p:nvSpPr>
            <p:cNvPr id="26" name="Freeform 26"/>
            <p:cNvSpPr/>
            <p:nvPr/>
          </p:nvSpPr>
          <p:spPr>
            <a:xfrm>
              <a:off x="6350" y="6350"/>
              <a:ext cx="677291" cy="677291"/>
            </a:xfrm>
            <a:custGeom>
              <a:avLst/>
              <a:gdLst/>
              <a:ahLst/>
              <a:cxnLst/>
              <a:rect l="l" t="t" r="r" b="b"/>
              <a:pathLst>
                <a:path w="677291" h="677291">
                  <a:moveTo>
                    <a:pt x="0" y="126492"/>
                  </a:moveTo>
                  <a:cubicBezTo>
                    <a:pt x="0" y="56642"/>
                    <a:pt x="56642" y="0"/>
                    <a:pt x="126492" y="0"/>
                  </a:cubicBezTo>
                  <a:lnTo>
                    <a:pt x="550799" y="0"/>
                  </a:lnTo>
                  <a:cubicBezTo>
                    <a:pt x="620649" y="0"/>
                    <a:pt x="677291" y="56642"/>
                    <a:pt x="677291" y="126492"/>
                  </a:cubicBezTo>
                  <a:lnTo>
                    <a:pt x="677291" y="550799"/>
                  </a:lnTo>
                  <a:cubicBezTo>
                    <a:pt x="677291" y="620649"/>
                    <a:pt x="620649" y="677291"/>
                    <a:pt x="550799" y="677291"/>
                  </a:cubicBezTo>
                  <a:lnTo>
                    <a:pt x="126492" y="677291"/>
                  </a:lnTo>
                  <a:cubicBezTo>
                    <a:pt x="56642" y="677291"/>
                    <a:pt x="0" y="620649"/>
                    <a:pt x="0" y="550799"/>
                  </a:cubicBezTo>
                  <a:close/>
                </a:path>
              </a:pathLst>
            </a:custGeom>
            <a:solidFill>
              <a:srgbClr val="182567"/>
            </a:solidFill>
          </p:spPr>
        </p:sp>
        <p:sp>
          <p:nvSpPr>
            <p:cNvPr id="27" name="Freeform 27"/>
            <p:cNvSpPr/>
            <p:nvPr/>
          </p:nvSpPr>
          <p:spPr>
            <a:xfrm>
              <a:off x="0" y="0"/>
              <a:ext cx="689991" cy="689991"/>
            </a:xfrm>
            <a:custGeom>
              <a:avLst/>
              <a:gdLst/>
              <a:ahLst/>
              <a:cxnLst/>
              <a:rect l="l" t="t" r="r" b="b"/>
              <a:pathLst>
                <a:path w="689991" h="689991">
                  <a:moveTo>
                    <a:pt x="0" y="132842"/>
                  </a:moveTo>
                  <a:cubicBezTo>
                    <a:pt x="0" y="59436"/>
                    <a:pt x="59436" y="0"/>
                    <a:pt x="132842" y="0"/>
                  </a:cubicBezTo>
                  <a:lnTo>
                    <a:pt x="557149" y="0"/>
                  </a:lnTo>
                  <a:lnTo>
                    <a:pt x="557149" y="6350"/>
                  </a:lnTo>
                  <a:lnTo>
                    <a:pt x="557149" y="0"/>
                  </a:lnTo>
                  <a:cubicBezTo>
                    <a:pt x="630428" y="0"/>
                    <a:pt x="689991" y="59436"/>
                    <a:pt x="689991" y="132842"/>
                  </a:cubicBezTo>
                  <a:lnTo>
                    <a:pt x="683641" y="132842"/>
                  </a:lnTo>
                  <a:lnTo>
                    <a:pt x="689991" y="132842"/>
                  </a:lnTo>
                  <a:lnTo>
                    <a:pt x="689991" y="557149"/>
                  </a:lnTo>
                  <a:lnTo>
                    <a:pt x="683641" y="557149"/>
                  </a:lnTo>
                  <a:lnTo>
                    <a:pt x="689991" y="557149"/>
                  </a:lnTo>
                  <a:cubicBezTo>
                    <a:pt x="689991" y="630428"/>
                    <a:pt x="630555" y="689991"/>
                    <a:pt x="557149" y="689991"/>
                  </a:cubicBezTo>
                  <a:lnTo>
                    <a:pt x="557149" y="683641"/>
                  </a:lnTo>
                  <a:lnTo>
                    <a:pt x="557149" y="689991"/>
                  </a:lnTo>
                  <a:lnTo>
                    <a:pt x="132842" y="689991"/>
                  </a:lnTo>
                  <a:lnTo>
                    <a:pt x="132842" y="683641"/>
                  </a:lnTo>
                  <a:lnTo>
                    <a:pt x="132842" y="689991"/>
                  </a:lnTo>
                  <a:cubicBezTo>
                    <a:pt x="59436" y="689991"/>
                    <a:pt x="0" y="630555"/>
                    <a:pt x="0" y="557149"/>
                  </a:cubicBezTo>
                  <a:lnTo>
                    <a:pt x="0" y="132842"/>
                  </a:lnTo>
                  <a:lnTo>
                    <a:pt x="6350" y="132842"/>
                  </a:lnTo>
                  <a:lnTo>
                    <a:pt x="0" y="132842"/>
                  </a:lnTo>
                  <a:moveTo>
                    <a:pt x="12700" y="132842"/>
                  </a:moveTo>
                  <a:lnTo>
                    <a:pt x="12700" y="557149"/>
                  </a:lnTo>
                  <a:lnTo>
                    <a:pt x="6350" y="557149"/>
                  </a:lnTo>
                  <a:lnTo>
                    <a:pt x="12700" y="557149"/>
                  </a:lnTo>
                  <a:cubicBezTo>
                    <a:pt x="12700" y="623443"/>
                    <a:pt x="66421" y="677291"/>
                    <a:pt x="132842" y="677291"/>
                  </a:cubicBezTo>
                  <a:lnTo>
                    <a:pt x="557149" y="677291"/>
                  </a:lnTo>
                  <a:cubicBezTo>
                    <a:pt x="623443" y="677291"/>
                    <a:pt x="677291" y="623570"/>
                    <a:pt x="677291" y="557149"/>
                  </a:cubicBezTo>
                  <a:lnTo>
                    <a:pt x="677291" y="132842"/>
                  </a:lnTo>
                  <a:cubicBezTo>
                    <a:pt x="677291" y="66421"/>
                    <a:pt x="623443" y="12700"/>
                    <a:pt x="557149" y="12700"/>
                  </a:cubicBezTo>
                  <a:lnTo>
                    <a:pt x="132842" y="12700"/>
                  </a:lnTo>
                  <a:lnTo>
                    <a:pt x="132842" y="6350"/>
                  </a:lnTo>
                  <a:lnTo>
                    <a:pt x="132842" y="12700"/>
                  </a:lnTo>
                  <a:cubicBezTo>
                    <a:pt x="66421" y="12700"/>
                    <a:pt x="12700" y="66421"/>
                    <a:pt x="12700" y="132842"/>
                  </a:cubicBezTo>
                  <a:close/>
                </a:path>
              </a:pathLst>
            </a:custGeom>
            <a:solidFill>
              <a:srgbClr val="313E80"/>
            </a:solidFill>
          </p:spPr>
        </p:sp>
      </p:grpSp>
      <p:sp>
        <p:nvSpPr>
          <p:cNvPr id="28" name="TextBox 28"/>
          <p:cNvSpPr txBox="1"/>
          <p:nvPr/>
        </p:nvSpPr>
        <p:spPr>
          <a:xfrm>
            <a:off x="9240292" y="7422059"/>
            <a:ext cx="192584" cy="300633"/>
          </a:xfrm>
          <a:prstGeom prst="rect">
            <a:avLst/>
          </a:prstGeom>
        </p:spPr>
        <p:txBody>
          <a:bodyPr lIns="0" tIns="0" rIns="0" bIns="0" rtlCol="0" anchor="t">
            <a:spAutoFit/>
          </a:bodyPr>
          <a:lstStyle/>
          <a:p>
            <a:pPr algn="ctr">
              <a:lnSpc>
                <a:spcPts val="2625"/>
              </a:lnSpc>
            </a:pPr>
            <a:r>
              <a:rPr lang="en-US" sz="2625">
                <a:solidFill>
                  <a:srgbClr val="FFFFFF"/>
                </a:solidFill>
                <a:latin typeface="Roboto"/>
                <a:ea typeface="Roboto"/>
                <a:cs typeface="Roboto"/>
                <a:sym typeface="Roboto"/>
              </a:rPr>
              <a:t>4</a:t>
            </a:r>
          </a:p>
        </p:txBody>
      </p:sp>
      <p:sp>
        <p:nvSpPr>
          <p:cNvPr id="29" name="TextBox 29"/>
          <p:cNvSpPr txBox="1"/>
          <p:nvPr/>
        </p:nvSpPr>
        <p:spPr>
          <a:xfrm>
            <a:off x="9757645" y="7314570"/>
            <a:ext cx="2822376" cy="371772"/>
          </a:xfrm>
          <a:prstGeom prst="rect">
            <a:avLst/>
          </a:prstGeom>
        </p:spPr>
        <p:txBody>
          <a:bodyPr lIns="0" tIns="0" rIns="0" bIns="0" rtlCol="0" anchor="t">
            <a:spAutoFit/>
          </a:bodyPr>
          <a:lstStyle/>
          <a:p>
            <a:pPr algn="l">
              <a:lnSpc>
                <a:spcPts val="2750"/>
              </a:lnSpc>
            </a:pPr>
            <a:r>
              <a:rPr lang="en-US" sz="2187">
                <a:solidFill>
                  <a:srgbClr val="FFFFFF"/>
                </a:solidFill>
                <a:latin typeface="Roboto"/>
                <a:ea typeface="Roboto"/>
                <a:cs typeface="Roboto"/>
                <a:sym typeface="Roboto"/>
              </a:rPr>
              <a:t>Performance Tracking</a:t>
            </a:r>
          </a:p>
        </p:txBody>
      </p:sp>
      <p:sp>
        <p:nvSpPr>
          <p:cNvPr id="30" name="TextBox 30"/>
          <p:cNvSpPr txBox="1"/>
          <p:nvPr/>
        </p:nvSpPr>
        <p:spPr>
          <a:xfrm>
            <a:off x="9777190" y="7852171"/>
            <a:ext cx="4078189" cy="1608500"/>
          </a:xfrm>
          <a:prstGeom prst="rect">
            <a:avLst/>
          </a:prstGeom>
        </p:spPr>
        <p:txBody>
          <a:bodyPr lIns="0" tIns="0" rIns="0" bIns="0" rtlCol="0" anchor="t">
            <a:spAutoFit/>
          </a:bodyPr>
          <a:lstStyle/>
          <a:p>
            <a:pPr algn="l">
              <a:lnSpc>
                <a:spcPts val="3294"/>
              </a:lnSpc>
            </a:pPr>
            <a:r>
              <a:rPr lang="en-US" sz="2049">
                <a:solidFill>
                  <a:srgbClr val="CFD0D8"/>
                </a:solidFill>
                <a:latin typeface="Roboto"/>
                <a:ea typeface="Roboto"/>
                <a:cs typeface="Roboto"/>
                <a:sym typeface="Roboto"/>
              </a:rPr>
              <a:t>Track campaign performance in real-time, monitoring key metrics and making necessary adjustments to optimize results.</a:t>
            </a:r>
          </a:p>
        </p:txBody>
      </p:sp>
      <p:sp>
        <p:nvSpPr>
          <p:cNvPr id="31" name="Freeform 31"/>
          <p:cNvSpPr/>
          <p:nvPr/>
        </p:nvSpPr>
        <p:spPr>
          <a:xfrm>
            <a:off x="9144000" y="129354"/>
            <a:ext cx="9422758" cy="1707875"/>
          </a:xfrm>
          <a:custGeom>
            <a:avLst/>
            <a:gdLst/>
            <a:ahLst/>
            <a:cxnLst/>
            <a:rect l="l" t="t" r="r" b="b"/>
            <a:pathLst>
              <a:path w="9422758" h="1707875">
                <a:moveTo>
                  <a:pt x="0" y="0"/>
                </a:moveTo>
                <a:lnTo>
                  <a:pt x="9422758" y="0"/>
                </a:lnTo>
                <a:lnTo>
                  <a:pt x="9422758" y="1707874"/>
                </a:lnTo>
                <a:lnTo>
                  <a:pt x="0" y="1707874"/>
                </a:lnTo>
                <a:lnTo>
                  <a:pt x="0" y="0"/>
                </a:lnTo>
                <a:close/>
              </a:path>
            </a:pathLst>
          </a:custGeom>
          <a:blipFill>
            <a:blip r:embed="rId3">
              <a:alphaModFix amt="57000"/>
            </a:blip>
            <a:stretch>
              <a:fillRect/>
            </a:stretch>
          </a:blipFill>
        </p:spPr>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00018">
                <a:alpha val="74902"/>
              </a:srgbClr>
            </a:solidFill>
          </p:spPr>
        </p:sp>
      </p:grpSp>
      <p:sp>
        <p:nvSpPr>
          <p:cNvPr id="5" name="TextBox 5"/>
          <p:cNvSpPr txBox="1"/>
          <p:nvPr/>
        </p:nvSpPr>
        <p:spPr>
          <a:xfrm>
            <a:off x="427017" y="2110856"/>
            <a:ext cx="16303526" cy="1757362"/>
          </a:xfrm>
          <a:prstGeom prst="rect">
            <a:avLst/>
          </a:prstGeom>
        </p:spPr>
        <p:txBody>
          <a:bodyPr lIns="0" tIns="0" rIns="0" bIns="0" rtlCol="0" anchor="t">
            <a:spAutoFit/>
          </a:bodyPr>
          <a:lstStyle/>
          <a:p>
            <a:pPr algn="l">
              <a:lnSpc>
                <a:spcPts val="6937"/>
              </a:lnSpc>
            </a:pPr>
            <a:r>
              <a:rPr lang="en-US" sz="5562">
                <a:solidFill>
                  <a:srgbClr val="FFFFFF"/>
                </a:solidFill>
                <a:latin typeface="Roboto"/>
                <a:ea typeface="Roboto"/>
                <a:cs typeface="Roboto"/>
                <a:sym typeface="Roboto"/>
              </a:rPr>
              <a:t>Unlocking the Full Potential of Customer Journey Data (Conclusion)</a:t>
            </a:r>
          </a:p>
        </p:txBody>
      </p:sp>
      <p:sp>
        <p:nvSpPr>
          <p:cNvPr id="6" name="TextBox 6"/>
          <p:cNvSpPr txBox="1"/>
          <p:nvPr/>
        </p:nvSpPr>
        <p:spPr>
          <a:xfrm>
            <a:off x="955774" y="4251624"/>
            <a:ext cx="16303526" cy="3444650"/>
          </a:xfrm>
          <a:prstGeom prst="rect">
            <a:avLst/>
          </a:prstGeom>
        </p:spPr>
        <p:txBody>
          <a:bodyPr lIns="0" tIns="0" rIns="0" bIns="0" rtlCol="0" anchor="t">
            <a:spAutoFit/>
          </a:bodyPr>
          <a:lstStyle/>
          <a:p>
            <a:pPr algn="l">
              <a:lnSpc>
                <a:spcPts val="5516"/>
              </a:lnSpc>
            </a:pPr>
            <a:r>
              <a:rPr lang="en-US" sz="3387">
                <a:solidFill>
                  <a:srgbClr val="CFD0D8"/>
                </a:solidFill>
                <a:latin typeface="Roboto"/>
                <a:ea typeface="Roboto"/>
                <a:cs typeface="Roboto"/>
                <a:sym typeface="Roboto"/>
              </a:rPr>
              <a:t>Our Customer Journey Analytics Platform empowers organizations to gain a deep understanding of their customers, optimize their experiences, and unlock the full potential of customer journey data. By leveraging this powerful tool, we can drive business growth, enhance customer satisfaction, and build lasting relationships with our most valuable assets – our customers.</a:t>
            </a:r>
          </a:p>
        </p:txBody>
      </p:sp>
      <p:sp>
        <p:nvSpPr>
          <p:cNvPr id="7" name="Freeform 7"/>
          <p:cNvSpPr/>
          <p:nvPr/>
        </p:nvSpPr>
        <p:spPr>
          <a:xfrm>
            <a:off x="8578780" y="174763"/>
            <a:ext cx="9422758" cy="1707875"/>
          </a:xfrm>
          <a:custGeom>
            <a:avLst/>
            <a:gdLst/>
            <a:ahLst/>
            <a:cxnLst/>
            <a:rect l="l" t="t" r="r" b="b"/>
            <a:pathLst>
              <a:path w="9422758" h="1707875">
                <a:moveTo>
                  <a:pt x="0" y="0"/>
                </a:moveTo>
                <a:lnTo>
                  <a:pt x="9422758" y="0"/>
                </a:lnTo>
                <a:lnTo>
                  <a:pt x="9422758" y="1707874"/>
                </a:lnTo>
                <a:lnTo>
                  <a:pt x="0" y="1707874"/>
                </a:lnTo>
                <a:lnTo>
                  <a:pt x="0" y="0"/>
                </a:lnTo>
                <a:close/>
              </a:path>
            </a:pathLst>
          </a:custGeom>
          <a:blipFill>
            <a:blip r:embed="rId4">
              <a:alphaModFix amt="57000"/>
            </a:blip>
            <a:stretch>
              <a:fillRect/>
            </a:stretch>
          </a:blipFill>
        </p:spPr>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00018">
                <a:alpha val="74902"/>
              </a:srgbClr>
            </a:solidFill>
          </p:spPr>
        </p:sp>
      </p:grpSp>
      <p:sp>
        <p:nvSpPr>
          <p:cNvPr id="5" name="Freeform 5"/>
          <p:cNvSpPr/>
          <p:nvPr/>
        </p:nvSpPr>
        <p:spPr>
          <a:xfrm>
            <a:off x="8865242" y="0"/>
            <a:ext cx="9422758" cy="1707875"/>
          </a:xfrm>
          <a:custGeom>
            <a:avLst/>
            <a:gdLst/>
            <a:ahLst/>
            <a:cxnLst/>
            <a:rect l="l" t="t" r="r" b="b"/>
            <a:pathLst>
              <a:path w="9422758" h="1707875">
                <a:moveTo>
                  <a:pt x="0" y="0"/>
                </a:moveTo>
                <a:lnTo>
                  <a:pt x="9422758" y="0"/>
                </a:lnTo>
                <a:lnTo>
                  <a:pt x="9422758" y="1707875"/>
                </a:lnTo>
                <a:lnTo>
                  <a:pt x="0" y="1707875"/>
                </a:lnTo>
                <a:lnTo>
                  <a:pt x="0" y="0"/>
                </a:lnTo>
                <a:close/>
              </a:path>
            </a:pathLst>
          </a:custGeom>
          <a:blipFill>
            <a:blip r:embed="rId4">
              <a:alphaModFix amt="57000"/>
            </a:blip>
            <a:stretch>
              <a:fillRect/>
            </a:stretch>
          </a:blipFill>
        </p:spPr>
      </p:sp>
      <p:sp>
        <p:nvSpPr>
          <p:cNvPr id="6" name="TextBox 6"/>
          <p:cNvSpPr txBox="1"/>
          <p:nvPr/>
        </p:nvSpPr>
        <p:spPr>
          <a:xfrm>
            <a:off x="437340" y="1660250"/>
            <a:ext cx="14306050" cy="2435225"/>
          </a:xfrm>
          <a:prstGeom prst="rect">
            <a:avLst/>
          </a:prstGeom>
        </p:spPr>
        <p:txBody>
          <a:bodyPr lIns="0" tIns="0" rIns="0" bIns="0" rtlCol="0" anchor="t">
            <a:spAutoFit/>
          </a:bodyPr>
          <a:lstStyle/>
          <a:p>
            <a:pPr algn="l">
              <a:lnSpc>
                <a:spcPts val="9625"/>
              </a:lnSpc>
            </a:pPr>
            <a:r>
              <a:rPr lang="en-US" sz="7687">
                <a:solidFill>
                  <a:srgbClr val="FFFFFF"/>
                </a:solidFill>
                <a:latin typeface="Roboto"/>
                <a:ea typeface="Roboto"/>
                <a:cs typeface="Roboto"/>
                <a:sym typeface="Roboto"/>
              </a:rPr>
              <a:t>Enhancing Customer Experience Across Touchpoints</a:t>
            </a:r>
          </a:p>
        </p:txBody>
      </p:sp>
      <p:sp>
        <p:nvSpPr>
          <p:cNvPr id="7" name="TextBox 7"/>
          <p:cNvSpPr txBox="1"/>
          <p:nvPr/>
        </p:nvSpPr>
        <p:spPr>
          <a:xfrm>
            <a:off x="1845382" y="4578043"/>
            <a:ext cx="14039720" cy="5080228"/>
          </a:xfrm>
          <a:prstGeom prst="rect">
            <a:avLst/>
          </a:prstGeom>
        </p:spPr>
        <p:txBody>
          <a:bodyPr lIns="0" tIns="0" rIns="0" bIns="0" rtlCol="0" anchor="t">
            <a:spAutoFit/>
          </a:bodyPr>
          <a:lstStyle/>
          <a:p>
            <a:pPr algn="l">
              <a:lnSpc>
                <a:spcPts val="5028"/>
              </a:lnSpc>
            </a:pPr>
            <a:r>
              <a:rPr lang="en-US" sz="3087">
                <a:solidFill>
                  <a:srgbClr val="CFD0D8"/>
                </a:solidFill>
                <a:latin typeface="Roboto"/>
                <a:ea typeface="Roboto"/>
                <a:cs typeface="Roboto"/>
                <a:sym typeface="Roboto"/>
              </a:rPr>
              <a:t>Welcome to the future of customer experience optimization! Our cutting-edge Customer Journey Analytics Platform empowers businesses to understand their customers' interactions and experiences across various touchpoints. By leveraging data-driven insights, we enable organizations to deliver personalized experiences, improve customer satisfaction, and drive lasting loyalty. We offer a holistic approach to analyzing customer behavior, identifying pain points, and optimizing touchpoints to create seamless and enjoyable journeys for your valued customers.</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00018">
                <a:alpha val="74902"/>
              </a:srgbClr>
            </a:solidFill>
          </p:spPr>
        </p:sp>
      </p:grpSp>
      <p:sp>
        <p:nvSpPr>
          <p:cNvPr id="5" name="TextBox 5"/>
          <p:cNvSpPr txBox="1"/>
          <p:nvPr/>
        </p:nvSpPr>
        <p:spPr>
          <a:xfrm>
            <a:off x="992237" y="780455"/>
            <a:ext cx="16303526" cy="1757362"/>
          </a:xfrm>
          <a:prstGeom prst="rect">
            <a:avLst/>
          </a:prstGeom>
        </p:spPr>
        <p:txBody>
          <a:bodyPr lIns="0" tIns="0" rIns="0" bIns="0" rtlCol="0" anchor="t">
            <a:spAutoFit/>
          </a:bodyPr>
          <a:lstStyle/>
          <a:p>
            <a:pPr algn="l">
              <a:lnSpc>
                <a:spcPts val="6937"/>
              </a:lnSpc>
            </a:pPr>
            <a:r>
              <a:rPr lang="en-US" sz="5562">
                <a:solidFill>
                  <a:srgbClr val="FFFFFF"/>
                </a:solidFill>
                <a:latin typeface="Roboto"/>
                <a:ea typeface="Roboto"/>
                <a:cs typeface="Roboto"/>
                <a:sym typeface="Roboto"/>
              </a:rPr>
              <a:t>Introducing the Objectives For Customer Journey Analytics Platform</a:t>
            </a:r>
          </a:p>
        </p:txBody>
      </p:sp>
      <p:grpSp>
        <p:nvGrpSpPr>
          <p:cNvPr id="6" name="Group 6"/>
          <p:cNvGrpSpPr/>
          <p:nvPr/>
        </p:nvGrpSpPr>
        <p:grpSpPr>
          <a:xfrm>
            <a:off x="987475" y="3152775"/>
            <a:ext cx="8019604" cy="3023146"/>
            <a:chOff x="0" y="0"/>
            <a:chExt cx="10692805" cy="4030862"/>
          </a:xfrm>
        </p:grpSpPr>
        <p:sp>
          <p:nvSpPr>
            <p:cNvPr id="7" name="Freeform 7"/>
            <p:cNvSpPr/>
            <p:nvPr/>
          </p:nvSpPr>
          <p:spPr>
            <a:xfrm>
              <a:off x="6350" y="6350"/>
              <a:ext cx="10680192" cy="4018153"/>
            </a:xfrm>
            <a:custGeom>
              <a:avLst/>
              <a:gdLst/>
              <a:ahLst/>
              <a:cxnLst/>
              <a:rect l="l" t="t" r="r" b="b"/>
              <a:pathLst>
                <a:path w="10680192" h="4018153">
                  <a:moveTo>
                    <a:pt x="0" y="158750"/>
                  </a:moveTo>
                  <a:cubicBezTo>
                    <a:pt x="0" y="71120"/>
                    <a:pt x="71247" y="0"/>
                    <a:pt x="159131" y="0"/>
                  </a:cubicBezTo>
                  <a:lnTo>
                    <a:pt x="10521062" y="0"/>
                  </a:lnTo>
                  <a:cubicBezTo>
                    <a:pt x="10608945" y="0"/>
                    <a:pt x="10680192" y="71120"/>
                    <a:pt x="10680192" y="158750"/>
                  </a:cubicBezTo>
                  <a:lnTo>
                    <a:pt x="10680192" y="3859403"/>
                  </a:lnTo>
                  <a:cubicBezTo>
                    <a:pt x="10680192" y="3947160"/>
                    <a:pt x="10608945" y="4018153"/>
                    <a:pt x="10521062" y="4018153"/>
                  </a:cubicBezTo>
                  <a:lnTo>
                    <a:pt x="159131" y="4018153"/>
                  </a:lnTo>
                  <a:cubicBezTo>
                    <a:pt x="71247" y="4018153"/>
                    <a:pt x="0" y="3947033"/>
                    <a:pt x="0" y="3859403"/>
                  </a:cubicBezTo>
                  <a:close/>
                </a:path>
              </a:pathLst>
            </a:custGeom>
            <a:solidFill>
              <a:srgbClr val="182567"/>
            </a:solidFill>
          </p:spPr>
        </p:sp>
        <p:sp>
          <p:nvSpPr>
            <p:cNvPr id="8" name="Freeform 8"/>
            <p:cNvSpPr/>
            <p:nvPr/>
          </p:nvSpPr>
          <p:spPr>
            <a:xfrm>
              <a:off x="0" y="0"/>
              <a:ext cx="10692892" cy="4030853"/>
            </a:xfrm>
            <a:custGeom>
              <a:avLst/>
              <a:gdLst/>
              <a:ahLst/>
              <a:cxnLst/>
              <a:rect l="l" t="t" r="r" b="b"/>
              <a:pathLst>
                <a:path w="10692892" h="4030853">
                  <a:moveTo>
                    <a:pt x="0" y="165100"/>
                  </a:moveTo>
                  <a:cubicBezTo>
                    <a:pt x="0" y="73914"/>
                    <a:pt x="74041" y="0"/>
                    <a:pt x="165481" y="0"/>
                  </a:cubicBezTo>
                  <a:lnTo>
                    <a:pt x="10527412" y="0"/>
                  </a:lnTo>
                  <a:lnTo>
                    <a:pt x="10527412" y="6350"/>
                  </a:lnTo>
                  <a:lnTo>
                    <a:pt x="10527412" y="0"/>
                  </a:lnTo>
                  <a:cubicBezTo>
                    <a:pt x="10618724" y="0"/>
                    <a:pt x="10692892" y="73914"/>
                    <a:pt x="10692892" y="165100"/>
                  </a:cubicBezTo>
                  <a:lnTo>
                    <a:pt x="10686542" y="165100"/>
                  </a:lnTo>
                  <a:lnTo>
                    <a:pt x="10692892" y="165100"/>
                  </a:lnTo>
                  <a:lnTo>
                    <a:pt x="10692892" y="3865753"/>
                  </a:lnTo>
                  <a:lnTo>
                    <a:pt x="10686542" y="3865753"/>
                  </a:lnTo>
                  <a:lnTo>
                    <a:pt x="10692892" y="3865753"/>
                  </a:lnTo>
                  <a:cubicBezTo>
                    <a:pt x="10692892" y="3956939"/>
                    <a:pt x="10618851" y="4030853"/>
                    <a:pt x="10527412" y="4030853"/>
                  </a:cubicBezTo>
                  <a:lnTo>
                    <a:pt x="10527412" y="4024503"/>
                  </a:lnTo>
                  <a:lnTo>
                    <a:pt x="10527412" y="4030853"/>
                  </a:lnTo>
                  <a:lnTo>
                    <a:pt x="165481" y="4030853"/>
                  </a:lnTo>
                  <a:lnTo>
                    <a:pt x="165481" y="4024503"/>
                  </a:lnTo>
                  <a:lnTo>
                    <a:pt x="165481" y="4030853"/>
                  </a:lnTo>
                  <a:cubicBezTo>
                    <a:pt x="74168" y="4030853"/>
                    <a:pt x="0" y="3956939"/>
                    <a:pt x="0" y="3865753"/>
                  </a:cubicBezTo>
                  <a:lnTo>
                    <a:pt x="0" y="165100"/>
                  </a:lnTo>
                  <a:lnTo>
                    <a:pt x="6350" y="165100"/>
                  </a:lnTo>
                  <a:lnTo>
                    <a:pt x="0" y="165100"/>
                  </a:lnTo>
                  <a:moveTo>
                    <a:pt x="12700" y="165100"/>
                  </a:moveTo>
                  <a:lnTo>
                    <a:pt x="12700" y="3865753"/>
                  </a:lnTo>
                  <a:lnTo>
                    <a:pt x="6350" y="3865753"/>
                  </a:lnTo>
                  <a:lnTo>
                    <a:pt x="12700" y="3865753"/>
                  </a:lnTo>
                  <a:cubicBezTo>
                    <a:pt x="12700" y="3949954"/>
                    <a:pt x="81026" y="4018153"/>
                    <a:pt x="165481" y="4018153"/>
                  </a:cubicBezTo>
                  <a:lnTo>
                    <a:pt x="10527412" y="4018153"/>
                  </a:lnTo>
                  <a:cubicBezTo>
                    <a:pt x="10611739" y="4018153"/>
                    <a:pt x="10680192" y="3949827"/>
                    <a:pt x="10680192" y="3865753"/>
                  </a:cubicBezTo>
                  <a:lnTo>
                    <a:pt x="10680192" y="165100"/>
                  </a:lnTo>
                  <a:cubicBezTo>
                    <a:pt x="10680192" y="80899"/>
                    <a:pt x="10611866" y="12700"/>
                    <a:pt x="10527412" y="12700"/>
                  </a:cubicBezTo>
                  <a:lnTo>
                    <a:pt x="165481" y="12700"/>
                  </a:lnTo>
                  <a:lnTo>
                    <a:pt x="165481" y="6350"/>
                  </a:lnTo>
                  <a:lnTo>
                    <a:pt x="165481" y="12700"/>
                  </a:lnTo>
                  <a:cubicBezTo>
                    <a:pt x="81026" y="12700"/>
                    <a:pt x="12700" y="81026"/>
                    <a:pt x="12700" y="165100"/>
                  </a:cubicBezTo>
                  <a:close/>
                </a:path>
              </a:pathLst>
            </a:custGeom>
            <a:solidFill>
              <a:srgbClr val="313E80"/>
            </a:solidFill>
          </p:spPr>
        </p:sp>
      </p:grpSp>
      <p:sp>
        <p:nvSpPr>
          <p:cNvPr id="9" name="TextBox 9"/>
          <p:cNvSpPr txBox="1"/>
          <p:nvPr/>
        </p:nvSpPr>
        <p:spPr>
          <a:xfrm>
            <a:off x="1285280" y="3422005"/>
            <a:ext cx="4976961" cy="471487"/>
          </a:xfrm>
          <a:prstGeom prst="rect">
            <a:avLst/>
          </a:prstGeom>
        </p:spPr>
        <p:txBody>
          <a:bodyPr lIns="0" tIns="0" rIns="0" bIns="0" rtlCol="0" anchor="t">
            <a:spAutoFit/>
          </a:bodyPr>
          <a:lstStyle/>
          <a:p>
            <a:pPr algn="l">
              <a:lnSpc>
                <a:spcPts val="3437"/>
              </a:lnSpc>
            </a:pPr>
            <a:r>
              <a:rPr lang="en-US" sz="2750">
                <a:solidFill>
                  <a:srgbClr val="FFFFFF"/>
                </a:solidFill>
                <a:latin typeface="Roboto"/>
                <a:ea typeface="Roboto"/>
                <a:cs typeface="Roboto"/>
                <a:sym typeface="Roboto"/>
              </a:rPr>
              <a:t>Comprehensive Data Collection</a:t>
            </a:r>
          </a:p>
        </p:txBody>
      </p:sp>
      <p:sp>
        <p:nvSpPr>
          <p:cNvPr id="10" name="TextBox 10"/>
          <p:cNvSpPr txBox="1"/>
          <p:nvPr/>
        </p:nvSpPr>
        <p:spPr>
          <a:xfrm>
            <a:off x="1285280" y="3958829"/>
            <a:ext cx="7423994" cy="1847170"/>
          </a:xfrm>
          <a:prstGeom prst="rect">
            <a:avLst/>
          </a:prstGeom>
        </p:spPr>
        <p:txBody>
          <a:bodyPr lIns="0" tIns="0" rIns="0" bIns="0" rtlCol="0" anchor="t">
            <a:spAutoFit/>
          </a:bodyPr>
          <a:lstStyle/>
          <a:p>
            <a:pPr algn="l">
              <a:lnSpc>
                <a:spcPts val="3725"/>
              </a:lnSpc>
            </a:pPr>
            <a:r>
              <a:rPr lang="en-US" sz="2287">
                <a:solidFill>
                  <a:srgbClr val="CFD0D8"/>
                </a:solidFill>
                <a:latin typeface="Roboto"/>
                <a:ea typeface="Roboto"/>
                <a:cs typeface="Roboto"/>
                <a:sym typeface="Roboto"/>
              </a:rPr>
              <a:t>Our platform captures data from a wide range of sources, including websites, mobile apps, social media, customer support interactions, and more, to provide a complete picture of the customer journey.</a:t>
            </a:r>
          </a:p>
        </p:txBody>
      </p:sp>
      <p:grpSp>
        <p:nvGrpSpPr>
          <p:cNvPr id="11" name="Group 11"/>
          <p:cNvGrpSpPr/>
          <p:nvPr/>
        </p:nvGrpSpPr>
        <p:grpSpPr>
          <a:xfrm>
            <a:off x="9281071" y="3152775"/>
            <a:ext cx="8019604" cy="3023146"/>
            <a:chOff x="0" y="0"/>
            <a:chExt cx="10692805" cy="4030862"/>
          </a:xfrm>
        </p:grpSpPr>
        <p:sp>
          <p:nvSpPr>
            <p:cNvPr id="12" name="Freeform 12"/>
            <p:cNvSpPr/>
            <p:nvPr/>
          </p:nvSpPr>
          <p:spPr>
            <a:xfrm>
              <a:off x="6350" y="6350"/>
              <a:ext cx="10680192" cy="4018153"/>
            </a:xfrm>
            <a:custGeom>
              <a:avLst/>
              <a:gdLst/>
              <a:ahLst/>
              <a:cxnLst/>
              <a:rect l="l" t="t" r="r" b="b"/>
              <a:pathLst>
                <a:path w="10680192" h="4018153">
                  <a:moveTo>
                    <a:pt x="0" y="158750"/>
                  </a:moveTo>
                  <a:cubicBezTo>
                    <a:pt x="0" y="71120"/>
                    <a:pt x="71247" y="0"/>
                    <a:pt x="159131" y="0"/>
                  </a:cubicBezTo>
                  <a:lnTo>
                    <a:pt x="10521062" y="0"/>
                  </a:lnTo>
                  <a:cubicBezTo>
                    <a:pt x="10608945" y="0"/>
                    <a:pt x="10680192" y="71120"/>
                    <a:pt x="10680192" y="158750"/>
                  </a:cubicBezTo>
                  <a:lnTo>
                    <a:pt x="10680192" y="3859403"/>
                  </a:lnTo>
                  <a:cubicBezTo>
                    <a:pt x="10680192" y="3947160"/>
                    <a:pt x="10608945" y="4018153"/>
                    <a:pt x="10521062" y="4018153"/>
                  </a:cubicBezTo>
                  <a:lnTo>
                    <a:pt x="159131" y="4018153"/>
                  </a:lnTo>
                  <a:cubicBezTo>
                    <a:pt x="71247" y="4018153"/>
                    <a:pt x="0" y="3947033"/>
                    <a:pt x="0" y="3859403"/>
                  </a:cubicBezTo>
                  <a:close/>
                </a:path>
              </a:pathLst>
            </a:custGeom>
            <a:solidFill>
              <a:srgbClr val="182567"/>
            </a:solidFill>
          </p:spPr>
        </p:sp>
        <p:sp>
          <p:nvSpPr>
            <p:cNvPr id="13" name="Freeform 13"/>
            <p:cNvSpPr/>
            <p:nvPr/>
          </p:nvSpPr>
          <p:spPr>
            <a:xfrm>
              <a:off x="0" y="0"/>
              <a:ext cx="10692892" cy="4030853"/>
            </a:xfrm>
            <a:custGeom>
              <a:avLst/>
              <a:gdLst/>
              <a:ahLst/>
              <a:cxnLst/>
              <a:rect l="l" t="t" r="r" b="b"/>
              <a:pathLst>
                <a:path w="10692892" h="4030853">
                  <a:moveTo>
                    <a:pt x="0" y="165100"/>
                  </a:moveTo>
                  <a:cubicBezTo>
                    <a:pt x="0" y="73914"/>
                    <a:pt x="74041" y="0"/>
                    <a:pt x="165481" y="0"/>
                  </a:cubicBezTo>
                  <a:lnTo>
                    <a:pt x="10527412" y="0"/>
                  </a:lnTo>
                  <a:lnTo>
                    <a:pt x="10527412" y="6350"/>
                  </a:lnTo>
                  <a:lnTo>
                    <a:pt x="10527412" y="0"/>
                  </a:lnTo>
                  <a:cubicBezTo>
                    <a:pt x="10618724" y="0"/>
                    <a:pt x="10692892" y="73914"/>
                    <a:pt x="10692892" y="165100"/>
                  </a:cubicBezTo>
                  <a:lnTo>
                    <a:pt x="10686542" y="165100"/>
                  </a:lnTo>
                  <a:lnTo>
                    <a:pt x="10692892" y="165100"/>
                  </a:lnTo>
                  <a:lnTo>
                    <a:pt x="10692892" y="3865753"/>
                  </a:lnTo>
                  <a:lnTo>
                    <a:pt x="10686542" y="3865753"/>
                  </a:lnTo>
                  <a:lnTo>
                    <a:pt x="10692892" y="3865753"/>
                  </a:lnTo>
                  <a:cubicBezTo>
                    <a:pt x="10692892" y="3956939"/>
                    <a:pt x="10618851" y="4030853"/>
                    <a:pt x="10527412" y="4030853"/>
                  </a:cubicBezTo>
                  <a:lnTo>
                    <a:pt x="10527412" y="4024503"/>
                  </a:lnTo>
                  <a:lnTo>
                    <a:pt x="10527412" y="4030853"/>
                  </a:lnTo>
                  <a:lnTo>
                    <a:pt x="165481" y="4030853"/>
                  </a:lnTo>
                  <a:lnTo>
                    <a:pt x="165481" y="4024503"/>
                  </a:lnTo>
                  <a:lnTo>
                    <a:pt x="165481" y="4030853"/>
                  </a:lnTo>
                  <a:cubicBezTo>
                    <a:pt x="74168" y="4030853"/>
                    <a:pt x="0" y="3956939"/>
                    <a:pt x="0" y="3865753"/>
                  </a:cubicBezTo>
                  <a:lnTo>
                    <a:pt x="0" y="165100"/>
                  </a:lnTo>
                  <a:lnTo>
                    <a:pt x="6350" y="165100"/>
                  </a:lnTo>
                  <a:lnTo>
                    <a:pt x="0" y="165100"/>
                  </a:lnTo>
                  <a:moveTo>
                    <a:pt x="12700" y="165100"/>
                  </a:moveTo>
                  <a:lnTo>
                    <a:pt x="12700" y="3865753"/>
                  </a:lnTo>
                  <a:lnTo>
                    <a:pt x="6350" y="3865753"/>
                  </a:lnTo>
                  <a:lnTo>
                    <a:pt x="12700" y="3865753"/>
                  </a:lnTo>
                  <a:cubicBezTo>
                    <a:pt x="12700" y="3949954"/>
                    <a:pt x="81026" y="4018153"/>
                    <a:pt x="165481" y="4018153"/>
                  </a:cubicBezTo>
                  <a:lnTo>
                    <a:pt x="10527412" y="4018153"/>
                  </a:lnTo>
                  <a:cubicBezTo>
                    <a:pt x="10611739" y="4018153"/>
                    <a:pt x="10680192" y="3949827"/>
                    <a:pt x="10680192" y="3865753"/>
                  </a:cubicBezTo>
                  <a:lnTo>
                    <a:pt x="10680192" y="165100"/>
                  </a:lnTo>
                  <a:cubicBezTo>
                    <a:pt x="10680192" y="80899"/>
                    <a:pt x="10611866" y="12700"/>
                    <a:pt x="10527412" y="12700"/>
                  </a:cubicBezTo>
                  <a:lnTo>
                    <a:pt x="165481" y="12700"/>
                  </a:lnTo>
                  <a:lnTo>
                    <a:pt x="165481" y="6350"/>
                  </a:lnTo>
                  <a:lnTo>
                    <a:pt x="165481" y="12700"/>
                  </a:lnTo>
                  <a:cubicBezTo>
                    <a:pt x="81026" y="12700"/>
                    <a:pt x="12700" y="81026"/>
                    <a:pt x="12700" y="165100"/>
                  </a:cubicBezTo>
                  <a:close/>
                </a:path>
              </a:pathLst>
            </a:custGeom>
            <a:solidFill>
              <a:srgbClr val="313E80"/>
            </a:solidFill>
          </p:spPr>
        </p:sp>
      </p:grpSp>
      <p:sp>
        <p:nvSpPr>
          <p:cNvPr id="14" name="TextBox 14"/>
          <p:cNvSpPr txBox="1"/>
          <p:nvPr/>
        </p:nvSpPr>
        <p:spPr>
          <a:xfrm>
            <a:off x="9578876" y="3422005"/>
            <a:ext cx="3544044" cy="471487"/>
          </a:xfrm>
          <a:prstGeom prst="rect">
            <a:avLst/>
          </a:prstGeom>
        </p:spPr>
        <p:txBody>
          <a:bodyPr lIns="0" tIns="0" rIns="0" bIns="0" rtlCol="0" anchor="t">
            <a:spAutoFit/>
          </a:bodyPr>
          <a:lstStyle/>
          <a:p>
            <a:pPr algn="l">
              <a:lnSpc>
                <a:spcPts val="3437"/>
              </a:lnSpc>
            </a:pPr>
            <a:r>
              <a:rPr lang="en-US" sz="2750">
                <a:solidFill>
                  <a:srgbClr val="FFFFFF"/>
                </a:solidFill>
                <a:latin typeface="Roboto"/>
                <a:ea typeface="Roboto"/>
                <a:cs typeface="Roboto"/>
                <a:sym typeface="Roboto"/>
              </a:rPr>
              <a:t>Real-Time Analytics</a:t>
            </a:r>
          </a:p>
        </p:txBody>
      </p:sp>
      <p:sp>
        <p:nvSpPr>
          <p:cNvPr id="15" name="TextBox 15"/>
          <p:cNvSpPr txBox="1"/>
          <p:nvPr/>
        </p:nvSpPr>
        <p:spPr>
          <a:xfrm>
            <a:off x="9578876" y="3958829"/>
            <a:ext cx="7423994" cy="1380445"/>
          </a:xfrm>
          <a:prstGeom prst="rect">
            <a:avLst/>
          </a:prstGeom>
        </p:spPr>
        <p:txBody>
          <a:bodyPr lIns="0" tIns="0" rIns="0" bIns="0" rtlCol="0" anchor="t">
            <a:spAutoFit/>
          </a:bodyPr>
          <a:lstStyle/>
          <a:p>
            <a:pPr algn="l">
              <a:lnSpc>
                <a:spcPts val="3725"/>
              </a:lnSpc>
            </a:pPr>
            <a:r>
              <a:rPr lang="en-US" sz="2287">
                <a:solidFill>
                  <a:srgbClr val="CFD0D8"/>
                </a:solidFill>
                <a:latin typeface="Roboto"/>
                <a:ea typeface="Roboto"/>
                <a:cs typeface="Roboto"/>
                <a:sym typeface="Roboto"/>
              </a:rPr>
              <a:t>Gain immediate insights into customer behavior with real-time analytics, allowing you to identify and address issues proactively and adapt your strategies on the fly.</a:t>
            </a:r>
          </a:p>
        </p:txBody>
      </p:sp>
      <p:grpSp>
        <p:nvGrpSpPr>
          <p:cNvPr id="16" name="Group 16"/>
          <p:cNvGrpSpPr/>
          <p:nvPr/>
        </p:nvGrpSpPr>
        <p:grpSpPr>
          <a:xfrm>
            <a:off x="987475" y="6449914"/>
            <a:ext cx="8019604" cy="3023146"/>
            <a:chOff x="0" y="0"/>
            <a:chExt cx="10692805" cy="4030862"/>
          </a:xfrm>
        </p:grpSpPr>
        <p:sp>
          <p:nvSpPr>
            <p:cNvPr id="17" name="Freeform 17"/>
            <p:cNvSpPr/>
            <p:nvPr/>
          </p:nvSpPr>
          <p:spPr>
            <a:xfrm>
              <a:off x="6350" y="6350"/>
              <a:ext cx="10680192" cy="4018153"/>
            </a:xfrm>
            <a:custGeom>
              <a:avLst/>
              <a:gdLst/>
              <a:ahLst/>
              <a:cxnLst/>
              <a:rect l="l" t="t" r="r" b="b"/>
              <a:pathLst>
                <a:path w="10680192" h="4018153">
                  <a:moveTo>
                    <a:pt x="0" y="158750"/>
                  </a:moveTo>
                  <a:cubicBezTo>
                    <a:pt x="0" y="71120"/>
                    <a:pt x="71247" y="0"/>
                    <a:pt x="159131" y="0"/>
                  </a:cubicBezTo>
                  <a:lnTo>
                    <a:pt x="10521062" y="0"/>
                  </a:lnTo>
                  <a:cubicBezTo>
                    <a:pt x="10608945" y="0"/>
                    <a:pt x="10680192" y="71120"/>
                    <a:pt x="10680192" y="158750"/>
                  </a:cubicBezTo>
                  <a:lnTo>
                    <a:pt x="10680192" y="3859403"/>
                  </a:lnTo>
                  <a:cubicBezTo>
                    <a:pt x="10680192" y="3947160"/>
                    <a:pt x="10608945" y="4018153"/>
                    <a:pt x="10521062" y="4018153"/>
                  </a:cubicBezTo>
                  <a:lnTo>
                    <a:pt x="159131" y="4018153"/>
                  </a:lnTo>
                  <a:cubicBezTo>
                    <a:pt x="71247" y="4018153"/>
                    <a:pt x="0" y="3947033"/>
                    <a:pt x="0" y="3859403"/>
                  </a:cubicBezTo>
                  <a:close/>
                </a:path>
              </a:pathLst>
            </a:custGeom>
            <a:solidFill>
              <a:srgbClr val="182567"/>
            </a:solidFill>
          </p:spPr>
        </p:sp>
        <p:sp>
          <p:nvSpPr>
            <p:cNvPr id="18" name="Freeform 18"/>
            <p:cNvSpPr/>
            <p:nvPr/>
          </p:nvSpPr>
          <p:spPr>
            <a:xfrm>
              <a:off x="0" y="0"/>
              <a:ext cx="10692892" cy="4030853"/>
            </a:xfrm>
            <a:custGeom>
              <a:avLst/>
              <a:gdLst/>
              <a:ahLst/>
              <a:cxnLst/>
              <a:rect l="l" t="t" r="r" b="b"/>
              <a:pathLst>
                <a:path w="10692892" h="4030853">
                  <a:moveTo>
                    <a:pt x="0" y="165100"/>
                  </a:moveTo>
                  <a:cubicBezTo>
                    <a:pt x="0" y="73914"/>
                    <a:pt x="74041" y="0"/>
                    <a:pt x="165481" y="0"/>
                  </a:cubicBezTo>
                  <a:lnTo>
                    <a:pt x="10527412" y="0"/>
                  </a:lnTo>
                  <a:lnTo>
                    <a:pt x="10527412" y="6350"/>
                  </a:lnTo>
                  <a:lnTo>
                    <a:pt x="10527412" y="0"/>
                  </a:lnTo>
                  <a:cubicBezTo>
                    <a:pt x="10618724" y="0"/>
                    <a:pt x="10692892" y="73914"/>
                    <a:pt x="10692892" y="165100"/>
                  </a:cubicBezTo>
                  <a:lnTo>
                    <a:pt x="10686542" y="165100"/>
                  </a:lnTo>
                  <a:lnTo>
                    <a:pt x="10692892" y="165100"/>
                  </a:lnTo>
                  <a:lnTo>
                    <a:pt x="10692892" y="3865753"/>
                  </a:lnTo>
                  <a:lnTo>
                    <a:pt x="10686542" y="3865753"/>
                  </a:lnTo>
                  <a:lnTo>
                    <a:pt x="10692892" y="3865753"/>
                  </a:lnTo>
                  <a:cubicBezTo>
                    <a:pt x="10692892" y="3956939"/>
                    <a:pt x="10618851" y="4030853"/>
                    <a:pt x="10527412" y="4030853"/>
                  </a:cubicBezTo>
                  <a:lnTo>
                    <a:pt x="10527412" y="4024503"/>
                  </a:lnTo>
                  <a:lnTo>
                    <a:pt x="10527412" y="4030853"/>
                  </a:lnTo>
                  <a:lnTo>
                    <a:pt x="165481" y="4030853"/>
                  </a:lnTo>
                  <a:lnTo>
                    <a:pt x="165481" y="4024503"/>
                  </a:lnTo>
                  <a:lnTo>
                    <a:pt x="165481" y="4030853"/>
                  </a:lnTo>
                  <a:cubicBezTo>
                    <a:pt x="74168" y="4030853"/>
                    <a:pt x="0" y="3956939"/>
                    <a:pt x="0" y="3865753"/>
                  </a:cubicBezTo>
                  <a:lnTo>
                    <a:pt x="0" y="165100"/>
                  </a:lnTo>
                  <a:lnTo>
                    <a:pt x="6350" y="165100"/>
                  </a:lnTo>
                  <a:lnTo>
                    <a:pt x="0" y="165100"/>
                  </a:lnTo>
                  <a:moveTo>
                    <a:pt x="12700" y="165100"/>
                  </a:moveTo>
                  <a:lnTo>
                    <a:pt x="12700" y="3865753"/>
                  </a:lnTo>
                  <a:lnTo>
                    <a:pt x="6350" y="3865753"/>
                  </a:lnTo>
                  <a:lnTo>
                    <a:pt x="12700" y="3865753"/>
                  </a:lnTo>
                  <a:cubicBezTo>
                    <a:pt x="12700" y="3949954"/>
                    <a:pt x="81026" y="4018153"/>
                    <a:pt x="165481" y="4018153"/>
                  </a:cubicBezTo>
                  <a:lnTo>
                    <a:pt x="10527412" y="4018153"/>
                  </a:lnTo>
                  <a:cubicBezTo>
                    <a:pt x="10611739" y="4018153"/>
                    <a:pt x="10680192" y="3949827"/>
                    <a:pt x="10680192" y="3865753"/>
                  </a:cubicBezTo>
                  <a:lnTo>
                    <a:pt x="10680192" y="165100"/>
                  </a:lnTo>
                  <a:cubicBezTo>
                    <a:pt x="10680192" y="80899"/>
                    <a:pt x="10611866" y="12700"/>
                    <a:pt x="10527412" y="12700"/>
                  </a:cubicBezTo>
                  <a:lnTo>
                    <a:pt x="165481" y="12700"/>
                  </a:lnTo>
                  <a:lnTo>
                    <a:pt x="165481" y="6350"/>
                  </a:lnTo>
                  <a:lnTo>
                    <a:pt x="165481" y="12700"/>
                  </a:lnTo>
                  <a:cubicBezTo>
                    <a:pt x="81026" y="12700"/>
                    <a:pt x="12700" y="81026"/>
                    <a:pt x="12700" y="165100"/>
                  </a:cubicBezTo>
                  <a:close/>
                </a:path>
              </a:pathLst>
            </a:custGeom>
            <a:solidFill>
              <a:srgbClr val="313E80"/>
            </a:solidFill>
          </p:spPr>
        </p:sp>
      </p:grpSp>
      <p:sp>
        <p:nvSpPr>
          <p:cNvPr id="19" name="TextBox 19"/>
          <p:cNvSpPr txBox="1"/>
          <p:nvPr/>
        </p:nvSpPr>
        <p:spPr>
          <a:xfrm>
            <a:off x="1285280" y="6719144"/>
            <a:ext cx="3544044" cy="471487"/>
          </a:xfrm>
          <a:prstGeom prst="rect">
            <a:avLst/>
          </a:prstGeom>
        </p:spPr>
        <p:txBody>
          <a:bodyPr lIns="0" tIns="0" rIns="0" bIns="0" rtlCol="0" anchor="t">
            <a:spAutoFit/>
          </a:bodyPr>
          <a:lstStyle/>
          <a:p>
            <a:pPr algn="l">
              <a:lnSpc>
                <a:spcPts val="3437"/>
              </a:lnSpc>
            </a:pPr>
            <a:r>
              <a:rPr lang="en-US" sz="2750">
                <a:solidFill>
                  <a:srgbClr val="FFFFFF"/>
                </a:solidFill>
                <a:latin typeface="Roboto"/>
                <a:ea typeface="Roboto"/>
                <a:cs typeface="Roboto"/>
                <a:sym typeface="Roboto"/>
              </a:rPr>
              <a:t>Advanced Reporting</a:t>
            </a:r>
          </a:p>
        </p:txBody>
      </p:sp>
      <p:sp>
        <p:nvSpPr>
          <p:cNvPr id="20" name="TextBox 20"/>
          <p:cNvSpPr txBox="1"/>
          <p:nvPr/>
        </p:nvSpPr>
        <p:spPr>
          <a:xfrm>
            <a:off x="1285280" y="7255966"/>
            <a:ext cx="7423994" cy="1847170"/>
          </a:xfrm>
          <a:prstGeom prst="rect">
            <a:avLst/>
          </a:prstGeom>
        </p:spPr>
        <p:txBody>
          <a:bodyPr lIns="0" tIns="0" rIns="0" bIns="0" rtlCol="0" anchor="t">
            <a:spAutoFit/>
          </a:bodyPr>
          <a:lstStyle/>
          <a:p>
            <a:pPr algn="l">
              <a:lnSpc>
                <a:spcPts val="3725"/>
              </a:lnSpc>
            </a:pPr>
            <a:r>
              <a:rPr lang="en-US" sz="2287">
                <a:solidFill>
                  <a:srgbClr val="CFD0D8"/>
                </a:solidFill>
                <a:latin typeface="Roboto"/>
                <a:ea typeface="Roboto"/>
                <a:cs typeface="Roboto"/>
                <a:sym typeface="Roboto"/>
              </a:rPr>
              <a:t>Generate detailed reports and dashboards that visualize key metrics, trends, and customer segments, providing actionable insights to guide your decisions and improve customer experience.</a:t>
            </a:r>
          </a:p>
        </p:txBody>
      </p:sp>
      <p:grpSp>
        <p:nvGrpSpPr>
          <p:cNvPr id="21" name="Group 21"/>
          <p:cNvGrpSpPr/>
          <p:nvPr/>
        </p:nvGrpSpPr>
        <p:grpSpPr>
          <a:xfrm>
            <a:off x="9281071" y="6449914"/>
            <a:ext cx="8019604" cy="3023146"/>
            <a:chOff x="0" y="0"/>
            <a:chExt cx="10692805" cy="4030862"/>
          </a:xfrm>
        </p:grpSpPr>
        <p:sp>
          <p:nvSpPr>
            <p:cNvPr id="22" name="Freeform 22"/>
            <p:cNvSpPr/>
            <p:nvPr/>
          </p:nvSpPr>
          <p:spPr>
            <a:xfrm>
              <a:off x="6350" y="6350"/>
              <a:ext cx="10680192" cy="4018153"/>
            </a:xfrm>
            <a:custGeom>
              <a:avLst/>
              <a:gdLst/>
              <a:ahLst/>
              <a:cxnLst/>
              <a:rect l="l" t="t" r="r" b="b"/>
              <a:pathLst>
                <a:path w="10680192" h="4018153">
                  <a:moveTo>
                    <a:pt x="0" y="158750"/>
                  </a:moveTo>
                  <a:cubicBezTo>
                    <a:pt x="0" y="71120"/>
                    <a:pt x="71247" y="0"/>
                    <a:pt x="159131" y="0"/>
                  </a:cubicBezTo>
                  <a:lnTo>
                    <a:pt x="10521062" y="0"/>
                  </a:lnTo>
                  <a:cubicBezTo>
                    <a:pt x="10608945" y="0"/>
                    <a:pt x="10680192" y="71120"/>
                    <a:pt x="10680192" y="158750"/>
                  </a:cubicBezTo>
                  <a:lnTo>
                    <a:pt x="10680192" y="3859403"/>
                  </a:lnTo>
                  <a:cubicBezTo>
                    <a:pt x="10680192" y="3947160"/>
                    <a:pt x="10608945" y="4018153"/>
                    <a:pt x="10521062" y="4018153"/>
                  </a:cubicBezTo>
                  <a:lnTo>
                    <a:pt x="159131" y="4018153"/>
                  </a:lnTo>
                  <a:cubicBezTo>
                    <a:pt x="71247" y="4018153"/>
                    <a:pt x="0" y="3947033"/>
                    <a:pt x="0" y="3859403"/>
                  </a:cubicBezTo>
                  <a:close/>
                </a:path>
              </a:pathLst>
            </a:custGeom>
            <a:solidFill>
              <a:srgbClr val="182567"/>
            </a:solidFill>
          </p:spPr>
        </p:sp>
        <p:sp>
          <p:nvSpPr>
            <p:cNvPr id="23" name="Freeform 23"/>
            <p:cNvSpPr/>
            <p:nvPr/>
          </p:nvSpPr>
          <p:spPr>
            <a:xfrm>
              <a:off x="0" y="0"/>
              <a:ext cx="10692892" cy="4030853"/>
            </a:xfrm>
            <a:custGeom>
              <a:avLst/>
              <a:gdLst/>
              <a:ahLst/>
              <a:cxnLst/>
              <a:rect l="l" t="t" r="r" b="b"/>
              <a:pathLst>
                <a:path w="10692892" h="4030853">
                  <a:moveTo>
                    <a:pt x="0" y="165100"/>
                  </a:moveTo>
                  <a:cubicBezTo>
                    <a:pt x="0" y="73914"/>
                    <a:pt x="74041" y="0"/>
                    <a:pt x="165481" y="0"/>
                  </a:cubicBezTo>
                  <a:lnTo>
                    <a:pt x="10527412" y="0"/>
                  </a:lnTo>
                  <a:lnTo>
                    <a:pt x="10527412" y="6350"/>
                  </a:lnTo>
                  <a:lnTo>
                    <a:pt x="10527412" y="0"/>
                  </a:lnTo>
                  <a:cubicBezTo>
                    <a:pt x="10618724" y="0"/>
                    <a:pt x="10692892" y="73914"/>
                    <a:pt x="10692892" y="165100"/>
                  </a:cubicBezTo>
                  <a:lnTo>
                    <a:pt x="10686542" y="165100"/>
                  </a:lnTo>
                  <a:lnTo>
                    <a:pt x="10692892" y="165100"/>
                  </a:lnTo>
                  <a:lnTo>
                    <a:pt x="10692892" y="3865753"/>
                  </a:lnTo>
                  <a:lnTo>
                    <a:pt x="10686542" y="3865753"/>
                  </a:lnTo>
                  <a:lnTo>
                    <a:pt x="10692892" y="3865753"/>
                  </a:lnTo>
                  <a:cubicBezTo>
                    <a:pt x="10692892" y="3956939"/>
                    <a:pt x="10618851" y="4030853"/>
                    <a:pt x="10527412" y="4030853"/>
                  </a:cubicBezTo>
                  <a:lnTo>
                    <a:pt x="10527412" y="4024503"/>
                  </a:lnTo>
                  <a:lnTo>
                    <a:pt x="10527412" y="4030853"/>
                  </a:lnTo>
                  <a:lnTo>
                    <a:pt x="165481" y="4030853"/>
                  </a:lnTo>
                  <a:lnTo>
                    <a:pt x="165481" y="4024503"/>
                  </a:lnTo>
                  <a:lnTo>
                    <a:pt x="165481" y="4030853"/>
                  </a:lnTo>
                  <a:cubicBezTo>
                    <a:pt x="74168" y="4030853"/>
                    <a:pt x="0" y="3956939"/>
                    <a:pt x="0" y="3865753"/>
                  </a:cubicBezTo>
                  <a:lnTo>
                    <a:pt x="0" y="165100"/>
                  </a:lnTo>
                  <a:lnTo>
                    <a:pt x="6350" y="165100"/>
                  </a:lnTo>
                  <a:lnTo>
                    <a:pt x="0" y="165100"/>
                  </a:lnTo>
                  <a:moveTo>
                    <a:pt x="12700" y="165100"/>
                  </a:moveTo>
                  <a:lnTo>
                    <a:pt x="12700" y="3865753"/>
                  </a:lnTo>
                  <a:lnTo>
                    <a:pt x="6350" y="3865753"/>
                  </a:lnTo>
                  <a:lnTo>
                    <a:pt x="12700" y="3865753"/>
                  </a:lnTo>
                  <a:cubicBezTo>
                    <a:pt x="12700" y="3949954"/>
                    <a:pt x="81026" y="4018153"/>
                    <a:pt x="165481" y="4018153"/>
                  </a:cubicBezTo>
                  <a:lnTo>
                    <a:pt x="10527412" y="4018153"/>
                  </a:lnTo>
                  <a:cubicBezTo>
                    <a:pt x="10611739" y="4018153"/>
                    <a:pt x="10680192" y="3949827"/>
                    <a:pt x="10680192" y="3865753"/>
                  </a:cubicBezTo>
                  <a:lnTo>
                    <a:pt x="10680192" y="165100"/>
                  </a:lnTo>
                  <a:cubicBezTo>
                    <a:pt x="10680192" y="80899"/>
                    <a:pt x="10611866" y="12700"/>
                    <a:pt x="10527412" y="12700"/>
                  </a:cubicBezTo>
                  <a:lnTo>
                    <a:pt x="165481" y="12700"/>
                  </a:lnTo>
                  <a:lnTo>
                    <a:pt x="165481" y="6350"/>
                  </a:lnTo>
                  <a:lnTo>
                    <a:pt x="165481" y="12700"/>
                  </a:lnTo>
                  <a:cubicBezTo>
                    <a:pt x="81026" y="12700"/>
                    <a:pt x="12700" y="81026"/>
                    <a:pt x="12700" y="165100"/>
                  </a:cubicBezTo>
                  <a:close/>
                </a:path>
              </a:pathLst>
            </a:custGeom>
            <a:solidFill>
              <a:srgbClr val="313E80"/>
            </a:solidFill>
          </p:spPr>
        </p:sp>
      </p:grpSp>
      <p:sp>
        <p:nvSpPr>
          <p:cNvPr id="24" name="TextBox 24"/>
          <p:cNvSpPr txBox="1"/>
          <p:nvPr/>
        </p:nvSpPr>
        <p:spPr>
          <a:xfrm>
            <a:off x="9578876" y="6719144"/>
            <a:ext cx="3544044" cy="471487"/>
          </a:xfrm>
          <a:prstGeom prst="rect">
            <a:avLst/>
          </a:prstGeom>
        </p:spPr>
        <p:txBody>
          <a:bodyPr lIns="0" tIns="0" rIns="0" bIns="0" rtlCol="0" anchor="t">
            <a:spAutoFit/>
          </a:bodyPr>
          <a:lstStyle/>
          <a:p>
            <a:pPr algn="l">
              <a:lnSpc>
                <a:spcPts val="3437"/>
              </a:lnSpc>
            </a:pPr>
            <a:r>
              <a:rPr lang="en-US" sz="2750">
                <a:solidFill>
                  <a:srgbClr val="FFFFFF"/>
                </a:solidFill>
                <a:latin typeface="Roboto"/>
                <a:ea typeface="Roboto"/>
                <a:cs typeface="Roboto"/>
                <a:sym typeface="Roboto"/>
              </a:rPr>
              <a:t>Intuitive Interface</a:t>
            </a:r>
          </a:p>
        </p:txBody>
      </p:sp>
      <p:sp>
        <p:nvSpPr>
          <p:cNvPr id="25" name="TextBox 25"/>
          <p:cNvSpPr txBox="1"/>
          <p:nvPr/>
        </p:nvSpPr>
        <p:spPr>
          <a:xfrm>
            <a:off x="9578876" y="7255966"/>
            <a:ext cx="7423994" cy="1847170"/>
          </a:xfrm>
          <a:prstGeom prst="rect">
            <a:avLst/>
          </a:prstGeom>
        </p:spPr>
        <p:txBody>
          <a:bodyPr lIns="0" tIns="0" rIns="0" bIns="0" rtlCol="0" anchor="t">
            <a:spAutoFit/>
          </a:bodyPr>
          <a:lstStyle/>
          <a:p>
            <a:pPr algn="l">
              <a:lnSpc>
                <a:spcPts val="3725"/>
              </a:lnSpc>
            </a:pPr>
            <a:r>
              <a:rPr lang="en-US" sz="2287">
                <a:solidFill>
                  <a:srgbClr val="CFD0D8"/>
                </a:solidFill>
                <a:latin typeface="Roboto"/>
                <a:ea typeface="Roboto"/>
                <a:cs typeface="Roboto"/>
                <a:sym typeface="Roboto"/>
              </a:rPr>
              <a:t>Our platform features a user-friendly interface that makes it easy to navigate, access data, and generate reports, empowering both technical and non-technical users to leverage the power of customer journey analytics.</a:t>
            </a:r>
          </a:p>
        </p:txBody>
      </p:sp>
      <p:sp>
        <p:nvSpPr>
          <p:cNvPr id="26" name="Freeform 26"/>
          <p:cNvSpPr/>
          <p:nvPr/>
        </p:nvSpPr>
        <p:spPr>
          <a:xfrm>
            <a:off x="7877917" y="1168675"/>
            <a:ext cx="9422758" cy="1707875"/>
          </a:xfrm>
          <a:custGeom>
            <a:avLst/>
            <a:gdLst/>
            <a:ahLst/>
            <a:cxnLst/>
            <a:rect l="l" t="t" r="r" b="b"/>
            <a:pathLst>
              <a:path w="9422758" h="1707875">
                <a:moveTo>
                  <a:pt x="0" y="0"/>
                </a:moveTo>
                <a:lnTo>
                  <a:pt x="9422758" y="0"/>
                </a:lnTo>
                <a:lnTo>
                  <a:pt x="9422758" y="1707875"/>
                </a:lnTo>
                <a:lnTo>
                  <a:pt x="0" y="1707875"/>
                </a:lnTo>
                <a:lnTo>
                  <a:pt x="0" y="0"/>
                </a:lnTo>
                <a:close/>
              </a:path>
            </a:pathLst>
          </a:custGeom>
          <a:blipFill>
            <a:blip r:embed="rId4">
              <a:alphaModFix amt="44999"/>
            </a:blip>
            <a:stretch>
              <a:fillRect/>
            </a:stretch>
          </a:blipFill>
        </p:spPr>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00018">
                <a:alpha val="74902"/>
              </a:srgbClr>
            </a:solidFill>
          </p:spPr>
        </p:sp>
      </p:grpSp>
      <p:sp>
        <p:nvSpPr>
          <p:cNvPr id="5" name="TextBox 5"/>
          <p:cNvSpPr txBox="1"/>
          <p:nvPr/>
        </p:nvSpPr>
        <p:spPr>
          <a:xfrm>
            <a:off x="656259" y="378619"/>
            <a:ext cx="11421516" cy="1471612"/>
          </a:xfrm>
          <a:prstGeom prst="rect">
            <a:avLst/>
          </a:prstGeom>
        </p:spPr>
        <p:txBody>
          <a:bodyPr lIns="0" tIns="0" rIns="0" bIns="0" rtlCol="0" anchor="t">
            <a:spAutoFit/>
          </a:bodyPr>
          <a:lstStyle/>
          <a:p>
            <a:pPr algn="l">
              <a:lnSpc>
                <a:spcPts val="5812"/>
              </a:lnSpc>
            </a:pPr>
            <a:r>
              <a:rPr lang="en-US" sz="4625">
                <a:solidFill>
                  <a:srgbClr val="FFFFFF"/>
                </a:solidFill>
                <a:latin typeface="Roboto"/>
                <a:ea typeface="Roboto"/>
                <a:cs typeface="Roboto"/>
                <a:sym typeface="Roboto"/>
              </a:rPr>
              <a:t>Gaining Approach and Methodology into the Customer Journey</a:t>
            </a:r>
          </a:p>
        </p:txBody>
      </p:sp>
      <p:grpSp>
        <p:nvGrpSpPr>
          <p:cNvPr id="6" name="Group 6"/>
          <p:cNvGrpSpPr/>
          <p:nvPr/>
        </p:nvGrpSpPr>
        <p:grpSpPr>
          <a:xfrm>
            <a:off x="9129712" y="2050256"/>
            <a:ext cx="28575" cy="7397502"/>
            <a:chOff x="0" y="0"/>
            <a:chExt cx="38100" cy="9863337"/>
          </a:xfrm>
        </p:grpSpPr>
        <p:sp>
          <p:nvSpPr>
            <p:cNvPr id="7" name="Freeform 7"/>
            <p:cNvSpPr/>
            <p:nvPr/>
          </p:nvSpPr>
          <p:spPr>
            <a:xfrm>
              <a:off x="0" y="0"/>
              <a:ext cx="38100" cy="9863328"/>
            </a:xfrm>
            <a:custGeom>
              <a:avLst/>
              <a:gdLst/>
              <a:ahLst/>
              <a:cxnLst/>
              <a:rect l="l" t="t" r="r" b="b"/>
              <a:pathLst>
                <a:path w="38100" h="9863328">
                  <a:moveTo>
                    <a:pt x="0" y="19050"/>
                  </a:moveTo>
                  <a:cubicBezTo>
                    <a:pt x="0" y="8509"/>
                    <a:pt x="8509" y="0"/>
                    <a:pt x="19050" y="0"/>
                  </a:cubicBezTo>
                  <a:cubicBezTo>
                    <a:pt x="29591" y="0"/>
                    <a:pt x="38100" y="8509"/>
                    <a:pt x="38100" y="19050"/>
                  </a:cubicBezTo>
                  <a:lnTo>
                    <a:pt x="38100" y="9844278"/>
                  </a:lnTo>
                  <a:cubicBezTo>
                    <a:pt x="38100" y="9854819"/>
                    <a:pt x="29591" y="9863328"/>
                    <a:pt x="19050" y="9863328"/>
                  </a:cubicBezTo>
                  <a:cubicBezTo>
                    <a:pt x="8509" y="9863328"/>
                    <a:pt x="0" y="9854819"/>
                    <a:pt x="0" y="9844278"/>
                  </a:cubicBezTo>
                  <a:close/>
                </a:path>
              </a:pathLst>
            </a:custGeom>
            <a:solidFill>
              <a:srgbClr val="313E80"/>
            </a:solidFill>
          </p:spPr>
        </p:sp>
      </p:grpSp>
      <p:grpSp>
        <p:nvGrpSpPr>
          <p:cNvPr id="8" name="Group 8"/>
          <p:cNvGrpSpPr/>
          <p:nvPr/>
        </p:nvGrpSpPr>
        <p:grpSpPr>
          <a:xfrm>
            <a:off x="8079506" y="2567582"/>
            <a:ext cx="827186" cy="28575"/>
            <a:chOff x="0" y="0"/>
            <a:chExt cx="1102915" cy="38100"/>
          </a:xfrm>
        </p:grpSpPr>
        <p:sp>
          <p:nvSpPr>
            <p:cNvPr id="9" name="Freeform 9"/>
            <p:cNvSpPr/>
            <p:nvPr/>
          </p:nvSpPr>
          <p:spPr>
            <a:xfrm>
              <a:off x="0" y="0"/>
              <a:ext cx="1102868" cy="38100"/>
            </a:xfrm>
            <a:custGeom>
              <a:avLst/>
              <a:gdLst/>
              <a:ahLst/>
              <a:cxnLst/>
              <a:rect l="l" t="t" r="r" b="b"/>
              <a:pathLst>
                <a:path w="1102868" h="38100">
                  <a:moveTo>
                    <a:pt x="0" y="19050"/>
                  </a:moveTo>
                  <a:cubicBezTo>
                    <a:pt x="0" y="8509"/>
                    <a:pt x="8509" y="0"/>
                    <a:pt x="19050" y="0"/>
                  </a:cubicBezTo>
                  <a:lnTo>
                    <a:pt x="1083818" y="0"/>
                  </a:lnTo>
                  <a:cubicBezTo>
                    <a:pt x="1094359" y="0"/>
                    <a:pt x="1102868" y="8509"/>
                    <a:pt x="1102868" y="19050"/>
                  </a:cubicBezTo>
                  <a:cubicBezTo>
                    <a:pt x="1102868" y="29591"/>
                    <a:pt x="1094359" y="38100"/>
                    <a:pt x="1083818" y="38100"/>
                  </a:cubicBezTo>
                  <a:lnTo>
                    <a:pt x="19050" y="38100"/>
                  </a:lnTo>
                  <a:cubicBezTo>
                    <a:pt x="8509" y="38100"/>
                    <a:pt x="0" y="29591"/>
                    <a:pt x="0" y="19050"/>
                  </a:cubicBezTo>
                  <a:close/>
                </a:path>
              </a:pathLst>
            </a:custGeom>
            <a:solidFill>
              <a:srgbClr val="313E80"/>
            </a:solidFill>
          </p:spPr>
        </p:sp>
      </p:grpSp>
      <p:grpSp>
        <p:nvGrpSpPr>
          <p:cNvPr id="10" name="Group 10"/>
          <p:cNvGrpSpPr/>
          <p:nvPr/>
        </p:nvGrpSpPr>
        <p:grpSpPr>
          <a:xfrm>
            <a:off x="8873356" y="2311301"/>
            <a:ext cx="541288" cy="541288"/>
            <a:chOff x="0" y="0"/>
            <a:chExt cx="721717" cy="721717"/>
          </a:xfrm>
        </p:grpSpPr>
        <p:sp>
          <p:nvSpPr>
            <p:cNvPr id="11" name="Freeform 11"/>
            <p:cNvSpPr/>
            <p:nvPr/>
          </p:nvSpPr>
          <p:spPr>
            <a:xfrm>
              <a:off x="6350" y="6350"/>
              <a:ext cx="709041" cy="709041"/>
            </a:xfrm>
            <a:custGeom>
              <a:avLst/>
              <a:gdLst/>
              <a:ahLst/>
              <a:cxnLst/>
              <a:rect l="l" t="t" r="r" b="b"/>
              <a:pathLst>
                <a:path w="709041" h="709041">
                  <a:moveTo>
                    <a:pt x="0" y="132334"/>
                  </a:moveTo>
                  <a:cubicBezTo>
                    <a:pt x="0" y="59309"/>
                    <a:pt x="59309" y="0"/>
                    <a:pt x="132334" y="0"/>
                  </a:cubicBezTo>
                  <a:lnTo>
                    <a:pt x="576707" y="0"/>
                  </a:lnTo>
                  <a:cubicBezTo>
                    <a:pt x="649859" y="0"/>
                    <a:pt x="709041" y="59309"/>
                    <a:pt x="709041" y="132334"/>
                  </a:cubicBezTo>
                  <a:lnTo>
                    <a:pt x="709041" y="576707"/>
                  </a:lnTo>
                  <a:cubicBezTo>
                    <a:pt x="709041" y="649859"/>
                    <a:pt x="649732" y="709041"/>
                    <a:pt x="576707" y="709041"/>
                  </a:cubicBezTo>
                  <a:lnTo>
                    <a:pt x="132334" y="709041"/>
                  </a:lnTo>
                  <a:cubicBezTo>
                    <a:pt x="59309" y="709041"/>
                    <a:pt x="0" y="649732"/>
                    <a:pt x="0" y="576707"/>
                  </a:cubicBezTo>
                  <a:close/>
                </a:path>
              </a:pathLst>
            </a:custGeom>
            <a:solidFill>
              <a:srgbClr val="182567"/>
            </a:solidFill>
          </p:spPr>
        </p:sp>
        <p:sp>
          <p:nvSpPr>
            <p:cNvPr id="12" name="Freeform 12"/>
            <p:cNvSpPr/>
            <p:nvPr/>
          </p:nvSpPr>
          <p:spPr>
            <a:xfrm>
              <a:off x="0" y="0"/>
              <a:ext cx="721741" cy="721741"/>
            </a:xfrm>
            <a:custGeom>
              <a:avLst/>
              <a:gdLst/>
              <a:ahLst/>
              <a:cxnLst/>
              <a:rect l="l" t="t" r="r" b="b"/>
              <a:pathLst>
                <a:path w="721741" h="721741">
                  <a:moveTo>
                    <a:pt x="0" y="138684"/>
                  </a:moveTo>
                  <a:cubicBezTo>
                    <a:pt x="0" y="62103"/>
                    <a:pt x="62103" y="0"/>
                    <a:pt x="138684" y="0"/>
                  </a:cubicBezTo>
                  <a:lnTo>
                    <a:pt x="583057" y="0"/>
                  </a:lnTo>
                  <a:lnTo>
                    <a:pt x="583057" y="6350"/>
                  </a:lnTo>
                  <a:lnTo>
                    <a:pt x="583057" y="0"/>
                  </a:lnTo>
                  <a:cubicBezTo>
                    <a:pt x="659638" y="0"/>
                    <a:pt x="721741" y="62103"/>
                    <a:pt x="721741" y="138684"/>
                  </a:cubicBezTo>
                  <a:lnTo>
                    <a:pt x="715391" y="138684"/>
                  </a:lnTo>
                  <a:lnTo>
                    <a:pt x="721741" y="138684"/>
                  </a:lnTo>
                  <a:lnTo>
                    <a:pt x="721741" y="583057"/>
                  </a:lnTo>
                  <a:lnTo>
                    <a:pt x="715391" y="583057"/>
                  </a:lnTo>
                  <a:lnTo>
                    <a:pt x="721741" y="583057"/>
                  </a:lnTo>
                  <a:cubicBezTo>
                    <a:pt x="721741" y="659638"/>
                    <a:pt x="659638" y="721741"/>
                    <a:pt x="583057" y="721741"/>
                  </a:cubicBezTo>
                  <a:lnTo>
                    <a:pt x="583057" y="715391"/>
                  </a:lnTo>
                  <a:lnTo>
                    <a:pt x="583057" y="721741"/>
                  </a:lnTo>
                  <a:lnTo>
                    <a:pt x="138684" y="721741"/>
                  </a:lnTo>
                  <a:lnTo>
                    <a:pt x="138684" y="715391"/>
                  </a:lnTo>
                  <a:lnTo>
                    <a:pt x="138684" y="721741"/>
                  </a:lnTo>
                  <a:cubicBezTo>
                    <a:pt x="62103" y="721741"/>
                    <a:pt x="0" y="659638"/>
                    <a:pt x="0" y="583057"/>
                  </a:cubicBezTo>
                  <a:lnTo>
                    <a:pt x="0" y="138684"/>
                  </a:lnTo>
                  <a:lnTo>
                    <a:pt x="6350" y="138684"/>
                  </a:lnTo>
                  <a:lnTo>
                    <a:pt x="0" y="138684"/>
                  </a:lnTo>
                  <a:moveTo>
                    <a:pt x="12700" y="138684"/>
                  </a:moveTo>
                  <a:lnTo>
                    <a:pt x="12700" y="583057"/>
                  </a:lnTo>
                  <a:lnTo>
                    <a:pt x="6350" y="583057"/>
                  </a:lnTo>
                  <a:lnTo>
                    <a:pt x="12700" y="583057"/>
                  </a:lnTo>
                  <a:cubicBezTo>
                    <a:pt x="12700" y="652653"/>
                    <a:pt x="69088" y="709041"/>
                    <a:pt x="138684" y="709041"/>
                  </a:cubicBezTo>
                  <a:lnTo>
                    <a:pt x="583057" y="709041"/>
                  </a:lnTo>
                  <a:cubicBezTo>
                    <a:pt x="652653" y="709041"/>
                    <a:pt x="709041" y="652653"/>
                    <a:pt x="709041" y="583057"/>
                  </a:cubicBezTo>
                  <a:lnTo>
                    <a:pt x="709041" y="138684"/>
                  </a:lnTo>
                  <a:cubicBezTo>
                    <a:pt x="709041" y="69088"/>
                    <a:pt x="652653" y="12700"/>
                    <a:pt x="583057" y="12700"/>
                  </a:cubicBezTo>
                  <a:lnTo>
                    <a:pt x="138684" y="12700"/>
                  </a:lnTo>
                  <a:lnTo>
                    <a:pt x="138684" y="6350"/>
                  </a:lnTo>
                  <a:lnTo>
                    <a:pt x="138684" y="12700"/>
                  </a:lnTo>
                  <a:cubicBezTo>
                    <a:pt x="69088" y="12700"/>
                    <a:pt x="12700" y="69088"/>
                    <a:pt x="12700" y="138684"/>
                  </a:cubicBezTo>
                  <a:close/>
                </a:path>
              </a:pathLst>
            </a:custGeom>
            <a:solidFill>
              <a:srgbClr val="313E80"/>
            </a:solidFill>
          </p:spPr>
        </p:sp>
      </p:grpSp>
      <p:sp>
        <p:nvSpPr>
          <p:cNvPr id="13" name="TextBox 13"/>
          <p:cNvSpPr txBox="1"/>
          <p:nvPr/>
        </p:nvSpPr>
        <p:spPr>
          <a:xfrm>
            <a:off x="9043169" y="2442716"/>
            <a:ext cx="201514" cy="316409"/>
          </a:xfrm>
          <a:prstGeom prst="rect">
            <a:avLst/>
          </a:prstGeom>
        </p:spPr>
        <p:txBody>
          <a:bodyPr lIns="0" tIns="0" rIns="0" bIns="0" rtlCol="0" anchor="t">
            <a:spAutoFit/>
          </a:bodyPr>
          <a:lstStyle/>
          <a:p>
            <a:pPr algn="ctr">
              <a:lnSpc>
                <a:spcPts val="2750"/>
              </a:lnSpc>
            </a:pPr>
            <a:r>
              <a:rPr lang="en-US" sz="2750">
                <a:solidFill>
                  <a:srgbClr val="FFFFFF"/>
                </a:solidFill>
                <a:latin typeface="Roboto"/>
                <a:ea typeface="Roboto"/>
                <a:cs typeface="Roboto"/>
                <a:sym typeface="Roboto"/>
              </a:rPr>
              <a:t>1</a:t>
            </a:r>
          </a:p>
        </p:txBody>
      </p:sp>
      <p:sp>
        <p:nvSpPr>
          <p:cNvPr id="14" name="TextBox 14"/>
          <p:cNvSpPr txBox="1"/>
          <p:nvPr/>
        </p:nvSpPr>
        <p:spPr>
          <a:xfrm>
            <a:off x="4889898" y="2267545"/>
            <a:ext cx="2954239" cy="377276"/>
          </a:xfrm>
          <a:prstGeom prst="rect">
            <a:avLst/>
          </a:prstGeom>
        </p:spPr>
        <p:txBody>
          <a:bodyPr lIns="0" tIns="0" rIns="0" bIns="0" rtlCol="0" anchor="t">
            <a:spAutoFit/>
          </a:bodyPr>
          <a:lstStyle/>
          <a:p>
            <a:pPr algn="r">
              <a:lnSpc>
                <a:spcPts val="2999"/>
              </a:lnSpc>
            </a:pPr>
            <a:r>
              <a:rPr lang="en-US" sz="2412">
                <a:solidFill>
                  <a:srgbClr val="FFFFFF"/>
                </a:solidFill>
                <a:latin typeface="Roboto"/>
                <a:ea typeface="Roboto"/>
                <a:cs typeface="Roboto"/>
                <a:sym typeface="Roboto"/>
              </a:rPr>
              <a:t>Awareness</a:t>
            </a:r>
          </a:p>
        </p:txBody>
      </p:sp>
      <p:sp>
        <p:nvSpPr>
          <p:cNvPr id="15" name="TextBox 15"/>
          <p:cNvSpPr txBox="1"/>
          <p:nvPr/>
        </p:nvSpPr>
        <p:spPr>
          <a:xfrm>
            <a:off x="827186" y="2711797"/>
            <a:ext cx="7016949" cy="1545645"/>
          </a:xfrm>
          <a:prstGeom prst="rect">
            <a:avLst/>
          </a:prstGeom>
        </p:spPr>
        <p:txBody>
          <a:bodyPr lIns="0" tIns="0" rIns="0" bIns="0" rtlCol="0" anchor="t">
            <a:spAutoFit/>
          </a:bodyPr>
          <a:lstStyle/>
          <a:p>
            <a:pPr algn="r">
              <a:lnSpc>
                <a:spcPts val="3099"/>
              </a:lnSpc>
            </a:pPr>
            <a:r>
              <a:rPr lang="en-US" sz="1912">
                <a:solidFill>
                  <a:srgbClr val="CFD0D8"/>
                </a:solidFill>
                <a:latin typeface="Roboto"/>
                <a:ea typeface="Roboto"/>
                <a:cs typeface="Roboto"/>
                <a:sym typeface="Roboto"/>
              </a:rPr>
              <a:t>Analyze how customers discover your brand, products, or services. Track website traffic, social media engagement, and advertising effectiveness to understand customer awareness and interest.</a:t>
            </a:r>
          </a:p>
        </p:txBody>
      </p:sp>
      <p:grpSp>
        <p:nvGrpSpPr>
          <p:cNvPr id="16" name="Group 16"/>
          <p:cNvGrpSpPr/>
          <p:nvPr/>
        </p:nvGrpSpPr>
        <p:grpSpPr>
          <a:xfrm>
            <a:off x="9381306" y="3749279"/>
            <a:ext cx="827186" cy="28575"/>
            <a:chOff x="0" y="0"/>
            <a:chExt cx="1102915" cy="38100"/>
          </a:xfrm>
        </p:grpSpPr>
        <p:sp>
          <p:nvSpPr>
            <p:cNvPr id="17" name="Freeform 17"/>
            <p:cNvSpPr/>
            <p:nvPr/>
          </p:nvSpPr>
          <p:spPr>
            <a:xfrm>
              <a:off x="0" y="0"/>
              <a:ext cx="1102868" cy="38100"/>
            </a:xfrm>
            <a:custGeom>
              <a:avLst/>
              <a:gdLst/>
              <a:ahLst/>
              <a:cxnLst/>
              <a:rect l="l" t="t" r="r" b="b"/>
              <a:pathLst>
                <a:path w="1102868" h="38100">
                  <a:moveTo>
                    <a:pt x="0" y="19050"/>
                  </a:moveTo>
                  <a:cubicBezTo>
                    <a:pt x="0" y="8509"/>
                    <a:pt x="8509" y="0"/>
                    <a:pt x="19050" y="0"/>
                  </a:cubicBezTo>
                  <a:lnTo>
                    <a:pt x="1083818" y="0"/>
                  </a:lnTo>
                  <a:cubicBezTo>
                    <a:pt x="1094359" y="0"/>
                    <a:pt x="1102868" y="8509"/>
                    <a:pt x="1102868" y="19050"/>
                  </a:cubicBezTo>
                  <a:cubicBezTo>
                    <a:pt x="1102868" y="29591"/>
                    <a:pt x="1094359" y="38100"/>
                    <a:pt x="1083818" y="38100"/>
                  </a:cubicBezTo>
                  <a:lnTo>
                    <a:pt x="19050" y="38100"/>
                  </a:lnTo>
                  <a:cubicBezTo>
                    <a:pt x="8509" y="38100"/>
                    <a:pt x="0" y="29591"/>
                    <a:pt x="0" y="19050"/>
                  </a:cubicBezTo>
                  <a:close/>
                </a:path>
              </a:pathLst>
            </a:custGeom>
            <a:solidFill>
              <a:srgbClr val="313E80"/>
            </a:solidFill>
          </p:spPr>
        </p:sp>
      </p:grpSp>
      <p:grpSp>
        <p:nvGrpSpPr>
          <p:cNvPr id="18" name="Group 18"/>
          <p:cNvGrpSpPr/>
          <p:nvPr/>
        </p:nvGrpSpPr>
        <p:grpSpPr>
          <a:xfrm>
            <a:off x="8873356" y="3492996"/>
            <a:ext cx="541288" cy="541287"/>
            <a:chOff x="0" y="0"/>
            <a:chExt cx="721717" cy="721717"/>
          </a:xfrm>
        </p:grpSpPr>
        <p:sp>
          <p:nvSpPr>
            <p:cNvPr id="19" name="Freeform 19"/>
            <p:cNvSpPr/>
            <p:nvPr/>
          </p:nvSpPr>
          <p:spPr>
            <a:xfrm>
              <a:off x="6350" y="6350"/>
              <a:ext cx="709041" cy="709041"/>
            </a:xfrm>
            <a:custGeom>
              <a:avLst/>
              <a:gdLst/>
              <a:ahLst/>
              <a:cxnLst/>
              <a:rect l="l" t="t" r="r" b="b"/>
              <a:pathLst>
                <a:path w="709041" h="709041">
                  <a:moveTo>
                    <a:pt x="0" y="132334"/>
                  </a:moveTo>
                  <a:cubicBezTo>
                    <a:pt x="0" y="59309"/>
                    <a:pt x="59309" y="0"/>
                    <a:pt x="132334" y="0"/>
                  </a:cubicBezTo>
                  <a:lnTo>
                    <a:pt x="576707" y="0"/>
                  </a:lnTo>
                  <a:cubicBezTo>
                    <a:pt x="649859" y="0"/>
                    <a:pt x="709041" y="59309"/>
                    <a:pt x="709041" y="132334"/>
                  </a:cubicBezTo>
                  <a:lnTo>
                    <a:pt x="709041" y="576707"/>
                  </a:lnTo>
                  <a:cubicBezTo>
                    <a:pt x="709041" y="649859"/>
                    <a:pt x="649732" y="709041"/>
                    <a:pt x="576707" y="709041"/>
                  </a:cubicBezTo>
                  <a:lnTo>
                    <a:pt x="132334" y="709041"/>
                  </a:lnTo>
                  <a:cubicBezTo>
                    <a:pt x="59309" y="709041"/>
                    <a:pt x="0" y="649732"/>
                    <a:pt x="0" y="576707"/>
                  </a:cubicBezTo>
                  <a:close/>
                </a:path>
              </a:pathLst>
            </a:custGeom>
            <a:solidFill>
              <a:srgbClr val="182567"/>
            </a:solidFill>
          </p:spPr>
        </p:sp>
        <p:sp>
          <p:nvSpPr>
            <p:cNvPr id="20" name="Freeform 20"/>
            <p:cNvSpPr/>
            <p:nvPr/>
          </p:nvSpPr>
          <p:spPr>
            <a:xfrm>
              <a:off x="0" y="0"/>
              <a:ext cx="721741" cy="721741"/>
            </a:xfrm>
            <a:custGeom>
              <a:avLst/>
              <a:gdLst/>
              <a:ahLst/>
              <a:cxnLst/>
              <a:rect l="l" t="t" r="r" b="b"/>
              <a:pathLst>
                <a:path w="721741" h="721741">
                  <a:moveTo>
                    <a:pt x="0" y="138684"/>
                  </a:moveTo>
                  <a:cubicBezTo>
                    <a:pt x="0" y="62103"/>
                    <a:pt x="62103" y="0"/>
                    <a:pt x="138684" y="0"/>
                  </a:cubicBezTo>
                  <a:lnTo>
                    <a:pt x="583057" y="0"/>
                  </a:lnTo>
                  <a:lnTo>
                    <a:pt x="583057" y="6350"/>
                  </a:lnTo>
                  <a:lnTo>
                    <a:pt x="583057" y="0"/>
                  </a:lnTo>
                  <a:cubicBezTo>
                    <a:pt x="659638" y="0"/>
                    <a:pt x="721741" y="62103"/>
                    <a:pt x="721741" y="138684"/>
                  </a:cubicBezTo>
                  <a:lnTo>
                    <a:pt x="715391" y="138684"/>
                  </a:lnTo>
                  <a:lnTo>
                    <a:pt x="721741" y="138684"/>
                  </a:lnTo>
                  <a:lnTo>
                    <a:pt x="721741" y="583057"/>
                  </a:lnTo>
                  <a:lnTo>
                    <a:pt x="715391" y="583057"/>
                  </a:lnTo>
                  <a:lnTo>
                    <a:pt x="721741" y="583057"/>
                  </a:lnTo>
                  <a:cubicBezTo>
                    <a:pt x="721741" y="659638"/>
                    <a:pt x="659638" y="721741"/>
                    <a:pt x="583057" y="721741"/>
                  </a:cubicBezTo>
                  <a:lnTo>
                    <a:pt x="583057" y="715391"/>
                  </a:lnTo>
                  <a:lnTo>
                    <a:pt x="583057" y="721741"/>
                  </a:lnTo>
                  <a:lnTo>
                    <a:pt x="138684" y="721741"/>
                  </a:lnTo>
                  <a:lnTo>
                    <a:pt x="138684" y="715391"/>
                  </a:lnTo>
                  <a:lnTo>
                    <a:pt x="138684" y="721741"/>
                  </a:lnTo>
                  <a:cubicBezTo>
                    <a:pt x="62103" y="721741"/>
                    <a:pt x="0" y="659638"/>
                    <a:pt x="0" y="583057"/>
                  </a:cubicBezTo>
                  <a:lnTo>
                    <a:pt x="0" y="138684"/>
                  </a:lnTo>
                  <a:lnTo>
                    <a:pt x="6350" y="138684"/>
                  </a:lnTo>
                  <a:lnTo>
                    <a:pt x="0" y="138684"/>
                  </a:lnTo>
                  <a:moveTo>
                    <a:pt x="12700" y="138684"/>
                  </a:moveTo>
                  <a:lnTo>
                    <a:pt x="12700" y="583057"/>
                  </a:lnTo>
                  <a:lnTo>
                    <a:pt x="6350" y="583057"/>
                  </a:lnTo>
                  <a:lnTo>
                    <a:pt x="12700" y="583057"/>
                  </a:lnTo>
                  <a:cubicBezTo>
                    <a:pt x="12700" y="652653"/>
                    <a:pt x="69088" y="709041"/>
                    <a:pt x="138684" y="709041"/>
                  </a:cubicBezTo>
                  <a:lnTo>
                    <a:pt x="583057" y="709041"/>
                  </a:lnTo>
                  <a:cubicBezTo>
                    <a:pt x="652653" y="709041"/>
                    <a:pt x="709041" y="652653"/>
                    <a:pt x="709041" y="583057"/>
                  </a:cubicBezTo>
                  <a:lnTo>
                    <a:pt x="709041" y="138684"/>
                  </a:lnTo>
                  <a:cubicBezTo>
                    <a:pt x="709041" y="69088"/>
                    <a:pt x="652653" y="12700"/>
                    <a:pt x="583057" y="12700"/>
                  </a:cubicBezTo>
                  <a:lnTo>
                    <a:pt x="138684" y="12700"/>
                  </a:lnTo>
                  <a:lnTo>
                    <a:pt x="138684" y="6350"/>
                  </a:lnTo>
                  <a:lnTo>
                    <a:pt x="138684" y="12700"/>
                  </a:lnTo>
                  <a:cubicBezTo>
                    <a:pt x="69088" y="12700"/>
                    <a:pt x="12700" y="69088"/>
                    <a:pt x="12700" y="138684"/>
                  </a:cubicBezTo>
                  <a:close/>
                </a:path>
              </a:pathLst>
            </a:custGeom>
            <a:solidFill>
              <a:srgbClr val="313E80"/>
            </a:solidFill>
          </p:spPr>
        </p:sp>
      </p:grpSp>
      <p:sp>
        <p:nvSpPr>
          <p:cNvPr id="21" name="TextBox 21"/>
          <p:cNvSpPr txBox="1"/>
          <p:nvPr/>
        </p:nvSpPr>
        <p:spPr>
          <a:xfrm>
            <a:off x="9043169" y="3624411"/>
            <a:ext cx="201514" cy="316409"/>
          </a:xfrm>
          <a:prstGeom prst="rect">
            <a:avLst/>
          </a:prstGeom>
        </p:spPr>
        <p:txBody>
          <a:bodyPr lIns="0" tIns="0" rIns="0" bIns="0" rtlCol="0" anchor="t">
            <a:spAutoFit/>
          </a:bodyPr>
          <a:lstStyle/>
          <a:p>
            <a:pPr algn="ctr">
              <a:lnSpc>
                <a:spcPts val="2750"/>
              </a:lnSpc>
            </a:pPr>
            <a:r>
              <a:rPr lang="en-US" sz="2750">
                <a:solidFill>
                  <a:srgbClr val="FFFFFF"/>
                </a:solidFill>
                <a:latin typeface="Roboto"/>
                <a:ea typeface="Roboto"/>
                <a:cs typeface="Roboto"/>
                <a:sym typeface="Roboto"/>
              </a:rPr>
              <a:t>2</a:t>
            </a:r>
          </a:p>
        </p:txBody>
      </p:sp>
      <p:sp>
        <p:nvSpPr>
          <p:cNvPr id="22" name="TextBox 22"/>
          <p:cNvSpPr txBox="1"/>
          <p:nvPr/>
        </p:nvSpPr>
        <p:spPr>
          <a:xfrm>
            <a:off x="10443865" y="3449241"/>
            <a:ext cx="2954239" cy="377276"/>
          </a:xfrm>
          <a:prstGeom prst="rect">
            <a:avLst/>
          </a:prstGeom>
        </p:spPr>
        <p:txBody>
          <a:bodyPr lIns="0" tIns="0" rIns="0" bIns="0" rtlCol="0" anchor="t">
            <a:spAutoFit/>
          </a:bodyPr>
          <a:lstStyle/>
          <a:p>
            <a:pPr algn="l">
              <a:lnSpc>
                <a:spcPts val="2999"/>
              </a:lnSpc>
            </a:pPr>
            <a:r>
              <a:rPr lang="en-US" sz="2412">
                <a:solidFill>
                  <a:srgbClr val="FFFFFF"/>
                </a:solidFill>
                <a:latin typeface="Roboto"/>
                <a:ea typeface="Roboto"/>
                <a:cs typeface="Roboto"/>
                <a:sym typeface="Roboto"/>
              </a:rPr>
              <a:t>Consideration</a:t>
            </a:r>
          </a:p>
        </p:txBody>
      </p:sp>
      <p:sp>
        <p:nvSpPr>
          <p:cNvPr id="23" name="TextBox 23"/>
          <p:cNvSpPr txBox="1"/>
          <p:nvPr/>
        </p:nvSpPr>
        <p:spPr>
          <a:xfrm>
            <a:off x="10443865" y="3893493"/>
            <a:ext cx="7016949" cy="1155120"/>
          </a:xfrm>
          <a:prstGeom prst="rect">
            <a:avLst/>
          </a:prstGeom>
        </p:spPr>
        <p:txBody>
          <a:bodyPr lIns="0" tIns="0" rIns="0" bIns="0" rtlCol="0" anchor="t">
            <a:spAutoFit/>
          </a:bodyPr>
          <a:lstStyle/>
          <a:p>
            <a:pPr algn="l">
              <a:lnSpc>
                <a:spcPts val="3099"/>
              </a:lnSpc>
            </a:pPr>
            <a:r>
              <a:rPr lang="en-US" sz="1912">
                <a:solidFill>
                  <a:srgbClr val="CFD0D8"/>
                </a:solidFill>
                <a:latin typeface="Roboto"/>
                <a:ea typeface="Roboto"/>
                <a:cs typeface="Roboto"/>
                <a:sym typeface="Roboto"/>
              </a:rPr>
              <a:t>Explore how customers research and evaluate your offerings. Monitor website visits, product page views, and customer reviews to understand their decision-making process.</a:t>
            </a:r>
          </a:p>
        </p:txBody>
      </p:sp>
      <p:grpSp>
        <p:nvGrpSpPr>
          <p:cNvPr id="24" name="Group 24"/>
          <p:cNvGrpSpPr/>
          <p:nvPr/>
        </p:nvGrpSpPr>
        <p:grpSpPr>
          <a:xfrm>
            <a:off x="8079506" y="4926211"/>
            <a:ext cx="827186" cy="28575"/>
            <a:chOff x="0" y="0"/>
            <a:chExt cx="1102915" cy="38100"/>
          </a:xfrm>
        </p:grpSpPr>
        <p:sp>
          <p:nvSpPr>
            <p:cNvPr id="25" name="Freeform 25"/>
            <p:cNvSpPr/>
            <p:nvPr/>
          </p:nvSpPr>
          <p:spPr>
            <a:xfrm>
              <a:off x="0" y="0"/>
              <a:ext cx="1102868" cy="38100"/>
            </a:xfrm>
            <a:custGeom>
              <a:avLst/>
              <a:gdLst/>
              <a:ahLst/>
              <a:cxnLst/>
              <a:rect l="l" t="t" r="r" b="b"/>
              <a:pathLst>
                <a:path w="1102868" h="38100">
                  <a:moveTo>
                    <a:pt x="0" y="19050"/>
                  </a:moveTo>
                  <a:cubicBezTo>
                    <a:pt x="0" y="8509"/>
                    <a:pt x="8509" y="0"/>
                    <a:pt x="19050" y="0"/>
                  </a:cubicBezTo>
                  <a:lnTo>
                    <a:pt x="1083818" y="0"/>
                  </a:lnTo>
                  <a:cubicBezTo>
                    <a:pt x="1094359" y="0"/>
                    <a:pt x="1102868" y="8509"/>
                    <a:pt x="1102868" y="19050"/>
                  </a:cubicBezTo>
                  <a:cubicBezTo>
                    <a:pt x="1102868" y="29591"/>
                    <a:pt x="1094359" y="38100"/>
                    <a:pt x="1083818" y="38100"/>
                  </a:cubicBezTo>
                  <a:lnTo>
                    <a:pt x="19050" y="38100"/>
                  </a:lnTo>
                  <a:cubicBezTo>
                    <a:pt x="8509" y="38100"/>
                    <a:pt x="0" y="29591"/>
                    <a:pt x="0" y="19050"/>
                  </a:cubicBezTo>
                  <a:close/>
                </a:path>
              </a:pathLst>
            </a:custGeom>
            <a:solidFill>
              <a:srgbClr val="313E80"/>
            </a:solidFill>
          </p:spPr>
        </p:sp>
      </p:grpSp>
      <p:grpSp>
        <p:nvGrpSpPr>
          <p:cNvPr id="26" name="Group 26"/>
          <p:cNvGrpSpPr/>
          <p:nvPr/>
        </p:nvGrpSpPr>
        <p:grpSpPr>
          <a:xfrm>
            <a:off x="8873356" y="4669929"/>
            <a:ext cx="541288" cy="541287"/>
            <a:chOff x="0" y="0"/>
            <a:chExt cx="721717" cy="721717"/>
          </a:xfrm>
        </p:grpSpPr>
        <p:sp>
          <p:nvSpPr>
            <p:cNvPr id="27" name="Freeform 27"/>
            <p:cNvSpPr/>
            <p:nvPr/>
          </p:nvSpPr>
          <p:spPr>
            <a:xfrm>
              <a:off x="6350" y="6350"/>
              <a:ext cx="709041" cy="709041"/>
            </a:xfrm>
            <a:custGeom>
              <a:avLst/>
              <a:gdLst/>
              <a:ahLst/>
              <a:cxnLst/>
              <a:rect l="l" t="t" r="r" b="b"/>
              <a:pathLst>
                <a:path w="709041" h="709041">
                  <a:moveTo>
                    <a:pt x="0" y="132334"/>
                  </a:moveTo>
                  <a:cubicBezTo>
                    <a:pt x="0" y="59309"/>
                    <a:pt x="59309" y="0"/>
                    <a:pt x="132334" y="0"/>
                  </a:cubicBezTo>
                  <a:lnTo>
                    <a:pt x="576707" y="0"/>
                  </a:lnTo>
                  <a:cubicBezTo>
                    <a:pt x="649859" y="0"/>
                    <a:pt x="709041" y="59309"/>
                    <a:pt x="709041" y="132334"/>
                  </a:cubicBezTo>
                  <a:lnTo>
                    <a:pt x="709041" y="576707"/>
                  </a:lnTo>
                  <a:cubicBezTo>
                    <a:pt x="709041" y="649859"/>
                    <a:pt x="649732" y="709041"/>
                    <a:pt x="576707" y="709041"/>
                  </a:cubicBezTo>
                  <a:lnTo>
                    <a:pt x="132334" y="709041"/>
                  </a:lnTo>
                  <a:cubicBezTo>
                    <a:pt x="59309" y="709041"/>
                    <a:pt x="0" y="649732"/>
                    <a:pt x="0" y="576707"/>
                  </a:cubicBezTo>
                  <a:close/>
                </a:path>
              </a:pathLst>
            </a:custGeom>
            <a:solidFill>
              <a:srgbClr val="182567"/>
            </a:solidFill>
          </p:spPr>
        </p:sp>
        <p:sp>
          <p:nvSpPr>
            <p:cNvPr id="28" name="Freeform 28"/>
            <p:cNvSpPr/>
            <p:nvPr/>
          </p:nvSpPr>
          <p:spPr>
            <a:xfrm>
              <a:off x="0" y="0"/>
              <a:ext cx="721741" cy="721741"/>
            </a:xfrm>
            <a:custGeom>
              <a:avLst/>
              <a:gdLst/>
              <a:ahLst/>
              <a:cxnLst/>
              <a:rect l="l" t="t" r="r" b="b"/>
              <a:pathLst>
                <a:path w="721741" h="721741">
                  <a:moveTo>
                    <a:pt x="0" y="138684"/>
                  </a:moveTo>
                  <a:cubicBezTo>
                    <a:pt x="0" y="62103"/>
                    <a:pt x="62103" y="0"/>
                    <a:pt x="138684" y="0"/>
                  </a:cubicBezTo>
                  <a:lnTo>
                    <a:pt x="583057" y="0"/>
                  </a:lnTo>
                  <a:lnTo>
                    <a:pt x="583057" y="6350"/>
                  </a:lnTo>
                  <a:lnTo>
                    <a:pt x="583057" y="0"/>
                  </a:lnTo>
                  <a:cubicBezTo>
                    <a:pt x="659638" y="0"/>
                    <a:pt x="721741" y="62103"/>
                    <a:pt x="721741" y="138684"/>
                  </a:cubicBezTo>
                  <a:lnTo>
                    <a:pt x="715391" y="138684"/>
                  </a:lnTo>
                  <a:lnTo>
                    <a:pt x="721741" y="138684"/>
                  </a:lnTo>
                  <a:lnTo>
                    <a:pt x="721741" y="583057"/>
                  </a:lnTo>
                  <a:lnTo>
                    <a:pt x="715391" y="583057"/>
                  </a:lnTo>
                  <a:lnTo>
                    <a:pt x="721741" y="583057"/>
                  </a:lnTo>
                  <a:cubicBezTo>
                    <a:pt x="721741" y="659638"/>
                    <a:pt x="659638" y="721741"/>
                    <a:pt x="583057" y="721741"/>
                  </a:cubicBezTo>
                  <a:lnTo>
                    <a:pt x="583057" y="715391"/>
                  </a:lnTo>
                  <a:lnTo>
                    <a:pt x="583057" y="721741"/>
                  </a:lnTo>
                  <a:lnTo>
                    <a:pt x="138684" y="721741"/>
                  </a:lnTo>
                  <a:lnTo>
                    <a:pt x="138684" y="715391"/>
                  </a:lnTo>
                  <a:lnTo>
                    <a:pt x="138684" y="721741"/>
                  </a:lnTo>
                  <a:cubicBezTo>
                    <a:pt x="62103" y="721741"/>
                    <a:pt x="0" y="659638"/>
                    <a:pt x="0" y="583057"/>
                  </a:cubicBezTo>
                  <a:lnTo>
                    <a:pt x="0" y="138684"/>
                  </a:lnTo>
                  <a:lnTo>
                    <a:pt x="6350" y="138684"/>
                  </a:lnTo>
                  <a:lnTo>
                    <a:pt x="0" y="138684"/>
                  </a:lnTo>
                  <a:moveTo>
                    <a:pt x="12700" y="138684"/>
                  </a:moveTo>
                  <a:lnTo>
                    <a:pt x="12700" y="583057"/>
                  </a:lnTo>
                  <a:lnTo>
                    <a:pt x="6350" y="583057"/>
                  </a:lnTo>
                  <a:lnTo>
                    <a:pt x="12700" y="583057"/>
                  </a:lnTo>
                  <a:cubicBezTo>
                    <a:pt x="12700" y="652653"/>
                    <a:pt x="69088" y="709041"/>
                    <a:pt x="138684" y="709041"/>
                  </a:cubicBezTo>
                  <a:lnTo>
                    <a:pt x="583057" y="709041"/>
                  </a:lnTo>
                  <a:cubicBezTo>
                    <a:pt x="652653" y="709041"/>
                    <a:pt x="709041" y="652653"/>
                    <a:pt x="709041" y="583057"/>
                  </a:cubicBezTo>
                  <a:lnTo>
                    <a:pt x="709041" y="138684"/>
                  </a:lnTo>
                  <a:cubicBezTo>
                    <a:pt x="709041" y="69088"/>
                    <a:pt x="652653" y="12700"/>
                    <a:pt x="583057" y="12700"/>
                  </a:cubicBezTo>
                  <a:lnTo>
                    <a:pt x="138684" y="12700"/>
                  </a:lnTo>
                  <a:lnTo>
                    <a:pt x="138684" y="6350"/>
                  </a:lnTo>
                  <a:lnTo>
                    <a:pt x="138684" y="12700"/>
                  </a:lnTo>
                  <a:cubicBezTo>
                    <a:pt x="69088" y="12700"/>
                    <a:pt x="12700" y="69088"/>
                    <a:pt x="12700" y="138684"/>
                  </a:cubicBezTo>
                  <a:close/>
                </a:path>
              </a:pathLst>
            </a:custGeom>
            <a:solidFill>
              <a:srgbClr val="313E80"/>
            </a:solidFill>
          </p:spPr>
        </p:sp>
      </p:grpSp>
      <p:sp>
        <p:nvSpPr>
          <p:cNvPr id="29" name="TextBox 29"/>
          <p:cNvSpPr txBox="1"/>
          <p:nvPr/>
        </p:nvSpPr>
        <p:spPr>
          <a:xfrm>
            <a:off x="9043169" y="4801344"/>
            <a:ext cx="201514" cy="316409"/>
          </a:xfrm>
          <a:prstGeom prst="rect">
            <a:avLst/>
          </a:prstGeom>
        </p:spPr>
        <p:txBody>
          <a:bodyPr lIns="0" tIns="0" rIns="0" bIns="0" rtlCol="0" anchor="t">
            <a:spAutoFit/>
          </a:bodyPr>
          <a:lstStyle/>
          <a:p>
            <a:pPr algn="ctr">
              <a:lnSpc>
                <a:spcPts val="2750"/>
              </a:lnSpc>
            </a:pPr>
            <a:r>
              <a:rPr lang="en-US" sz="2750">
                <a:solidFill>
                  <a:srgbClr val="FFFFFF"/>
                </a:solidFill>
                <a:latin typeface="Roboto"/>
                <a:ea typeface="Roboto"/>
                <a:cs typeface="Roboto"/>
                <a:sym typeface="Roboto"/>
              </a:rPr>
              <a:t>3</a:t>
            </a:r>
          </a:p>
        </p:txBody>
      </p:sp>
      <p:sp>
        <p:nvSpPr>
          <p:cNvPr id="30" name="TextBox 30"/>
          <p:cNvSpPr txBox="1"/>
          <p:nvPr/>
        </p:nvSpPr>
        <p:spPr>
          <a:xfrm>
            <a:off x="4889898" y="4626174"/>
            <a:ext cx="2954239" cy="377276"/>
          </a:xfrm>
          <a:prstGeom prst="rect">
            <a:avLst/>
          </a:prstGeom>
        </p:spPr>
        <p:txBody>
          <a:bodyPr lIns="0" tIns="0" rIns="0" bIns="0" rtlCol="0" anchor="t">
            <a:spAutoFit/>
          </a:bodyPr>
          <a:lstStyle/>
          <a:p>
            <a:pPr algn="r">
              <a:lnSpc>
                <a:spcPts val="2999"/>
              </a:lnSpc>
            </a:pPr>
            <a:r>
              <a:rPr lang="en-US" sz="2412">
                <a:solidFill>
                  <a:srgbClr val="FFFFFF"/>
                </a:solidFill>
                <a:latin typeface="Roboto"/>
                <a:ea typeface="Roboto"/>
                <a:cs typeface="Roboto"/>
                <a:sym typeface="Roboto"/>
              </a:rPr>
              <a:t>Decision</a:t>
            </a:r>
          </a:p>
        </p:txBody>
      </p:sp>
      <p:sp>
        <p:nvSpPr>
          <p:cNvPr id="31" name="TextBox 31"/>
          <p:cNvSpPr txBox="1"/>
          <p:nvPr/>
        </p:nvSpPr>
        <p:spPr>
          <a:xfrm>
            <a:off x="827186" y="5070425"/>
            <a:ext cx="7016949" cy="1155120"/>
          </a:xfrm>
          <a:prstGeom prst="rect">
            <a:avLst/>
          </a:prstGeom>
        </p:spPr>
        <p:txBody>
          <a:bodyPr lIns="0" tIns="0" rIns="0" bIns="0" rtlCol="0" anchor="t">
            <a:spAutoFit/>
          </a:bodyPr>
          <a:lstStyle/>
          <a:p>
            <a:pPr algn="r">
              <a:lnSpc>
                <a:spcPts val="3099"/>
              </a:lnSpc>
            </a:pPr>
            <a:r>
              <a:rPr lang="en-US" sz="1912">
                <a:solidFill>
                  <a:srgbClr val="CFD0D8"/>
                </a:solidFill>
                <a:latin typeface="Roboto"/>
                <a:ea typeface="Roboto"/>
                <a:cs typeface="Roboto"/>
                <a:sym typeface="Roboto"/>
              </a:rPr>
              <a:t>Identify key factors influencing customers' purchase decisions. Analyze conversion rates, shopping cart abandonment, and customer reviews to understand what motivates them to buy.</a:t>
            </a:r>
          </a:p>
        </p:txBody>
      </p:sp>
      <p:grpSp>
        <p:nvGrpSpPr>
          <p:cNvPr id="32" name="Group 32"/>
          <p:cNvGrpSpPr/>
          <p:nvPr/>
        </p:nvGrpSpPr>
        <p:grpSpPr>
          <a:xfrm>
            <a:off x="9381306" y="6103292"/>
            <a:ext cx="827186" cy="28575"/>
            <a:chOff x="0" y="0"/>
            <a:chExt cx="1102915" cy="38100"/>
          </a:xfrm>
        </p:grpSpPr>
        <p:sp>
          <p:nvSpPr>
            <p:cNvPr id="33" name="Freeform 33"/>
            <p:cNvSpPr/>
            <p:nvPr/>
          </p:nvSpPr>
          <p:spPr>
            <a:xfrm>
              <a:off x="0" y="0"/>
              <a:ext cx="1102868" cy="38100"/>
            </a:xfrm>
            <a:custGeom>
              <a:avLst/>
              <a:gdLst/>
              <a:ahLst/>
              <a:cxnLst/>
              <a:rect l="l" t="t" r="r" b="b"/>
              <a:pathLst>
                <a:path w="1102868" h="38100">
                  <a:moveTo>
                    <a:pt x="0" y="19050"/>
                  </a:moveTo>
                  <a:cubicBezTo>
                    <a:pt x="0" y="8509"/>
                    <a:pt x="8509" y="0"/>
                    <a:pt x="19050" y="0"/>
                  </a:cubicBezTo>
                  <a:lnTo>
                    <a:pt x="1083818" y="0"/>
                  </a:lnTo>
                  <a:cubicBezTo>
                    <a:pt x="1094359" y="0"/>
                    <a:pt x="1102868" y="8509"/>
                    <a:pt x="1102868" y="19050"/>
                  </a:cubicBezTo>
                  <a:cubicBezTo>
                    <a:pt x="1102868" y="29591"/>
                    <a:pt x="1094359" y="38100"/>
                    <a:pt x="1083818" y="38100"/>
                  </a:cubicBezTo>
                  <a:lnTo>
                    <a:pt x="19050" y="38100"/>
                  </a:lnTo>
                  <a:cubicBezTo>
                    <a:pt x="8509" y="38100"/>
                    <a:pt x="0" y="29591"/>
                    <a:pt x="0" y="19050"/>
                  </a:cubicBezTo>
                  <a:close/>
                </a:path>
              </a:pathLst>
            </a:custGeom>
            <a:solidFill>
              <a:srgbClr val="313E80"/>
            </a:solidFill>
          </p:spPr>
        </p:sp>
      </p:grpSp>
      <p:grpSp>
        <p:nvGrpSpPr>
          <p:cNvPr id="34" name="Group 34"/>
          <p:cNvGrpSpPr/>
          <p:nvPr/>
        </p:nvGrpSpPr>
        <p:grpSpPr>
          <a:xfrm>
            <a:off x="8873356" y="5847010"/>
            <a:ext cx="541288" cy="541288"/>
            <a:chOff x="0" y="0"/>
            <a:chExt cx="721717" cy="721717"/>
          </a:xfrm>
        </p:grpSpPr>
        <p:sp>
          <p:nvSpPr>
            <p:cNvPr id="35" name="Freeform 35"/>
            <p:cNvSpPr/>
            <p:nvPr/>
          </p:nvSpPr>
          <p:spPr>
            <a:xfrm>
              <a:off x="6350" y="6350"/>
              <a:ext cx="709041" cy="709041"/>
            </a:xfrm>
            <a:custGeom>
              <a:avLst/>
              <a:gdLst/>
              <a:ahLst/>
              <a:cxnLst/>
              <a:rect l="l" t="t" r="r" b="b"/>
              <a:pathLst>
                <a:path w="709041" h="709041">
                  <a:moveTo>
                    <a:pt x="0" y="132334"/>
                  </a:moveTo>
                  <a:cubicBezTo>
                    <a:pt x="0" y="59309"/>
                    <a:pt x="59309" y="0"/>
                    <a:pt x="132334" y="0"/>
                  </a:cubicBezTo>
                  <a:lnTo>
                    <a:pt x="576707" y="0"/>
                  </a:lnTo>
                  <a:cubicBezTo>
                    <a:pt x="649859" y="0"/>
                    <a:pt x="709041" y="59309"/>
                    <a:pt x="709041" y="132334"/>
                  </a:cubicBezTo>
                  <a:lnTo>
                    <a:pt x="709041" y="576707"/>
                  </a:lnTo>
                  <a:cubicBezTo>
                    <a:pt x="709041" y="649859"/>
                    <a:pt x="649732" y="709041"/>
                    <a:pt x="576707" y="709041"/>
                  </a:cubicBezTo>
                  <a:lnTo>
                    <a:pt x="132334" y="709041"/>
                  </a:lnTo>
                  <a:cubicBezTo>
                    <a:pt x="59309" y="709041"/>
                    <a:pt x="0" y="649732"/>
                    <a:pt x="0" y="576707"/>
                  </a:cubicBezTo>
                  <a:close/>
                </a:path>
              </a:pathLst>
            </a:custGeom>
            <a:solidFill>
              <a:srgbClr val="182567"/>
            </a:solidFill>
          </p:spPr>
        </p:sp>
        <p:sp>
          <p:nvSpPr>
            <p:cNvPr id="36" name="Freeform 36"/>
            <p:cNvSpPr/>
            <p:nvPr/>
          </p:nvSpPr>
          <p:spPr>
            <a:xfrm>
              <a:off x="0" y="0"/>
              <a:ext cx="721741" cy="721741"/>
            </a:xfrm>
            <a:custGeom>
              <a:avLst/>
              <a:gdLst/>
              <a:ahLst/>
              <a:cxnLst/>
              <a:rect l="l" t="t" r="r" b="b"/>
              <a:pathLst>
                <a:path w="721741" h="721741">
                  <a:moveTo>
                    <a:pt x="0" y="138684"/>
                  </a:moveTo>
                  <a:cubicBezTo>
                    <a:pt x="0" y="62103"/>
                    <a:pt x="62103" y="0"/>
                    <a:pt x="138684" y="0"/>
                  </a:cubicBezTo>
                  <a:lnTo>
                    <a:pt x="583057" y="0"/>
                  </a:lnTo>
                  <a:lnTo>
                    <a:pt x="583057" y="6350"/>
                  </a:lnTo>
                  <a:lnTo>
                    <a:pt x="583057" y="0"/>
                  </a:lnTo>
                  <a:cubicBezTo>
                    <a:pt x="659638" y="0"/>
                    <a:pt x="721741" y="62103"/>
                    <a:pt x="721741" y="138684"/>
                  </a:cubicBezTo>
                  <a:lnTo>
                    <a:pt x="715391" y="138684"/>
                  </a:lnTo>
                  <a:lnTo>
                    <a:pt x="721741" y="138684"/>
                  </a:lnTo>
                  <a:lnTo>
                    <a:pt x="721741" y="583057"/>
                  </a:lnTo>
                  <a:lnTo>
                    <a:pt x="715391" y="583057"/>
                  </a:lnTo>
                  <a:lnTo>
                    <a:pt x="721741" y="583057"/>
                  </a:lnTo>
                  <a:cubicBezTo>
                    <a:pt x="721741" y="659638"/>
                    <a:pt x="659638" y="721741"/>
                    <a:pt x="583057" y="721741"/>
                  </a:cubicBezTo>
                  <a:lnTo>
                    <a:pt x="583057" y="715391"/>
                  </a:lnTo>
                  <a:lnTo>
                    <a:pt x="583057" y="721741"/>
                  </a:lnTo>
                  <a:lnTo>
                    <a:pt x="138684" y="721741"/>
                  </a:lnTo>
                  <a:lnTo>
                    <a:pt x="138684" y="715391"/>
                  </a:lnTo>
                  <a:lnTo>
                    <a:pt x="138684" y="721741"/>
                  </a:lnTo>
                  <a:cubicBezTo>
                    <a:pt x="62103" y="721741"/>
                    <a:pt x="0" y="659638"/>
                    <a:pt x="0" y="583057"/>
                  </a:cubicBezTo>
                  <a:lnTo>
                    <a:pt x="0" y="138684"/>
                  </a:lnTo>
                  <a:lnTo>
                    <a:pt x="6350" y="138684"/>
                  </a:lnTo>
                  <a:lnTo>
                    <a:pt x="0" y="138684"/>
                  </a:lnTo>
                  <a:moveTo>
                    <a:pt x="12700" y="138684"/>
                  </a:moveTo>
                  <a:lnTo>
                    <a:pt x="12700" y="583057"/>
                  </a:lnTo>
                  <a:lnTo>
                    <a:pt x="6350" y="583057"/>
                  </a:lnTo>
                  <a:lnTo>
                    <a:pt x="12700" y="583057"/>
                  </a:lnTo>
                  <a:cubicBezTo>
                    <a:pt x="12700" y="652653"/>
                    <a:pt x="69088" y="709041"/>
                    <a:pt x="138684" y="709041"/>
                  </a:cubicBezTo>
                  <a:lnTo>
                    <a:pt x="583057" y="709041"/>
                  </a:lnTo>
                  <a:cubicBezTo>
                    <a:pt x="652653" y="709041"/>
                    <a:pt x="709041" y="652653"/>
                    <a:pt x="709041" y="583057"/>
                  </a:cubicBezTo>
                  <a:lnTo>
                    <a:pt x="709041" y="138684"/>
                  </a:lnTo>
                  <a:cubicBezTo>
                    <a:pt x="709041" y="69088"/>
                    <a:pt x="652653" y="12700"/>
                    <a:pt x="583057" y="12700"/>
                  </a:cubicBezTo>
                  <a:lnTo>
                    <a:pt x="138684" y="12700"/>
                  </a:lnTo>
                  <a:lnTo>
                    <a:pt x="138684" y="6350"/>
                  </a:lnTo>
                  <a:lnTo>
                    <a:pt x="138684" y="12700"/>
                  </a:lnTo>
                  <a:cubicBezTo>
                    <a:pt x="69088" y="12700"/>
                    <a:pt x="12700" y="69088"/>
                    <a:pt x="12700" y="138684"/>
                  </a:cubicBezTo>
                  <a:close/>
                </a:path>
              </a:pathLst>
            </a:custGeom>
            <a:solidFill>
              <a:srgbClr val="313E80"/>
            </a:solidFill>
          </p:spPr>
        </p:sp>
      </p:grpSp>
      <p:sp>
        <p:nvSpPr>
          <p:cNvPr id="37" name="TextBox 37"/>
          <p:cNvSpPr txBox="1"/>
          <p:nvPr/>
        </p:nvSpPr>
        <p:spPr>
          <a:xfrm>
            <a:off x="9043169" y="5978426"/>
            <a:ext cx="201514" cy="316409"/>
          </a:xfrm>
          <a:prstGeom prst="rect">
            <a:avLst/>
          </a:prstGeom>
        </p:spPr>
        <p:txBody>
          <a:bodyPr lIns="0" tIns="0" rIns="0" bIns="0" rtlCol="0" anchor="t">
            <a:spAutoFit/>
          </a:bodyPr>
          <a:lstStyle/>
          <a:p>
            <a:pPr algn="ctr">
              <a:lnSpc>
                <a:spcPts val="2750"/>
              </a:lnSpc>
            </a:pPr>
            <a:r>
              <a:rPr lang="en-US" sz="2750">
                <a:solidFill>
                  <a:srgbClr val="FFFFFF"/>
                </a:solidFill>
                <a:latin typeface="Roboto"/>
                <a:ea typeface="Roboto"/>
                <a:cs typeface="Roboto"/>
                <a:sym typeface="Roboto"/>
              </a:rPr>
              <a:t>4</a:t>
            </a:r>
          </a:p>
        </p:txBody>
      </p:sp>
      <p:sp>
        <p:nvSpPr>
          <p:cNvPr id="38" name="TextBox 38"/>
          <p:cNvSpPr txBox="1"/>
          <p:nvPr/>
        </p:nvSpPr>
        <p:spPr>
          <a:xfrm>
            <a:off x="10443865" y="5803255"/>
            <a:ext cx="2954239" cy="377276"/>
          </a:xfrm>
          <a:prstGeom prst="rect">
            <a:avLst/>
          </a:prstGeom>
        </p:spPr>
        <p:txBody>
          <a:bodyPr lIns="0" tIns="0" rIns="0" bIns="0" rtlCol="0" anchor="t">
            <a:spAutoFit/>
          </a:bodyPr>
          <a:lstStyle/>
          <a:p>
            <a:pPr algn="l">
              <a:lnSpc>
                <a:spcPts val="2999"/>
              </a:lnSpc>
            </a:pPr>
            <a:r>
              <a:rPr lang="en-US" sz="2412">
                <a:solidFill>
                  <a:srgbClr val="FFFFFF"/>
                </a:solidFill>
                <a:latin typeface="Roboto"/>
                <a:ea typeface="Roboto"/>
                <a:cs typeface="Roboto"/>
                <a:sym typeface="Roboto"/>
              </a:rPr>
              <a:t>Retention</a:t>
            </a:r>
          </a:p>
        </p:txBody>
      </p:sp>
      <p:sp>
        <p:nvSpPr>
          <p:cNvPr id="39" name="TextBox 39"/>
          <p:cNvSpPr txBox="1"/>
          <p:nvPr/>
        </p:nvSpPr>
        <p:spPr>
          <a:xfrm>
            <a:off x="10443865" y="6247507"/>
            <a:ext cx="7016949" cy="1545645"/>
          </a:xfrm>
          <a:prstGeom prst="rect">
            <a:avLst/>
          </a:prstGeom>
        </p:spPr>
        <p:txBody>
          <a:bodyPr lIns="0" tIns="0" rIns="0" bIns="0" rtlCol="0" anchor="t">
            <a:spAutoFit/>
          </a:bodyPr>
          <a:lstStyle/>
          <a:p>
            <a:pPr algn="l">
              <a:lnSpc>
                <a:spcPts val="3099"/>
              </a:lnSpc>
            </a:pPr>
            <a:r>
              <a:rPr lang="en-US" sz="1912">
                <a:solidFill>
                  <a:srgbClr val="CFD0D8"/>
                </a:solidFill>
                <a:latin typeface="Roboto"/>
                <a:ea typeface="Roboto"/>
                <a:cs typeface="Roboto"/>
                <a:sym typeface="Roboto"/>
              </a:rPr>
              <a:t>Track customer engagement and satisfaction after purchase. Analyze customer support interactions, product usage, and repeat purchase patterns to understand customer loyalty and identify areas for improvement.</a:t>
            </a:r>
          </a:p>
        </p:txBody>
      </p:sp>
      <p:grpSp>
        <p:nvGrpSpPr>
          <p:cNvPr id="40" name="Group 40"/>
          <p:cNvGrpSpPr/>
          <p:nvPr/>
        </p:nvGrpSpPr>
        <p:grpSpPr>
          <a:xfrm>
            <a:off x="8079506" y="7469237"/>
            <a:ext cx="827186" cy="28575"/>
            <a:chOff x="0" y="0"/>
            <a:chExt cx="1102915" cy="38100"/>
          </a:xfrm>
        </p:grpSpPr>
        <p:sp>
          <p:nvSpPr>
            <p:cNvPr id="41" name="Freeform 41"/>
            <p:cNvSpPr/>
            <p:nvPr/>
          </p:nvSpPr>
          <p:spPr>
            <a:xfrm>
              <a:off x="0" y="0"/>
              <a:ext cx="1102868" cy="38100"/>
            </a:xfrm>
            <a:custGeom>
              <a:avLst/>
              <a:gdLst/>
              <a:ahLst/>
              <a:cxnLst/>
              <a:rect l="l" t="t" r="r" b="b"/>
              <a:pathLst>
                <a:path w="1102868" h="38100">
                  <a:moveTo>
                    <a:pt x="0" y="19050"/>
                  </a:moveTo>
                  <a:cubicBezTo>
                    <a:pt x="0" y="8509"/>
                    <a:pt x="8509" y="0"/>
                    <a:pt x="19050" y="0"/>
                  </a:cubicBezTo>
                  <a:lnTo>
                    <a:pt x="1083818" y="0"/>
                  </a:lnTo>
                  <a:cubicBezTo>
                    <a:pt x="1094359" y="0"/>
                    <a:pt x="1102868" y="8509"/>
                    <a:pt x="1102868" y="19050"/>
                  </a:cubicBezTo>
                  <a:cubicBezTo>
                    <a:pt x="1102868" y="29591"/>
                    <a:pt x="1094359" y="38100"/>
                    <a:pt x="1083818" y="38100"/>
                  </a:cubicBezTo>
                  <a:lnTo>
                    <a:pt x="19050" y="38100"/>
                  </a:lnTo>
                  <a:cubicBezTo>
                    <a:pt x="8509" y="38100"/>
                    <a:pt x="0" y="29591"/>
                    <a:pt x="0" y="19050"/>
                  </a:cubicBezTo>
                  <a:close/>
                </a:path>
              </a:pathLst>
            </a:custGeom>
            <a:solidFill>
              <a:srgbClr val="313E80"/>
            </a:solidFill>
          </p:spPr>
        </p:sp>
      </p:grpSp>
      <p:grpSp>
        <p:nvGrpSpPr>
          <p:cNvPr id="42" name="Group 42"/>
          <p:cNvGrpSpPr/>
          <p:nvPr/>
        </p:nvGrpSpPr>
        <p:grpSpPr>
          <a:xfrm>
            <a:off x="8873356" y="7212955"/>
            <a:ext cx="541288" cy="541288"/>
            <a:chOff x="0" y="0"/>
            <a:chExt cx="721717" cy="721717"/>
          </a:xfrm>
        </p:grpSpPr>
        <p:sp>
          <p:nvSpPr>
            <p:cNvPr id="43" name="Freeform 43"/>
            <p:cNvSpPr/>
            <p:nvPr/>
          </p:nvSpPr>
          <p:spPr>
            <a:xfrm>
              <a:off x="6350" y="6350"/>
              <a:ext cx="709041" cy="709041"/>
            </a:xfrm>
            <a:custGeom>
              <a:avLst/>
              <a:gdLst/>
              <a:ahLst/>
              <a:cxnLst/>
              <a:rect l="l" t="t" r="r" b="b"/>
              <a:pathLst>
                <a:path w="709041" h="709041">
                  <a:moveTo>
                    <a:pt x="0" y="132334"/>
                  </a:moveTo>
                  <a:cubicBezTo>
                    <a:pt x="0" y="59309"/>
                    <a:pt x="59309" y="0"/>
                    <a:pt x="132334" y="0"/>
                  </a:cubicBezTo>
                  <a:lnTo>
                    <a:pt x="576707" y="0"/>
                  </a:lnTo>
                  <a:cubicBezTo>
                    <a:pt x="649859" y="0"/>
                    <a:pt x="709041" y="59309"/>
                    <a:pt x="709041" y="132334"/>
                  </a:cubicBezTo>
                  <a:lnTo>
                    <a:pt x="709041" y="576707"/>
                  </a:lnTo>
                  <a:cubicBezTo>
                    <a:pt x="709041" y="649859"/>
                    <a:pt x="649732" y="709041"/>
                    <a:pt x="576707" y="709041"/>
                  </a:cubicBezTo>
                  <a:lnTo>
                    <a:pt x="132334" y="709041"/>
                  </a:lnTo>
                  <a:cubicBezTo>
                    <a:pt x="59309" y="709041"/>
                    <a:pt x="0" y="649732"/>
                    <a:pt x="0" y="576707"/>
                  </a:cubicBezTo>
                  <a:close/>
                </a:path>
              </a:pathLst>
            </a:custGeom>
            <a:solidFill>
              <a:srgbClr val="182567"/>
            </a:solidFill>
          </p:spPr>
        </p:sp>
        <p:sp>
          <p:nvSpPr>
            <p:cNvPr id="44" name="Freeform 44"/>
            <p:cNvSpPr/>
            <p:nvPr/>
          </p:nvSpPr>
          <p:spPr>
            <a:xfrm>
              <a:off x="0" y="0"/>
              <a:ext cx="721741" cy="721741"/>
            </a:xfrm>
            <a:custGeom>
              <a:avLst/>
              <a:gdLst/>
              <a:ahLst/>
              <a:cxnLst/>
              <a:rect l="l" t="t" r="r" b="b"/>
              <a:pathLst>
                <a:path w="721741" h="721741">
                  <a:moveTo>
                    <a:pt x="0" y="138684"/>
                  </a:moveTo>
                  <a:cubicBezTo>
                    <a:pt x="0" y="62103"/>
                    <a:pt x="62103" y="0"/>
                    <a:pt x="138684" y="0"/>
                  </a:cubicBezTo>
                  <a:lnTo>
                    <a:pt x="583057" y="0"/>
                  </a:lnTo>
                  <a:lnTo>
                    <a:pt x="583057" y="6350"/>
                  </a:lnTo>
                  <a:lnTo>
                    <a:pt x="583057" y="0"/>
                  </a:lnTo>
                  <a:cubicBezTo>
                    <a:pt x="659638" y="0"/>
                    <a:pt x="721741" y="62103"/>
                    <a:pt x="721741" y="138684"/>
                  </a:cubicBezTo>
                  <a:lnTo>
                    <a:pt x="715391" y="138684"/>
                  </a:lnTo>
                  <a:lnTo>
                    <a:pt x="721741" y="138684"/>
                  </a:lnTo>
                  <a:lnTo>
                    <a:pt x="721741" y="583057"/>
                  </a:lnTo>
                  <a:lnTo>
                    <a:pt x="715391" y="583057"/>
                  </a:lnTo>
                  <a:lnTo>
                    <a:pt x="721741" y="583057"/>
                  </a:lnTo>
                  <a:cubicBezTo>
                    <a:pt x="721741" y="659638"/>
                    <a:pt x="659638" y="721741"/>
                    <a:pt x="583057" y="721741"/>
                  </a:cubicBezTo>
                  <a:lnTo>
                    <a:pt x="583057" y="715391"/>
                  </a:lnTo>
                  <a:lnTo>
                    <a:pt x="583057" y="721741"/>
                  </a:lnTo>
                  <a:lnTo>
                    <a:pt x="138684" y="721741"/>
                  </a:lnTo>
                  <a:lnTo>
                    <a:pt x="138684" y="715391"/>
                  </a:lnTo>
                  <a:lnTo>
                    <a:pt x="138684" y="721741"/>
                  </a:lnTo>
                  <a:cubicBezTo>
                    <a:pt x="62103" y="721741"/>
                    <a:pt x="0" y="659638"/>
                    <a:pt x="0" y="583057"/>
                  </a:cubicBezTo>
                  <a:lnTo>
                    <a:pt x="0" y="138684"/>
                  </a:lnTo>
                  <a:lnTo>
                    <a:pt x="6350" y="138684"/>
                  </a:lnTo>
                  <a:lnTo>
                    <a:pt x="0" y="138684"/>
                  </a:lnTo>
                  <a:moveTo>
                    <a:pt x="12700" y="138684"/>
                  </a:moveTo>
                  <a:lnTo>
                    <a:pt x="12700" y="583057"/>
                  </a:lnTo>
                  <a:lnTo>
                    <a:pt x="6350" y="583057"/>
                  </a:lnTo>
                  <a:lnTo>
                    <a:pt x="12700" y="583057"/>
                  </a:lnTo>
                  <a:cubicBezTo>
                    <a:pt x="12700" y="652653"/>
                    <a:pt x="69088" y="709041"/>
                    <a:pt x="138684" y="709041"/>
                  </a:cubicBezTo>
                  <a:lnTo>
                    <a:pt x="583057" y="709041"/>
                  </a:lnTo>
                  <a:cubicBezTo>
                    <a:pt x="652653" y="709041"/>
                    <a:pt x="709041" y="652653"/>
                    <a:pt x="709041" y="583057"/>
                  </a:cubicBezTo>
                  <a:lnTo>
                    <a:pt x="709041" y="138684"/>
                  </a:lnTo>
                  <a:cubicBezTo>
                    <a:pt x="709041" y="69088"/>
                    <a:pt x="652653" y="12700"/>
                    <a:pt x="583057" y="12700"/>
                  </a:cubicBezTo>
                  <a:lnTo>
                    <a:pt x="138684" y="12700"/>
                  </a:lnTo>
                  <a:lnTo>
                    <a:pt x="138684" y="6350"/>
                  </a:lnTo>
                  <a:lnTo>
                    <a:pt x="138684" y="12700"/>
                  </a:lnTo>
                  <a:cubicBezTo>
                    <a:pt x="69088" y="12700"/>
                    <a:pt x="12700" y="69088"/>
                    <a:pt x="12700" y="138684"/>
                  </a:cubicBezTo>
                  <a:close/>
                </a:path>
              </a:pathLst>
            </a:custGeom>
            <a:solidFill>
              <a:srgbClr val="313E80"/>
            </a:solidFill>
          </p:spPr>
        </p:sp>
      </p:grpSp>
      <p:sp>
        <p:nvSpPr>
          <p:cNvPr id="45" name="TextBox 45"/>
          <p:cNvSpPr txBox="1"/>
          <p:nvPr/>
        </p:nvSpPr>
        <p:spPr>
          <a:xfrm>
            <a:off x="9043169" y="7344370"/>
            <a:ext cx="201514" cy="316409"/>
          </a:xfrm>
          <a:prstGeom prst="rect">
            <a:avLst/>
          </a:prstGeom>
        </p:spPr>
        <p:txBody>
          <a:bodyPr lIns="0" tIns="0" rIns="0" bIns="0" rtlCol="0" anchor="t">
            <a:spAutoFit/>
          </a:bodyPr>
          <a:lstStyle/>
          <a:p>
            <a:pPr algn="ctr">
              <a:lnSpc>
                <a:spcPts val="2750"/>
              </a:lnSpc>
            </a:pPr>
            <a:r>
              <a:rPr lang="en-US" sz="2750">
                <a:solidFill>
                  <a:srgbClr val="FFFFFF"/>
                </a:solidFill>
                <a:latin typeface="Roboto"/>
                <a:ea typeface="Roboto"/>
                <a:cs typeface="Roboto"/>
                <a:sym typeface="Roboto"/>
              </a:rPr>
              <a:t>5</a:t>
            </a:r>
          </a:p>
        </p:txBody>
      </p:sp>
      <p:sp>
        <p:nvSpPr>
          <p:cNvPr id="46" name="TextBox 46"/>
          <p:cNvSpPr txBox="1"/>
          <p:nvPr/>
        </p:nvSpPr>
        <p:spPr>
          <a:xfrm>
            <a:off x="4889898" y="7169200"/>
            <a:ext cx="2954239" cy="377276"/>
          </a:xfrm>
          <a:prstGeom prst="rect">
            <a:avLst/>
          </a:prstGeom>
        </p:spPr>
        <p:txBody>
          <a:bodyPr lIns="0" tIns="0" rIns="0" bIns="0" rtlCol="0" anchor="t">
            <a:spAutoFit/>
          </a:bodyPr>
          <a:lstStyle/>
          <a:p>
            <a:pPr algn="r">
              <a:lnSpc>
                <a:spcPts val="2999"/>
              </a:lnSpc>
            </a:pPr>
            <a:r>
              <a:rPr lang="en-US" sz="2412">
                <a:solidFill>
                  <a:srgbClr val="FFFFFF"/>
                </a:solidFill>
                <a:latin typeface="Roboto"/>
                <a:ea typeface="Roboto"/>
                <a:cs typeface="Roboto"/>
                <a:sym typeface="Roboto"/>
              </a:rPr>
              <a:t>Advocacy</a:t>
            </a:r>
          </a:p>
        </p:txBody>
      </p:sp>
      <p:sp>
        <p:nvSpPr>
          <p:cNvPr id="47" name="TextBox 47"/>
          <p:cNvSpPr txBox="1"/>
          <p:nvPr/>
        </p:nvSpPr>
        <p:spPr>
          <a:xfrm>
            <a:off x="827186" y="7613451"/>
            <a:ext cx="7016949" cy="1545645"/>
          </a:xfrm>
          <a:prstGeom prst="rect">
            <a:avLst/>
          </a:prstGeom>
        </p:spPr>
        <p:txBody>
          <a:bodyPr lIns="0" tIns="0" rIns="0" bIns="0" rtlCol="0" anchor="t">
            <a:spAutoFit/>
          </a:bodyPr>
          <a:lstStyle/>
          <a:p>
            <a:pPr algn="r">
              <a:lnSpc>
                <a:spcPts val="3099"/>
              </a:lnSpc>
            </a:pPr>
            <a:r>
              <a:rPr lang="en-US" sz="1912">
                <a:solidFill>
                  <a:srgbClr val="CFD0D8"/>
                </a:solidFill>
                <a:latin typeface="Roboto"/>
                <a:ea typeface="Roboto"/>
                <a:cs typeface="Roboto"/>
                <a:sym typeface="Roboto"/>
              </a:rPr>
              <a:t>Discover how customers promote your brand and influence others. Monitor online reviews, social media mentions, and referrals to understand brand advocates and identify opportunities for further engagement.</a:t>
            </a:r>
          </a:p>
        </p:txBody>
      </p:sp>
      <p:grpSp>
        <p:nvGrpSpPr>
          <p:cNvPr id="48" name="Group 48"/>
          <p:cNvGrpSpPr/>
          <p:nvPr/>
        </p:nvGrpSpPr>
        <p:grpSpPr>
          <a:xfrm>
            <a:off x="8873282" y="8392417"/>
            <a:ext cx="541288" cy="541288"/>
            <a:chOff x="0" y="0"/>
            <a:chExt cx="721717" cy="721717"/>
          </a:xfrm>
        </p:grpSpPr>
        <p:sp>
          <p:nvSpPr>
            <p:cNvPr id="49" name="Freeform 49"/>
            <p:cNvSpPr/>
            <p:nvPr/>
          </p:nvSpPr>
          <p:spPr>
            <a:xfrm>
              <a:off x="6350" y="6350"/>
              <a:ext cx="709041" cy="709041"/>
            </a:xfrm>
            <a:custGeom>
              <a:avLst/>
              <a:gdLst/>
              <a:ahLst/>
              <a:cxnLst/>
              <a:rect l="l" t="t" r="r" b="b"/>
              <a:pathLst>
                <a:path w="709041" h="709041">
                  <a:moveTo>
                    <a:pt x="0" y="132334"/>
                  </a:moveTo>
                  <a:cubicBezTo>
                    <a:pt x="0" y="59309"/>
                    <a:pt x="59309" y="0"/>
                    <a:pt x="132334" y="0"/>
                  </a:cubicBezTo>
                  <a:lnTo>
                    <a:pt x="576707" y="0"/>
                  </a:lnTo>
                  <a:cubicBezTo>
                    <a:pt x="649859" y="0"/>
                    <a:pt x="709041" y="59309"/>
                    <a:pt x="709041" y="132334"/>
                  </a:cubicBezTo>
                  <a:lnTo>
                    <a:pt x="709041" y="576707"/>
                  </a:lnTo>
                  <a:cubicBezTo>
                    <a:pt x="709041" y="649859"/>
                    <a:pt x="649732" y="709041"/>
                    <a:pt x="576707" y="709041"/>
                  </a:cubicBezTo>
                  <a:lnTo>
                    <a:pt x="132334" y="709041"/>
                  </a:lnTo>
                  <a:cubicBezTo>
                    <a:pt x="59309" y="709041"/>
                    <a:pt x="0" y="649732"/>
                    <a:pt x="0" y="576707"/>
                  </a:cubicBezTo>
                  <a:close/>
                </a:path>
              </a:pathLst>
            </a:custGeom>
            <a:solidFill>
              <a:srgbClr val="182567"/>
            </a:solidFill>
          </p:spPr>
        </p:sp>
        <p:sp>
          <p:nvSpPr>
            <p:cNvPr id="50" name="Freeform 50"/>
            <p:cNvSpPr/>
            <p:nvPr/>
          </p:nvSpPr>
          <p:spPr>
            <a:xfrm>
              <a:off x="0" y="0"/>
              <a:ext cx="721741" cy="721741"/>
            </a:xfrm>
            <a:custGeom>
              <a:avLst/>
              <a:gdLst/>
              <a:ahLst/>
              <a:cxnLst/>
              <a:rect l="l" t="t" r="r" b="b"/>
              <a:pathLst>
                <a:path w="721741" h="721741">
                  <a:moveTo>
                    <a:pt x="0" y="138684"/>
                  </a:moveTo>
                  <a:cubicBezTo>
                    <a:pt x="0" y="62103"/>
                    <a:pt x="62103" y="0"/>
                    <a:pt x="138684" y="0"/>
                  </a:cubicBezTo>
                  <a:lnTo>
                    <a:pt x="583057" y="0"/>
                  </a:lnTo>
                  <a:lnTo>
                    <a:pt x="583057" y="6350"/>
                  </a:lnTo>
                  <a:lnTo>
                    <a:pt x="583057" y="0"/>
                  </a:lnTo>
                  <a:cubicBezTo>
                    <a:pt x="659638" y="0"/>
                    <a:pt x="721741" y="62103"/>
                    <a:pt x="721741" y="138684"/>
                  </a:cubicBezTo>
                  <a:lnTo>
                    <a:pt x="715391" y="138684"/>
                  </a:lnTo>
                  <a:lnTo>
                    <a:pt x="721741" y="138684"/>
                  </a:lnTo>
                  <a:lnTo>
                    <a:pt x="721741" y="583057"/>
                  </a:lnTo>
                  <a:lnTo>
                    <a:pt x="715391" y="583057"/>
                  </a:lnTo>
                  <a:lnTo>
                    <a:pt x="721741" y="583057"/>
                  </a:lnTo>
                  <a:cubicBezTo>
                    <a:pt x="721741" y="659638"/>
                    <a:pt x="659638" y="721741"/>
                    <a:pt x="583057" y="721741"/>
                  </a:cubicBezTo>
                  <a:lnTo>
                    <a:pt x="583057" y="715391"/>
                  </a:lnTo>
                  <a:lnTo>
                    <a:pt x="583057" y="721741"/>
                  </a:lnTo>
                  <a:lnTo>
                    <a:pt x="138684" y="721741"/>
                  </a:lnTo>
                  <a:lnTo>
                    <a:pt x="138684" y="715391"/>
                  </a:lnTo>
                  <a:lnTo>
                    <a:pt x="138684" y="721741"/>
                  </a:lnTo>
                  <a:cubicBezTo>
                    <a:pt x="62103" y="721741"/>
                    <a:pt x="0" y="659638"/>
                    <a:pt x="0" y="583057"/>
                  </a:cubicBezTo>
                  <a:lnTo>
                    <a:pt x="0" y="138684"/>
                  </a:lnTo>
                  <a:lnTo>
                    <a:pt x="6350" y="138684"/>
                  </a:lnTo>
                  <a:lnTo>
                    <a:pt x="0" y="138684"/>
                  </a:lnTo>
                  <a:moveTo>
                    <a:pt x="12700" y="138684"/>
                  </a:moveTo>
                  <a:lnTo>
                    <a:pt x="12700" y="583057"/>
                  </a:lnTo>
                  <a:lnTo>
                    <a:pt x="6350" y="583057"/>
                  </a:lnTo>
                  <a:lnTo>
                    <a:pt x="12700" y="583057"/>
                  </a:lnTo>
                  <a:cubicBezTo>
                    <a:pt x="12700" y="652653"/>
                    <a:pt x="69088" y="709041"/>
                    <a:pt x="138684" y="709041"/>
                  </a:cubicBezTo>
                  <a:lnTo>
                    <a:pt x="583057" y="709041"/>
                  </a:lnTo>
                  <a:cubicBezTo>
                    <a:pt x="652653" y="709041"/>
                    <a:pt x="709041" y="652653"/>
                    <a:pt x="709041" y="583057"/>
                  </a:cubicBezTo>
                  <a:lnTo>
                    <a:pt x="709041" y="138684"/>
                  </a:lnTo>
                  <a:cubicBezTo>
                    <a:pt x="709041" y="69088"/>
                    <a:pt x="652653" y="12700"/>
                    <a:pt x="583057" y="12700"/>
                  </a:cubicBezTo>
                  <a:lnTo>
                    <a:pt x="138684" y="12700"/>
                  </a:lnTo>
                  <a:lnTo>
                    <a:pt x="138684" y="6350"/>
                  </a:lnTo>
                  <a:lnTo>
                    <a:pt x="138684" y="12700"/>
                  </a:lnTo>
                  <a:cubicBezTo>
                    <a:pt x="69088" y="12700"/>
                    <a:pt x="12700" y="69088"/>
                    <a:pt x="12700" y="138684"/>
                  </a:cubicBezTo>
                  <a:close/>
                </a:path>
              </a:pathLst>
            </a:custGeom>
            <a:solidFill>
              <a:srgbClr val="313E80"/>
            </a:solidFill>
          </p:spPr>
        </p:sp>
      </p:grpSp>
      <p:sp>
        <p:nvSpPr>
          <p:cNvPr id="51" name="TextBox 51"/>
          <p:cNvSpPr txBox="1"/>
          <p:nvPr/>
        </p:nvSpPr>
        <p:spPr>
          <a:xfrm>
            <a:off x="9057531" y="8493323"/>
            <a:ext cx="201514" cy="374650"/>
          </a:xfrm>
          <a:prstGeom prst="rect">
            <a:avLst/>
          </a:prstGeom>
        </p:spPr>
        <p:txBody>
          <a:bodyPr lIns="0" tIns="0" rIns="0" bIns="0" rtlCol="0" anchor="t">
            <a:spAutoFit/>
          </a:bodyPr>
          <a:lstStyle/>
          <a:p>
            <a:pPr algn="ctr">
              <a:lnSpc>
                <a:spcPts val="2750"/>
              </a:lnSpc>
            </a:pPr>
            <a:r>
              <a:rPr lang="en-US" sz="2750">
                <a:solidFill>
                  <a:srgbClr val="FFFFFF"/>
                </a:solidFill>
                <a:latin typeface="Roboto"/>
                <a:ea typeface="Roboto"/>
                <a:cs typeface="Roboto"/>
                <a:sym typeface="Roboto"/>
              </a:rPr>
              <a:t>6</a:t>
            </a:r>
          </a:p>
        </p:txBody>
      </p:sp>
      <p:grpSp>
        <p:nvGrpSpPr>
          <p:cNvPr id="52" name="Group 52"/>
          <p:cNvGrpSpPr/>
          <p:nvPr/>
        </p:nvGrpSpPr>
        <p:grpSpPr>
          <a:xfrm>
            <a:off x="9414644" y="8633023"/>
            <a:ext cx="827186" cy="28575"/>
            <a:chOff x="0" y="0"/>
            <a:chExt cx="1102915" cy="38100"/>
          </a:xfrm>
        </p:grpSpPr>
        <p:sp>
          <p:nvSpPr>
            <p:cNvPr id="53" name="Freeform 53"/>
            <p:cNvSpPr/>
            <p:nvPr/>
          </p:nvSpPr>
          <p:spPr>
            <a:xfrm>
              <a:off x="0" y="0"/>
              <a:ext cx="1102868" cy="38100"/>
            </a:xfrm>
            <a:custGeom>
              <a:avLst/>
              <a:gdLst/>
              <a:ahLst/>
              <a:cxnLst/>
              <a:rect l="l" t="t" r="r" b="b"/>
              <a:pathLst>
                <a:path w="1102868" h="38100">
                  <a:moveTo>
                    <a:pt x="0" y="19050"/>
                  </a:moveTo>
                  <a:cubicBezTo>
                    <a:pt x="0" y="8509"/>
                    <a:pt x="8509" y="0"/>
                    <a:pt x="19050" y="0"/>
                  </a:cubicBezTo>
                  <a:lnTo>
                    <a:pt x="1083818" y="0"/>
                  </a:lnTo>
                  <a:cubicBezTo>
                    <a:pt x="1094359" y="0"/>
                    <a:pt x="1102868" y="8509"/>
                    <a:pt x="1102868" y="19050"/>
                  </a:cubicBezTo>
                  <a:cubicBezTo>
                    <a:pt x="1102868" y="29591"/>
                    <a:pt x="1094359" y="38100"/>
                    <a:pt x="1083818" y="38100"/>
                  </a:cubicBezTo>
                  <a:lnTo>
                    <a:pt x="19050" y="38100"/>
                  </a:lnTo>
                  <a:cubicBezTo>
                    <a:pt x="8509" y="38100"/>
                    <a:pt x="0" y="29591"/>
                    <a:pt x="0" y="19050"/>
                  </a:cubicBezTo>
                  <a:close/>
                </a:path>
              </a:pathLst>
            </a:custGeom>
            <a:solidFill>
              <a:srgbClr val="313E80"/>
            </a:solidFill>
          </p:spPr>
        </p:sp>
      </p:grpSp>
      <p:sp>
        <p:nvSpPr>
          <p:cNvPr id="54" name="TextBox 54"/>
          <p:cNvSpPr txBox="1"/>
          <p:nvPr/>
        </p:nvSpPr>
        <p:spPr>
          <a:xfrm>
            <a:off x="9414644" y="8436173"/>
            <a:ext cx="2954239" cy="377276"/>
          </a:xfrm>
          <a:prstGeom prst="rect">
            <a:avLst/>
          </a:prstGeom>
        </p:spPr>
        <p:txBody>
          <a:bodyPr lIns="0" tIns="0" rIns="0" bIns="0" rtlCol="0" anchor="t">
            <a:spAutoFit/>
          </a:bodyPr>
          <a:lstStyle/>
          <a:p>
            <a:pPr algn="r">
              <a:lnSpc>
                <a:spcPts val="2999"/>
              </a:lnSpc>
            </a:pPr>
            <a:r>
              <a:rPr lang="en-US" sz="2412">
                <a:solidFill>
                  <a:srgbClr val="FFFFFF"/>
                </a:solidFill>
                <a:latin typeface="Roboto"/>
                <a:ea typeface="Roboto"/>
                <a:cs typeface="Roboto"/>
                <a:sym typeface="Roboto"/>
              </a:rPr>
              <a:t>Software Tools</a:t>
            </a:r>
          </a:p>
        </p:txBody>
      </p:sp>
      <p:sp>
        <p:nvSpPr>
          <p:cNvPr id="55" name="TextBox 55"/>
          <p:cNvSpPr txBox="1"/>
          <p:nvPr/>
        </p:nvSpPr>
        <p:spPr>
          <a:xfrm>
            <a:off x="10208492" y="8918773"/>
            <a:ext cx="2808547" cy="764678"/>
          </a:xfrm>
          <a:prstGeom prst="rect">
            <a:avLst/>
          </a:prstGeom>
        </p:spPr>
        <p:txBody>
          <a:bodyPr lIns="0" tIns="0" rIns="0" bIns="0" rtlCol="0" anchor="t">
            <a:spAutoFit/>
          </a:bodyPr>
          <a:lstStyle/>
          <a:p>
            <a:pPr algn="r">
              <a:lnSpc>
                <a:spcPts val="3098"/>
              </a:lnSpc>
            </a:pPr>
            <a:r>
              <a:rPr lang="en-US" sz="1912">
                <a:solidFill>
                  <a:srgbClr val="CFD0D8"/>
                </a:solidFill>
                <a:latin typeface="Roboto"/>
                <a:ea typeface="Roboto"/>
                <a:cs typeface="Roboto"/>
                <a:sym typeface="Roboto"/>
              </a:rPr>
              <a:t>React(for frontend UI)</a:t>
            </a:r>
          </a:p>
          <a:p>
            <a:pPr algn="r">
              <a:lnSpc>
                <a:spcPts val="3099"/>
              </a:lnSpc>
            </a:pPr>
            <a:r>
              <a:rPr lang="en-US" sz="1912">
                <a:solidFill>
                  <a:srgbClr val="CFD0D8"/>
                </a:solidFill>
                <a:latin typeface="Roboto"/>
                <a:ea typeface="Roboto"/>
                <a:cs typeface="Roboto"/>
                <a:sym typeface="Roboto"/>
              </a:rPr>
              <a:t>Node.js(for back-end UI)</a:t>
            </a:r>
          </a:p>
        </p:txBody>
      </p:sp>
      <p:sp>
        <p:nvSpPr>
          <p:cNvPr id="56" name="Freeform 56"/>
          <p:cNvSpPr/>
          <p:nvPr/>
        </p:nvSpPr>
        <p:spPr>
          <a:xfrm>
            <a:off x="8493099" y="865066"/>
            <a:ext cx="9422758" cy="1707875"/>
          </a:xfrm>
          <a:custGeom>
            <a:avLst/>
            <a:gdLst/>
            <a:ahLst/>
            <a:cxnLst/>
            <a:rect l="l" t="t" r="r" b="b"/>
            <a:pathLst>
              <a:path w="9422758" h="1707875">
                <a:moveTo>
                  <a:pt x="0" y="0"/>
                </a:moveTo>
                <a:lnTo>
                  <a:pt x="9422758" y="0"/>
                </a:lnTo>
                <a:lnTo>
                  <a:pt x="9422758" y="1707875"/>
                </a:lnTo>
                <a:lnTo>
                  <a:pt x="0" y="1707875"/>
                </a:lnTo>
                <a:lnTo>
                  <a:pt x="0" y="0"/>
                </a:lnTo>
                <a:close/>
              </a:path>
            </a:pathLst>
          </a:custGeom>
          <a:blipFill>
            <a:blip r:embed="rId4">
              <a:alphaModFix amt="57000"/>
            </a:blip>
            <a:stretch>
              <a:fillRect/>
            </a:stretch>
          </a:blipFill>
        </p:spPr>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00018">
                <a:alpha val="74902"/>
              </a:srgbClr>
            </a:solidFill>
          </p:spPr>
        </p:sp>
      </p:grpSp>
      <p:sp>
        <p:nvSpPr>
          <p:cNvPr id="5" name="TextBox 5"/>
          <p:cNvSpPr txBox="1"/>
          <p:nvPr/>
        </p:nvSpPr>
        <p:spPr>
          <a:xfrm>
            <a:off x="659160" y="731838"/>
            <a:ext cx="12474476" cy="574675"/>
          </a:xfrm>
          <a:prstGeom prst="rect">
            <a:avLst/>
          </a:prstGeom>
        </p:spPr>
        <p:txBody>
          <a:bodyPr lIns="0" tIns="0" rIns="0" bIns="0" rtlCol="0" anchor="t">
            <a:spAutoFit/>
          </a:bodyPr>
          <a:lstStyle/>
          <a:p>
            <a:pPr algn="l">
              <a:lnSpc>
                <a:spcPts val="4625"/>
              </a:lnSpc>
            </a:pPr>
            <a:r>
              <a:rPr lang="en-US" sz="3687">
                <a:solidFill>
                  <a:srgbClr val="FFFFFF"/>
                </a:solidFill>
                <a:latin typeface="Roboto"/>
                <a:ea typeface="Roboto"/>
                <a:cs typeface="Roboto"/>
                <a:sym typeface="Roboto"/>
              </a:rPr>
              <a:t>Execution Plan Based on Analysis</a:t>
            </a:r>
          </a:p>
        </p:txBody>
      </p:sp>
      <p:sp>
        <p:nvSpPr>
          <p:cNvPr id="6" name="Freeform 6" descr="preencoded.png"/>
          <p:cNvSpPr/>
          <p:nvPr/>
        </p:nvSpPr>
        <p:spPr>
          <a:xfrm>
            <a:off x="659160" y="1873859"/>
            <a:ext cx="941635" cy="1506588"/>
          </a:xfrm>
          <a:custGeom>
            <a:avLst/>
            <a:gdLst/>
            <a:ahLst/>
            <a:cxnLst/>
            <a:rect l="l" t="t" r="r" b="b"/>
            <a:pathLst>
              <a:path w="941635" h="1506588">
                <a:moveTo>
                  <a:pt x="0" y="0"/>
                </a:moveTo>
                <a:lnTo>
                  <a:pt x="941635" y="0"/>
                </a:lnTo>
                <a:lnTo>
                  <a:pt x="941635" y="1506587"/>
                </a:lnTo>
                <a:lnTo>
                  <a:pt x="0" y="1506587"/>
                </a:lnTo>
                <a:lnTo>
                  <a:pt x="0" y="0"/>
                </a:lnTo>
                <a:close/>
              </a:path>
            </a:pathLst>
          </a:custGeom>
          <a:blipFill>
            <a:blip r:embed="rId4"/>
            <a:stretch>
              <a:fillRect l="-125" r="-125"/>
            </a:stretch>
          </a:blipFill>
        </p:spPr>
      </p:sp>
      <p:sp>
        <p:nvSpPr>
          <p:cNvPr id="7" name="TextBox 7"/>
          <p:cNvSpPr txBox="1"/>
          <p:nvPr/>
        </p:nvSpPr>
        <p:spPr>
          <a:xfrm>
            <a:off x="1883271" y="1822551"/>
            <a:ext cx="3889488" cy="395857"/>
          </a:xfrm>
          <a:prstGeom prst="rect">
            <a:avLst/>
          </a:prstGeom>
        </p:spPr>
        <p:txBody>
          <a:bodyPr lIns="0" tIns="0" rIns="0" bIns="0" rtlCol="0" anchor="t">
            <a:spAutoFit/>
          </a:bodyPr>
          <a:lstStyle/>
          <a:p>
            <a:pPr algn="l">
              <a:lnSpc>
                <a:spcPts val="3078"/>
              </a:lnSpc>
            </a:pPr>
            <a:r>
              <a:rPr lang="en-US" sz="2412">
                <a:solidFill>
                  <a:srgbClr val="FFFFFF"/>
                </a:solidFill>
                <a:latin typeface="Roboto"/>
                <a:ea typeface="Roboto"/>
                <a:cs typeface="Roboto"/>
                <a:sym typeface="Roboto"/>
              </a:rPr>
              <a:t>User Roles and Permissions</a:t>
            </a:r>
          </a:p>
        </p:txBody>
      </p:sp>
      <p:sp>
        <p:nvSpPr>
          <p:cNvPr id="8" name="TextBox 8"/>
          <p:cNvSpPr txBox="1"/>
          <p:nvPr/>
        </p:nvSpPr>
        <p:spPr>
          <a:xfrm>
            <a:off x="1883271" y="2271415"/>
            <a:ext cx="13307775" cy="935950"/>
          </a:xfrm>
          <a:prstGeom prst="rect">
            <a:avLst/>
          </a:prstGeom>
        </p:spPr>
        <p:txBody>
          <a:bodyPr lIns="0" tIns="0" rIns="0" bIns="0" rtlCol="0" anchor="t">
            <a:spAutoFit/>
          </a:bodyPr>
          <a:lstStyle/>
          <a:p>
            <a:pPr algn="l">
              <a:lnSpc>
                <a:spcPts val="3760"/>
              </a:lnSpc>
            </a:pPr>
            <a:r>
              <a:rPr lang="en-US" sz="2337">
                <a:solidFill>
                  <a:srgbClr val="CFD0D8"/>
                </a:solidFill>
                <a:latin typeface="Roboto"/>
                <a:ea typeface="Roboto"/>
                <a:cs typeface="Roboto"/>
                <a:sym typeface="Roboto"/>
              </a:rPr>
              <a:t>Define user roles and permissions to ensure access control and data security. Grant different levels of access based on user responsibilities and data sensitivity.</a:t>
            </a:r>
          </a:p>
        </p:txBody>
      </p:sp>
      <p:sp>
        <p:nvSpPr>
          <p:cNvPr id="9" name="Freeform 9" descr="preencoded.png"/>
          <p:cNvSpPr/>
          <p:nvPr/>
        </p:nvSpPr>
        <p:spPr>
          <a:xfrm>
            <a:off x="659160" y="3951946"/>
            <a:ext cx="941635" cy="1506587"/>
          </a:xfrm>
          <a:custGeom>
            <a:avLst/>
            <a:gdLst/>
            <a:ahLst/>
            <a:cxnLst/>
            <a:rect l="l" t="t" r="r" b="b"/>
            <a:pathLst>
              <a:path w="941635" h="1506587">
                <a:moveTo>
                  <a:pt x="0" y="0"/>
                </a:moveTo>
                <a:lnTo>
                  <a:pt x="941635" y="0"/>
                </a:lnTo>
                <a:lnTo>
                  <a:pt x="941635" y="1506588"/>
                </a:lnTo>
                <a:lnTo>
                  <a:pt x="0" y="1506588"/>
                </a:lnTo>
                <a:lnTo>
                  <a:pt x="0" y="0"/>
                </a:lnTo>
                <a:close/>
              </a:path>
            </a:pathLst>
          </a:custGeom>
          <a:blipFill>
            <a:blip r:embed="rId5"/>
            <a:stretch>
              <a:fillRect l="-125" r="-125"/>
            </a:stretch>
          </a:blipFill>
        </p:spPr>
      </p:sp>
      <p:sp>
        <p:nvSpPr>
          <p:cNvPr id="10" name="TextBox 10"/>
          <p:cNvSpPr txBox="1"/>
          <p:nvPr/>
        </p:nvSpPr>
        <p:spPr>
          <a:xfrm>
            <a:off x="1883271" y="3940330"/>
            <a:ext cx="3141195" cy="395857"/>
          </a:xfrm>
          <a:prstGeom prst="rect">
            <a:avLst/>
          </a:prstGeom>
        </p:spPr>
        <p:txBody>
          <a:bodyPr lIns="0" tIns="0" rIns="0" bIns="0" rtlCol="0" anchor="t">
            <a:spAutoFit/>
          </a:bodyPr>
          <a:lstStyle/>
          <a:p>
            <a:pPr algn="l">
              <a:lnSpc>
                <a:spcPts val="3078"/>
              </a:lnSpc>
            </a:pPr>
            <a:r>
              <a:rPr lang="en-US" sz="2412">
                <a:solidFill>
                  <a:srgbClr val="FFFFFF"/>
                </a:solidFill>
                <a:latin typeface="Roboto"/>
                <a:ea typeface="Roboto"/>
                <a:cs typeface="Roboto"/>
                <a:sym typeface="Roboto"/>
              </a:rPr>
              <a:t>Account Management</a:t>
            </a:r>
          </a:p>
        </p:txBody>
      </p:sp>
      <p:sp>
        <p:nvSpPr>
          <p:cNvPr id="11" name="TextBox 11"/>
          <p:cNvSpPr txBox="1"/>
          <p:nvPr/>
        </p:nvSpPr>
        <p:spPr>
          <a:xfrm>
            <a:off x="1883271" y="4417429"/>
            <a:ext cx="15745569" cy="935950"/>
          </a:xfrm>
          <a:prstGeom prst="rect">
            <a:avLst/>
          </a:prstGeom>
        </p:spPr>
        <p:txBody>
          <a:bodyPr lIns="0" tIns="0" rIns="0" bIns="0" rtlCol="0" anchor="t">
            <a:spAutoFit/>
          </a:bodyPr>
          <a:lstStyle/>
          <a:p>
            <a:pPr algn="l">
              <a:lnSpc>
                <a:spcPts val="3760"/>
              </a:lnSpc>
            </a:pPr>
            <a:r>
              <a:rPr lang="en-US" sz="2337">
                <a:solidFill>
                  <a:srgbClr val="CFD0D8"/>
                </a:solidFill>
                <a:latin typeface="Roboto"/>
                <a:ea typeface="Roboto"/>
                <a:cs typeface="Roboto"/>
                <a:sym typeface="Roboto"/>
              </a:rPr>
              <a:t>Easily create, modify, and manage user accounts, ensuring consistent and efficient administration of platform access for all users.</a:t>
            </a:r>
          </a:p>
        </p:txBody>
      </p:sp>
      <p:sp>
        <p:nvSpPr>
          <p:cNvPr id="12" name="Freeform 12" descr="preencoded.png"/>
          <p:cNvSpPr/>
          <p:nvPr/>
        </p:nvSpPr>
        <p:spPr>
          <a:xfrm>
            <a:off x="659160" y="5750755"/>
            <a:ext cx="941635" cy="1506588"/>
          </a:xfrm>
          <a:custGeom>
            <a:avLst/>
            <a:gdLst/>
            <a:ahLst/>
            <a:cxnLst/>
            <a:rect l="l" t="t" r="r" b="b"/>
            <a:pathLst>
              <a:path w="941635" h="1506588">
                <a:moveTo>
                  <a:pt x="0" y="0"/>
                </a:moveTo>
                <a:lnTo>
                  <a:pt x="941635" y="0"/>
                </a:lnTo>
                <a:lnTo>
                  <a:pt x="941635" y="1506587"/>
                </a:lnTo>
                <a:lnTo>
                  <a:pt x="0" y="1506587"/>
                </a:lnTo>
                <a:lnTo>
                  <a:pt x="0" y="0"/>
                </a:lnTo>
                <a:close/>
              </a:path>
            </a:pathLst>
          </a:custGeom>
          <a:blipFill>
            <a:blip r:embed="rId6"/>
            <a:stretch>
              <a:fillRect l="-125" r="-125"/>
            </a:stretch>
          </a:blipFill>
        </p:spPr>
      </p:sp>
      <p:sp>
        <p:nvSpPr>
          <p:cNvPr id="13" name="TextBox 13"/>
          <p:cNvSpPr txBox="1"/>
          <p:nvPr/>
        </p:nvSpPr>
        <p:spPr>
          <a:xfrm>
            <a:off x="1883271" y="5722180"/>
            <a:ext cx="2820093" cy="395857"/>
          </a:xfrm>
          <a:prstGeom prst="rect">
            <a:avLst/>
          </a:prstGeom>
        </p:spPr>
        <p:txBody>
          <a:bodyPr lIns="0" tIns="0" rIns="0" bIns="0" rtlCol="0" anchor="t">
            <a:spAutoFit/>
          </a:bodyPr>
          <a:lstStyle/>
          <a:p>
            <a:pPr algn="l">
              <a:lnSpc>
                <a:spcPts val="3078"/>
              </a:lnSpc>
            </a:pPr>
            <a:r>
              <a:rPr lang="en-US" sz="2412">
                <a:solidFill>
                  <a:srgbClr val="FFFFFF"/>
                </a:solidFill>
                <a:latin typeface="Roboto"/>
                <a:ea typeface="Roboto"/>
                <a:cs typeface="Roboto"/>
                <a:sym typeface="Roboto"/>
              </a:rPr>
              <a:t>System Monitoring</a:t>
            </a:r>
          </a:p>
        </p:txBody>
      </p:sp>
      <p:sp>
        <p:nvSpPr>
          <p:cNvPr id="14" name="TextBox 14"/>
          <p:cNvSpPr txBox="1"/>
          <p:nvPr/>
        </p:nvSpPr>
        <p:spPr>
          <a:xfrm>
            <a:off x="1938401" y="6203762"/>
            <a:ext cx="14411197" cy="935950"/>
          </a:xfrm>
          <a:prstGeom prst="rect">
            <a:avLst/>
          </a:prstGeom>
        </p:spPr>
        <p:txBody>
          <a:bodyPr lIns="0" tIns="0" rIns="0" bIns="0" rtlCol="0" anchor="t">
            <a:spAutoFit/>
          </a:bodyPr>
          <a:lstStyle/>
          <a:p>
            <a:pPr algn="l">
              <a:lnSpc>
                <a:spcPts val="3760"/>
              </a:lnSpc>
            </a:pPr>
            <a:r>
              <a:rPr lang="en-US" sz="2337">
                <a:solidFill>
                  <a:srgbClr val="CFD0D8"/>
                </a:solidFill>
                <a:latin typeface="Roboto"/>
                <a:ea typeface="Roboto"/>
                <a:cs typeface="Roboto"/>
                <a:sym typeface="Roboto"/>
              </a:rPr>
              <a:t>Monitor system performance, identify potential issues, and resolve them proactively to ensure seamless operation and optimal user experience.</a:t>
            </a:r>
          </a:p>
        </p:txBody>
      </p:sp>
      <p:sp>
        <p:nvSpPr>
          <p:cNvPr id="15" name="Freeform 15" descr="preencoded.png"/>
          <p:cNvSpPr/>
          <p:nvPr/>
        </p:nvSpPr>
        <p:spPr>
          <a:xfrm>
            <a:off x="659160" y="7697614"/>
            <a:ext cx="941635" cy="1506588"/>
          </a:xfrm>
          <a:custGeom>
            <a:avLst/>
            <a:gdLst/>
            <a:ahLst/>
            <a:cxnLst/>
            <a:rect l="l" t="t" r="r" b="b"/>
            <a:pathLst>
              <a:path w="941635" h="1506588">
                <a:moveTo>
                  <a:pt x="0" y="0"/>
                </a:moveTo>
                <a:lnTo>
                  <a:pt x="941635" y="0"/>
                </a:lnTo>
                <a:lnTo>
                  <a:pt x="941635" y="1506587"/>
                </a:lnTo>
                <a:lnTo>
                  <a:pt x="0" y="1506587"/>
                </a:lnTo>
                <a:lnTo>
                  <a:pt x="0" y="0"/>
                </a:lnTo>
                <a:close/>
              </a:path>
            </a:pathLst>
          </a:custGeom>
          <a:blipFill>
            <a:blip r:embed="rId7"/>
            <a:stretch>
              <a:fillRect l="-125" r="-125"/>
            </a:stretch>
          </a:blipFill>
        </p:spPr>
      </p:sp>
      <p:sp>
        <p:nvSpPr>
          <p:cNvPr id="16" name="TextBox 16"/>
          <p:cNvSpPr txBox="1"/>
          <p:nvPr/>
        </p:nvSpPr>
        <p:spPr>
          <a:xfrm>
            <a:off x="1883271" y="7669039"/>
            <a:ext cx="2354015" cy="395857"/>
          </a:xfrm>
          <a:prstGeom prst="rect">
            <a:avLst/>
          </a:prstGeom>
        </p:spPr>
        <p:txBody>
          <a:bodyPr lIns="0" tIns="0" rIns="0" bIns="0" rtlCol="0" anchor="t">
            <a:spAutoFit/>
          </a:bodyPr>
          <a:lstStyle/>
          <a:p>
            <a:pPr algn="l">
              <a:lnSpc>
                <a:spcPts val="3078"/>
              </a:lnSpc>
            </a:pPr>
            <a:r>
              <a:rPr lang="en-US" sz="2412">
                <a:solidFill>
                  <a:srgbClr val="FFFFFF"/>
                </a:solidFill>
                <a:latin typeface="Roboto"/>
                <a:ea typeface="Roboto"/>
                <a:cs typeface="Roboto"/>
                <a:sym typeface="Roboto"/>
              </a:rPr>
              <a:t>Data Integrity</a:t>
            </a:r>
          </a:p>
        </p:txBody>
      </p:sp>
      <p:sp>
        <p:nvSpPr>
          <p:cNvPr id="17" name="TextBox 17"/>
          <p:cNvSpPr txBox="1"/>
          <p:nvPr/>
        </p:nvSpPr>
        <p:spPr>
          <a:xfrm>
            <a:off x="1883271" y="8150621"/>
            <a:ext cx="13692690" cy="935950"/>
          </a:xfrm>
          <a:prstGeom prst="rect">
            <a:avLst/>
          </a:prstGeom>
        </p:spPr>
        <p:txBody>
          <a:bodyPr lIns="0" tIns="0" rIns="0" bIns="0" rtlCol="0" anchor="t">
            <a:spAutoFit/>
          </a:bodyPr>
          <a:lstStyle/>
          <a:p>
            <a:pPr algn="l">
              <a:lnSpc>
                <a:spcPts val="3760"/>
              </a:lnSpc>
            </a:pPr>
            <a:r>
              <a:rPr lang="en-US" sz="2337">
                <a:solidFill>
                  <a:srgbClr val="CFD0D8"/>
                </a:solidFill>
                <a:latin typeface="Roboto"/>
                <a:ea typeface="Roboto"/>
                <a:cs typeface="Roboto"/>
                <a:sym typeface="Roboto"/>
              </a:rPr>
              <a:t>Implement measures to maintain data integrity, ensuring accurate and reliable data for analysis and decision-making. Regularly audit and validate data to ensure consistency and trustworthiness.</a:t>
            </a:r>
          </a:p>
        </p:txBody>
      </p:sp>
      <p:sp>
        <p:nvSpPr>
          <p:cNvPr id="18" name="Freeform 18"/>
          <p:cNvSpPr/>
          <p:nvPr/>
        </p:nvSpPr>
        <p:spPr>
          <a:xfrm>
            <a:off x="8422257" y="668315"/>
            <a:ext cx="9422758" cy="1707875"/>
          </a:xfrm>
          <a:custGeom>
            <a:avLst/>
            <a:gdLst/>
            <a:ahLst/>
            <a:cxnLst/>
            <a:rect l="l" t="t" r="r" b="b"/>
            <a:pathLst>
              <a:path w="9422758" h="1707875">
                <a:moveTo>
                  <a:pt x="0" y="0"/>
                </a:moveTo>
                <a:lnTo>
                  <a:pt x="9422758" y="0"/>
                </a:lnTo>
                <a:lnTo>
                  <a:pt x="9422758" y="1707875"/>
                </a:lnTo>
                <a:lnTo>
                  <a:pt x="0" y="1707875"/>
                </a:lnTo>
                <a:lnTo>
                  <a:pt x="0" y="0"/>
                </a:lnTo>
                <a:close/>
              </a:path>
            </a:pathLst>
          </a:custGeom>
          <a:blipFill>
            <a:blip r:embed="rId8">
              <a:alphaModFix amt="57000"/>
            </a:blip>
            <a:stretch>
              <a:fillRect/>
            </a:stretch>
          </a:blipFill>
        </p:spPr>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00018">
                <a:alpha val="74902"/>
              </a:srgbClr>
            </a:solidFill>
          </p:spPr>
        </p:sp>
      </p:grpSp>
      <p:sp>
        <p:nvSpPr>
          <p:cNvPr id="5" name="TextBox 5"/>
          <p:cNvSpPr txBox="1"/>
          <p:nvPr/>
        </p:nvSpPr>
        <p:spPr>
          <a:xfrm>
            <a:off x="992238" y="2013347"/>
            <a:ext cx="16303526" cy="1810047"/>
          </a:xfrm>
          <a:prstGeom prst="rect">
            <a:avLst/>
          </a:prstGeom>
        </p:spPr>
        <p:txBody>
          <a:bodyPr lIns="0" tIns="0" rIns="0" bIns="0" rtlCol="0" anchor="t">
            <a:spAutoFit/>
          </a:bodyPr>
          <a:lstStyle/>
          <a:p>
            <a:pPr algn="l">
              <a:lnSpc>
                <a:spcPts val="6937"/>
              </a:lnSpc>
            </a:pPr>
            <a:r>
              <a:rPr lang="en-US" sz="5562">
                <a:solidFill>
                  <a:srgbClr val="FFFFFF"/>
                </a:solidFill>
                <a:latin typeface="Roboto"/>
                <a:ea typeface="Roboto"/>
                <a:cs typeface="Roboto"/>
                <a:sym typeface="Roboto"/>
              </a:rPr>
              <a:t>Empowering Business Analysts with Actionable Data</a:t>
            </a:r>
          </a:p>
        </p:txBody>
      </p:sp>
      <p:sp>
        <p:nvSpPr>
          <p:cNvPr id="6" name="TextBox 6"/>
          <p:cNvSpPr txBox="1"/>
          <p:nvPr/>
        </p:nvSpPr>
        <p:spPr>
          <a:xfrm>
            <a:off x="992238" y="4503539"/>
            <a:ext cx="4972645" cy="905827"/>
          </a:xfrm>
          <a:prstGeom prst="rect">
            <a:avLst/>
          </a:prstGeom>
        </p:spPr>
        <p:txBody>
          <a:bodyPr lIns="0" tIns="0" rIns="0" bIns="0" rtlCol="0" anchor="t">
            <a:spAutoFit/>
          </a:bodyPr>
          <a:lstStyle/>
          <a:p>
            <a:pPr algn="l">
              <a:lnSpc>
                <a:spcPts val="3562"/>
              </a:lnSpc>
            </a:pPr>
            <a:r>
              <a:rPr lang="en-US" sz="2850">
                <a:solidFill>
                  <a:srgbClr val="FFFFFF"/>
                </a:solidFill>
                <a:latin typeface="Roboto"/>
                <a:ea typeface="Roboto"/>
                <a:cs typeface="Roboto"/>
                <a:sym typeface="Roboto"/>
              </a:rPr>
              <a:t>Personalized Recommendations</a:t>
            </a:r>
          </a:p>
        </p:txBody>
      </p:sp>
      <p:sp>
        <p:nvSpPr>
          <p:cNvPr id="7" name="TextBox 7"/>
          <p:cNvSpPr txBox="1"/>
          <p:nvPr/>
        </p:nvSpPr>
        <p:spPr>
          <a:xfrm>
            <a:off x="992238" y="5596681"/>
            <a:ext cx="4972645" cy="3569834"/>
          </a:xfrm>
          <a:prstGeom prst="rect">
            <a:avLst/>
          </a:prstGeom>
        </p:spPr>
        <p:txBody>
          <a:bodyPr lIns="0" tIns="0" rIns="0" bIns="0" rtlCol="0" anchor="t">
            <a:spAutoFit/>
          </a:bodyPr>
          <a:lstStyle/>
          <a:p>
            <a:pPr algn="l">
              <a:lnSpc>
                <a:spcPts val="4051"/>
              </a:lnSpc>
            </a:pPr>
            <a:r>
              <a:rPr lang="en-US" sz="2487">
                <a:solidFill>
                  <a:srgbClr val="CFD0D8"/>
                </a:solidFill>
                <a:latin typeface="Roboto"/>
                <a:ea typeface="Roboto"/>
                <a:cs typeface="Roboto"/>
                <a:sym typeface="Roboto"/>
              </a:rPr>
              <a:t>Our platform provides tailored recommendations based on customer data, empowering business analysts to tailor experiences and optimize customer journeys for each individual.</a:t>
            </a:r>
          </a:p>
        </p:txBody>
      </p:sp>
      <p:sp>
        <p:nvSpPr>
          <p:cNvPr id="8" name="TextBox 8"/>
          <p:cNvSpPr txBox="1"/>
          <p:nvPr/>
        </p:nvSpPr>
        <p:spPr>
          <a:xfrm>
            <a:off x="6666160" y="4503539"/>
            <a:ext cx="3867626" cy="458153"/>
          </a:xfrm>
          <a:prstGeom prst="rect">
            <a:avLst/>
          </a:prstGeom>
        </p:spPr>
        <p:txBody>
          <a:bodyPr lIns="0" tIns="0" rIns="0" bIns="0" rtlCol="0" anchor="t">
            <a:spAutoFit/>
          </a:bodyPr>
          <a:lstStyle/>
          <a:p>
            <a:pPr algn="l">
              <a:lnSpc>
                <a:spcPts val="3562"/>
              </a:lnSpc>
            </a:pPr>
            <a:r>
              <a:rPr lang="en-US" sz="2850">
                <a:solidFill>
                  <a:srgbClr val="FFFFFF"/>
                </a:solidFill>
                <a:latin typeface="Roboto"/>
                <a:ea typeface="Roboto"/>
                <a:cs typeface="Roboto"/>
                <a:sym typeface="Roboto"/>
              </a:rPr>
              <a:t>Targeted Interventions</a:t>
            </a:r>
          </a:p>
        </p:txBody>
      </p:sp>
      <p:sp>
        <p:nvSpPr>
          <p:cNvPr id="9" name="TextBox 9"/>
          <p:cNvSpPr txBox="1"/>
          <p:nvPr/>
        </p:nvSpPr>
        <p:spPr>
          <a:xfrm>
            <a:off x="6666160" y="5153769"/>
            <a:ext cx="4972645" cy="3055484"/>
          </a:xfrm>
          <a:prstGeom prst="rect">
            <a:avLst/>
          </a:prstGeom>
        </p:spPr>
        <p:txBody>
          <a:bodyPr lIns="0" tIns="0" rIns="0" bIns="0" rtlCol="0" anchor="t">
            <a:spAutoFit/>
          </a:bodyPr>
          <a:lstStyle/>
          <a:p>
            <a:pPr algn="l">
              <a:lnSpc>
                <a:spcPts val="4051"/>
              </a:lnSpc>
            </a:pPr>
            <a:r>
              <a:rPr lang="en-US" sz="2487">
                <a:solidFill>
                  <a:srgbClr val="CFD0D8"/>
                </a:solidFill>
                <a:latin typeface="Roboto"/>
                <a:ea typeface="Roboto"/>
                <a:cs typeface="Roboto"/>
                <a:sym typeface="Roboto"/>
              </a:rPr>
              <a:t>Analysts can identify and address potential issues proactively by using the data to pinpoint areas where customers might be struggling or experiencing friction in their journey.</a:t>
            </a:r>
          </a:p>
        </p:txBody>
      </p:sp>
      <p:sp>
        <p:nvSpPr>
          <p:cNvPr id="10" name="TextBox 10"/>
          <p:cNvSpPr txBox="1"/>
          <p:nvPr/>
        </p:nvSpPr>
        <p:spPr>
          <a:xfrm>
            <a:off x="12340084" y="4503539"/>
            <a:ext cx="3544044" cy="458153"/>
          </a:xfrm>
          <a:prstGeom prst="rect">
            <a:avLst/>
          </a:prstGeom>
        </p:spPr>
        <p:txBody>
          <a:bodyPr lIns="0" tIns="0" rIns="0" bIns="0" rtlCol="0" anchor="t">
            <a:spAutoFit/>
          </a:bodyPr>
          <a:lstStyle/>
          <a:p>
            <a:pPr algn="l">
              <a:lnSpc>
                <a:spcPts val="3562"/>
              </a:lnSpc>
            </a:pPr>
            <a:r>
              <a:rPr lang="en-US" sz="2850">
                <a:solidFill>
                  <a:srgbClr val="FFFFFF"/>
                </a:solidFill>
                <a:latin typeface="Roboto"/>
                <a:ea typeface="Roboto"/>
                <a:cs typeface="Roboto"/>
                <a:sym typeface="Roboto"/>
              </a:rPr>
              <a:t>Data-Driven Decisions</a:t>
            </a:r>
          </a:p>
        </p:txBody>
      </p:sp>
      <p:sp>
        <p:nvSpPr>
          <p:cNvPr id="11" name="TextBox 11"/>
          <p:cNvSpPr txBox="1"/>
          <p:nvPr/>
        </p:nvSpPr>
        <p:spPr>
          <a:xfrm>
            <a:off x="12340084" y="5153769"/>
            <a:ext cx="4972645" cy="3569834"/>
          </a:xfrm>
          <a:prstGeom prst="rect">
            <a:avLst/>
          </a:prstGeom>
        </p:spPr>
        <p:txBody>
          <a:bodyPr lIns="0" tIns="0" rIns="0" bIns="0" rtlCol="0" anchor="t">
            <a:spAutoFit/>
          </a:bodyPr>
          <a:lstStyle/>
          <a:p>
            <a:pPr algn="l">
              <a:lnSpc>
                <a:spcPts val="4051"/>
              </a:lnSpc>
            </a:pPr>
            <a:r>
              <a:rPr lang="en-US" sz="2487">
                <a:solidFill>
                  <a:srgbClr val="CFD0D8"/>
                </a:solidFill>
                <a:latin typeface="Roboto"/>
                <a:ea typeface="Roboto"/>
                <a:cs typeface="Roboto"/>
                <a:sym typeface="Roboto"/>
              </a:rPr>
              <a:t>The platform offers valuable insights to support informed decision-making, allowing analysts to optimize marketing campaigns, improve product offerings, and enhance customer service strategies.</a:t>
            </a:r>
          </a:p>
        </p:txBody>
      </p:sp>
      <p:sp>
        <p:nvSpPr>
          <p:cNvPr id="12" name="Freeform 12"/>
          <p:cNvSpPr/>
          <p:nvPr/>
        </p:nvSpPr>
        <p:spPr>
          <a:xfrm>
            <a:off x="8599973" y="343573"/>
            <a:ext cx="9422758" cy="1707875"/>
          </a:xfrm>
          <a:custGeom>
            <a:avLst/>
            <a:gdLst/>
            <a:ahLst/>
            <a:cxnLst/>
            <a:rect l="l" t="t" r="r" b="b"/>
            <a:pathLst>
              <a:path w="9422758" h="1707875">
                <a:moveTo>
                  <a:pt x="0" y="0"/>
                </a:moveTo>
                <a:lnTo>
                  <a:pt x="9422758" y="0"/>
                </a:lnTo>
                <a:lnTo>
                  <a:pt x="9422758" y="1707874"/>
                </a:lnTo>
                <a:lnTo>
                  <a:pt x="0" y="1707874"/>
                </a:lnTo>
                <a:lnTo>
                  <a:pt x="0" y="0"/>
                </a:lnTo>
                <a:close/>
              </a:path>
            </a:pathLst>
          </a:custGeom>
          <a:blipFill>
            <a:blip r:embed="rId4">
              <a:alphaModFix amt="57000"/>
            </a:blip>
            <a:stretch>
              <a:fillRect/>
            </a:stretch>
          </a:blipFill>
        </p:spPr>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00018">
                <a:alpha val="74902"/>
              </a:srgbClr>
            </a:solidFill>
          </p:spPr>
        </p:sp>
      </p:grpSp>
      <p:sp>
        <p:nvSpPr>
          <p:cNvPr id="5" name="TextBox 5"/>
          <p:cNvSpPr txBox="1"/>
          <p:nvPr/>
        </p:nvSpPr>
        <p:spPr>
          <a:xfrm>
            <a:off x="815728" y="1292275"/>
            <a:ext cx="9798546" cy="1420812"/>
          </a:xfrm>
          <a:prstGeom prst="rect">
            <a:avLst/>
          </a:prstGeom>
        </p:spPr>
        <p:txBody>
          <a:bodyPr lIns="0" tIns="0" rIns="0" bIns="0" rtlCol="0" anchor="t">
            <a:spAutoFit/>
          </a:bodyPr>
          <a:lstStyle/>
          <a:p>
            <a:pPr algn="l">
              <a:lnSpc>
                <a:spcPts val="5687"/>
              </a:lnSpc>
            </a:pPr>
            <a:r>
              <a:rPr lang="en-US" sz="4562">
                <a:solidFill>
                  <a:srgbClr val="FFFFFF"/>
                </a:solidFill>
                <a:latin typeface="Roboto"/>
                <a:ea typeface="Roboto"/>
                <a:cs typeface="Roboto"/>
                <a:sym typeface="Roboto"/>
              </a:rPr>
              <a:t>Optimizing Marketing Data with Powerful Insights</a:t>
            </a:r>
          </a:p>
        </p:txBody>
      </p:sp>
      <p:grpSp>
        <p:nvGrpSpPr>
          <p:cNvPr id="6" name="Group 6"/>
          <p:cNvGrpSpPr/>
          <p:nvPr/>
        </p:nvGrpSpPr>
        <p:grpSpPr>
          <a:xfrm>
            <a:off x="810965" y="3375422"/>
            <a:ext cx="533995" cy="533995"/>
            <a:chOff x="0" y="0"/>
            <a:chExt cx="711993" cy="711993"/>
          </a:xfrm>
        </p:grpSpPr>
        <p:sp>
          <p:nvSpPr>
            <p:cNvPr id="7" name="Freeform 7"/>
            <p:cNvSpPr/>
            <p:nvPr/>
          </p:nvSpPr>
          <p:spPr>
            <a:xfrm>
              <a:off x="6350" y="6350"/>
              <a:ext cx="699262" cy="699262"/>
            </a:xfrm>
            <a:custGeom>
              <a:avLst/>
              <a:gdLst/>
              <a:ahLst/>
              <a:cxnLst/>
              <a:rect l="l" t="t" r="r" b="b"/>
              <a:pathLst>
                <a:path w="699262" h="699262">
                  <a:moveTo>
                    <a:pt x="0" y="130556"/>
                  </a:moveTo>
                  <a:cubicBezTo>
                    <a:pt x="0" y="58420"/>
                    <a:pt x="58420" y="0"/>
                    <a:pt x="130556" y="0"/>
                  </a:cubicBezTo>
                  <a:lnTo>
                    <a:pt x="568706" y="0"/>
                  </a:lnTo>
                  <a:cubicBezTo>
                    <a:pt x="640842" y="0"/>
                    <a:pt x="699262" y="58420"/>
                    <a:pt x="699262" y="130556"/>
                  </a:cubicBezTo>
                  <a:lnTo>
                    <a:pt x="699262" y="568706"/>
                  </a:lnTo>
                  <a:cubicBezTo>
                    <a:pt x="699262" y="640842"/>
                    <a:pt x="640842" y="699262"/>
                    <a:pt x="568706" y="699262"/>
                  </a:cubicBezTo>
                  <a:lnTo>
                    <a:pt x="130556" y="699262"/>
                  </a:lnTo>
                  <a:cubicBezTo>
                    <a:pt x="58420" y="699262"/>
                    <a:pt x="0" y="640842"/>
                    <a:pt x="0" y="568706"/>
                  </a:cubicBezTo>
                  <a:close/>
                </a:path>
              </a:pathLst>
            </a:custGeom>
            <a:solidFill>
              <a:srgbClr val="182567"/>
            </a:solidFill>
          </p:spPr>
        </p:sp>
        <p:sp>
          <p:nvSpPr>
            <p:cNvPr id="8" name="Freeform 8"/>
            <p:cNvSpPr/>
            <p:nvPr/>
          </p:nvSpPr>
          <p:spPr>
            <a:xfrm>
              <a:off x="0" y="0"/>
              <a:ext cx="711962" cy="711962"/>
            </a:xfrm>
            <a:custGeom>
              <a:avLst/>
              <a:gdLst/>
              <a:ahLst/>
              <a:cxnLst/>
              <a:rect l="l" t="t" r="r" b="b"/>
              <a:pathLst>
                <a:path w="711962" h="711962">
                  <a:moveTo>
                    <a:pt x="0" y="136906"/>
                  </a:moveTo>
                  <a:cubicBezTo>
                    <a:pt x="0" y="61341"/>
                    <a:pt x="61341" y="0"/>
                    <a:pt x="136906" y="0"/>
                  </a:cubicBezTo>
                  <a:lnTo>
                    <a:pt x="575056" y="0"/>
                  </a:lnTo>
                  <a:lnTo>
                    <a:pt x="575056" y="6350"/>
                  </a:lnTo>
                  <a:lnTo>
                    <a:pt x="575056" y="0"/>
                  </a:lnTo>
                  <a:cubicBezTo>
                    <a:pt x="650621" y="0"/>
                    <a:pt x="711962" y="61341"/>
                    <a:pt x="711962" y="136906"/>
                  </a:cubicBezTo>
                  <a:lnTo>
                    <a:pt x="705612" y="136906"/>
                  </a:lnTo>
                  <a:lnTo>
                    <a:pt x="711962" y="136906"/>
                  </a:lnTo>
                  <a:lnTo>
                    <a:pt x="711962" y="575056"/>
                  </a:lnTo>
                  <a:lnTo>
                    <a:pt x="705612" y="575056"/>
                  </a:lnTo>
                  <a:lnTo>
                    <a:pt x="711962" y="575056"/>
                  </a:lnTo>
                  <a:cubicBezTo>
                    <a:pt x="711962" y="650621"/>
                    <a:pt x="650621" y="711962"/>
                    <a:pt x="575056" y="711962"/>
                  </a:cubicBezTo>
                  <a:lnTo>
                    <a:pt x="575056" y="705612"/>
                  </a:lnTo>
                  <a:lnTo>
                    <a:pt x="575056" y="711962"/>
                  </a:lnTo>
                  <a:lnTo>
                    <a:pt x="136906" y="711962"/>
                  </a:lnTo>
                  <a:lnTo>
                    <a:pt x="136906" y="705612"/>
                  </a:lnTo>
                  <a:lnTo>
                    <a:pt x="136906" y="711962"/>
                  </a:lnTo>
                  <a:cubicBezTo>
                    <a:pt x="61341" y="711962"/>
                    <a:pt x="0" y="650748"/>
                    <a:pt x="0" y="575056"/>
                  </a:cubicBezTo>
                  <a:lnTo>
                    <a:pt x="0" y="136906"/>
                  </a:lnTo>
                  <a:lnTo>
                    <a:pt x="6350" y="136906"/>
                  </a:lnTo>
                  <a:lnTo>
                    <a:pt x="0" y="136906"/>
                  </a:lnTo>
                  <a:moveTo>
                    <a:pt x="12700" y="136906"/>
                  </a:moveTo>
                  <a:lnTo>
                    <a:pt x="12700" y="575056"/>
                  </a:lnTo>
                  <a:lnTo>
                    <a:pt x="6350" y="575056"/>
                  </a:lnTo>
                  <a:lnTo>
                    <a:pt x="12700" y="575056"/>
                  </a:lnTo>
                  <a:cubicBezTo>
                    <a:pt x="12700" y="643636"/>
                    <a:pt x="68326" y="699262"/>
                    <a:pt x="136906" y="699262"/>
                  </a:cubicBezTo>
                  <a:lnTo>
                    <a:pt x="575056" y="699262"/>
                  </a:lnTo>
                  <a:cubicBezTo>
                    <a:pt x="643636" y="699262"/>
                    <a:pt x="699262" y="643636"/>
                    <a:pt x="699262" y="575056"/>
                  </a:cubicBezTo>
                  <a:lnTo>
                    <a:pt x="699262" y="136906"/>
                  </a:lnTo>
                  <a:cubicBezTo>
                    <a:pt x="699262" y="68326"/>
                    <a:pt x="643636" y="12700"/>
                    <a:pt x="575056" y="12700"/>
                  </a:cubicBezTo>
                  <a:lnTo>
                    <a:pt x="136906" y="12700"/>
                  </a:lnTo>
                  <a:lnTo>
                    <a:pt x="136906" y="6350"/>
                  </a:lnTo>
                  <a:lnTo>
                    <a:pt x="136906" y="12700"/>
                  </a:lnTo>
                  <a:cubicBezTo>
                    <a:pt x="68326" y="12700"/>
                    <a:pt x="12700" y="68326"/>
                    <a:pt x="12700" y="136906"/>
                  </a:cubicBezTo>
                  <a:close/>
                </a:path>
              </a:pathLst>
            </a:custGeom>
            <a:solidFill>
              <a:srgbClr val="313E80"/>
            </a:solidFill>
          </p:spPr>
        </p:sp>
      </p:grpSp>
      <p:sp>
        <p:nvSpPr>
          <p:cNvPr id="9" name="TextBox 9"/>
          <p:cNvSpPr txBox="1"/>
          <p:nvPr/>
        </p:nvSpPr>
        <p:spPr>
          <a:xfrm>
            <a:off x="978545" y="3505646"/>
            <a:ext cx="198685" cy="311498"/>
          </a:xfrm>
          <a:prstGeom prst="rect">
            <a:avLst/>
          </a:prstGeom>
        </p:spPr>
        <p:txBody>
          <a:bodyPr lIns="0" tIns="0" rIns="0" bIns="0" rtlCol="0" anchor="t">
            <a:spAutoFit/>
          </a:bodyPr>
          <a:lstStyle/>
          <a:p>
            <a:pPr algn="ctr">
              <a:lnSpc>
                <a:spcPts val="2750"/>
              </a:lnSpc>
            </a:pPr>
            <a:r>
              <a:rPr lang="en-US" sz="2750">
                <a:solidFill>
                  <a:srgbClr val="FFFFFF"/>
                </a:solidFill>
                <a:latin typeface="Roboto"/>
                <a:ea typeface="Roboto"/>
                <a:cs typeface="Roboto"/>
                <a:sym typeface="Roboto"/>
              </a:rPr>
              <a:t>1</a:t>
            </a:r>
          </a:p>
        </p:txBody>
      </p:sp>
      <p:sp>
        <p:nvSpPr>
          <p:cNvPr id="10" name="TextBox 10"/>
          <p:cNvSpPr txBox="1"/>
          <p:nvPr/>
        </p:nvSpPr>
        <p:spPr>
          <a:xfrm>
            <a:off x="1573262" y="3351610"/>
            <a:ext cx="3434357" cy="394018"/>
          </a:xfrm>
          <a:prstGeom prst="rect">
            <a:avLst/>
          </a:prstGeom>
        </p:spPr>
        <p:txBody>
          <a:bodyPr lIns="0" tIns="0" rIns="0" bIns="0" rtlCol="0" anchor="t">
            <a:spAutoFit/>
          </a:bodyPr>
          <a:lstStyle/>
          <a:p>
            <a:pPr algn="l">
              <a:lnSpc>
                <a:spcPts val="3062"/>
              </a:lnSpc>
            </a:pPr>
            <a:r>
              <a:rPr lang="en-US" sz="2449">
                <a:solidFill>
                  <a:srgbClr val="FFFFFF"/>
                </a:solidFill>
                <a:latin typeface="Roboto"/>
                <a:ea typeface="Roboto"/>
                <a:cs typeface="Roboto"/>
                <a:sym typeface="Roboto"/>
              </a:rPr>
              <a:t>Audience Segmentation</a:t>
            </a:r>
          </a:p>
        </p:txBody>
      </p:sp>
      <p:sp>
        <p:nvSpPr>
          <p:cNvPr id="11" name="TextBox 11"/>
          <p:cNvSpPr txBox="1"/>
          <p:nvPr/>
        </p:nvSpPr>
        <p:spPr>
          <a:xfrm>
            <a:off x="1573262" y="3788866"/>
            <a:ext cx="4025205" cy="2615631"/>
          </a:xfrm>
          <a:prstGeom prst="rect">
            <a:avLst/>
          </a:prstGeom>
        </p:spPr>
        <p:txBody>
          <a:bodyPr lIns="0" tIns="0" rIns="0" bIns="0" rtlCol="0" anchor="t">
            <a:spAutoFit/>
          </a:bodyPr>
          <a:lstStyle/>
          <a:p>
            <a:pPr algn="l">
              <a:lnSpc>
                <a:spcPts val="3509"/>
              </a:lnSpc>
            </a:pPr>
            <a:r>
              <a:rPr lang="en-US" sz="2212">
                <a:solidFill>
                  <a:srgbClr val="CFD0D8"/>
                </a:solidFill>
                <a:latin typeface="Roboto"/>
                <a:ea typeface="Roboto"/>
                <a:cs typeface="Roboto"/>
                <a:sym typeface="Roboto"/>
              </a:rPr>
              <a:t>Identify and target specific customer segments based on their behavior, preferences, and interests, enabling personalized marketing messages and targeted campaigns.</a:t>
            </a:r>
          </a:p>
        </p:txBody>
      </p:sp>
      <p:grpSp>
        <p:nvGrpSpPr>
          <p:cNvPr id="12" name="Group 12"/>
          <p:cNvGrpSpPr/>
          <p:nvPr/>
        </p:nvGrpSpPr>
        <p:grpSpPr>
          <a:xfrm>
            <a:off x="10049678" y="2946698"/>
            <a:ext cx="533995" cy="533995"/>
            <a:chOff x="0" y="0"/>
            <a:chExt cx="711993" cy="711993"/>
          </a:xfrm>
        </p:grpSpPr>
        <p:sp>
          <p:nvSpPr>
            <p:cNvPr id="13" name="Freeform 13"/>
            <p:cNvSpPr/>
            <p:nvPr/>
          </p:nvSpPr>
          <p:spPr>
            <a:xfrm>
              <a:off x="6350" y="6350"/>
              <a:ext cx="699262" cy="699262"/>
            </a:xfrm>
            <a:custGeom>
              <a:avLst/>
              <a:gdLst/>
              <a:ahLst/>
              <a:cxnLst/>
              <a:rect l="l" t="t" r="r" b="b"/>
              <a:pathLst>
                <a:path w="699262" h="699262">
                  <a:moveTo>
                    <a:pt x="0" y="130556"/>
                  </a:moveTo>
                  <a:cubicBezTo>
                    <a:pt x="0" y="58420"/>
                    <a:pt x="58420" y="0"/>
                    <a:pt x="130556" y="0"/>
                  </a:cubicBezTo>
                  <a:lnTo>
                    <a:pt x="568706" y="0"/>
                  </a:lnTo>
                  <a:cubicBezTo>
                    <a:pt x="640842" y="0"/>
                    <a:pt x="699262" y="58420"/>
                    <a:pt x="699262" y="130556"/>
                  </a:cubicBezTo>
                  <a:lnTo>
                    <a:pt x="699262" y="568706"/>
                  </a:lnTo>
                  <a:cubicBezTo>
                    <a:pt x="699262" y="640842"/>
                    <a:pt x="640842" y="699262"/>
                    <a:pt x="568706" y="699262"/>
                  </a:cubicBezTo>
                  <a:lnTo>
                    <a:pt x="130556" y="699262"/>
                  </a:lnTo>
                  <a:cubicBezTo>
                    <a:pt x="58420" y="699262"/>
                    <a:pt x="0" y="640842"/>
                    <a:pt x="0" y="568706"/>
                  </a:cubicBezTo>
                  <a:close/>
                </a:path>
              </a:pathLst>
            </a:custGeom>
            <a:solidFill>
              <a:srgbClr val="182567"/>
            </a:solidFill>
          </p:spPr>
        </p:sp>
        <p:sp>
          <p:nvSpPr>
            <p:cNvPr id="14" name="Freeform 14"/>
            <p:cNvSpPr/>
            <p:nvPr/>
          </p:nvSpPr>
          <p:spPr>
            <a:xfrm>
              <a:off x="0" y="0"/>
              <a:ext cx="711962" cy="711962"/>
            </a:xfrm>
            <a:custGeom>
              <a:avLst/>
              <a:gdLst/>
              <a:ahLst/>
              <a:cxnLst/>
              <a:rect l="l" t="t" r="r" b="b"/>
              <a:pathLst>
                <a:path w="711962" h="711962">
                  <a:moveTo>
                    <a:pt x="0" y="136906"/>
                  </a:moveTo>
                  <a:cubicBezTo>
                    <a:pt x="0" y="61341"/>
                    <a:pt x="61341" y="0"/>
                    <a:pt x="136906" y="0"/>
                  </a:cubicBezTo>
                  <a:lnTo>
                    <a:pt x="575056" y="0"/>
                  </a:lnTo>
                  <a:lnTo>
                    <a:pt x="575056" y="6350"/>
                  </a:lnTo>
                  <a:lnTo>
                    <a:pt x="575056" y="0"/>
                  </a:lnTo>
                  <a:cubicBezTo>
                    <a:pt x="650621" y="0"/>
                    <a:pt x="711962" y="61341"/>
                    <a:pt x="711962" y="136906"/>
                  </a:cubicBezTo>
                  <a:lnTo>
                    <a:pt x="705612" y="136906"/>
                  </a:lnTo>
                  <a:lnTo>
                    <a:pt x="711962" y="136906"/>
                  </a:lnTo>
                  <a:lnTo>
                    <a:pt x="711962" y="575056"/>
                  </a:lnTo>
                  <a:lnTo>
                    <a:pt x="705612" y="575056"/>
                  </a:lnTo>
                  <a:lnTo>
                    <a:pt x="711962" y="575056"/>
                  </a:lnTo>
                  <a:cubicBezTo>
                    <a:pt x="711962" y="650621"/>
                    <a:pt x="650621" y="711962"/>
                    <a:pt x="575056" y="711962"/>
                  </a:cubicBezTo>
                  <a:lnTo>
                    <a:pt x="575056" y="705612"/>
                  </a:lnTo>
                  <a:lnTo>
                    <a:pt x="575056" y="711962"/>
                  </a:lnTo>
                  <a:lnTo>
                    <a:pt x="136906" y="711962"/>
                  </a:lnTo>
                  <a:lnTo>
                    <a:pt x="136906" y="705612"/>
                  </a:lnTo>
                  <a:lnTo>
                    <a:pt x="136906" y="711962"/>
                  </a:lnTo>
                  <a:cubicBezTo>
                    <a:pt x="61341" y="711962"/>
                    <a:pt x="0" y="650748"/>
                    <a:pt x="0" y="575056"/>
                  </a:cubicBezTo>
                  <a:lnTo>
                    <a:pt x="0" y="136906"/>
                  </a:lnTo>
                  <a:lnTo>
                    <a:pt x="6350" y="136906"/>
                  </a:lnTo>
                  <a:lnTo>
                    <a:pt x="0" y="136906"/>
                  </a:lnTo>
                  <a:moveTo>
                    <a:pt x="12700" y="136906"/>
                  </a:moveTo>
                  <a:lnTo>
                    <a:pt x="12700" y="575056"/>
                  </a:lnTo>
                  <a:lnTo>
                    <a:pt x="6350" y="575056"/>
                  </a:lnTo>
                  <a:lnTo>
                    <a:pt x="12700" y="575056"/>
                  </a:lnTo>
                  <a:cubicBezTo>
                    <a:pt x="12700" y="643636"/>
                    <a:pt x="68326" y="699262"/>
                    <a:pt x="136906" y="699262"/>
                  </a:cubicBezTo>
                  <a:lnTo>
                    <a:pt x="575056" y="699262"/>
                  </a:lnTo>
                  <a:cubicBezTo>
                    <a:pt x="643636" y="699262"/>
                    <a:pt x="699262" y="643636"/>
                    <a:pt x="699262" y="575056"/>
                  </a:cubicBezTo>
                  <a:lnTo>
                    <a:pt x="699262" y="136906"/>
                  </a:lnTo>
                  <a:cubicBezTo>
                    <a:pt x="699262" y="68326"/>
                    <a:pt x="643636" y="12700"/>
                    <a:pt x="575056" y="12700"/>
                  </a:cubicBezTo>
                  <a:lnTo>
                    <a:pt x="136906" y="12700"/>
                  </a:lnTo>
                  <a:lnTo>
                    <a:pt x="136906" y="6350"/>
                  </a:lnTo>
                  <a:lnTo>
                    <a:pt x="136906" y="12700"/>
                  </a:lnTo>
                  <a:cubicBezTo>
                    <a:pt x="68326" y="12700"/>
                    <a:pt x="12700" y="68326"/>
                    <a:pt x="12700" y="136906"/>
                  </a:cubicBezTo>
                  <a:close/>
                </a:path>
              </a:pathLst>
            </a:custGeom>
            <a:solidFill>
              <a:srgbClr val="313E80"/>
            </a:solidFill>
          </p:spPr>
        </p:sp>
      </p:grpSp>
      <p:sp>
        <p:nvSpPr>
          <p:cNvPr id="15" name="TextBox 15"/>
          <p:cNvSpPr txBox="1"/>
          <p:nvPr/>
        </p:nvSpPr>
        <p:spPr>
          <a:xfrm>
            <a:off x="10217333" y="3076997"/>
            <a:ext cx="198685" cy="311498"/>
          </a:xfrm>
          <a:prstGeom prst="rect">
            <a:avLst/>
          </a:prstGeom>
        </p:spPr>
        <p:txBody>
          <a:bodyPr lIns="0" tIns="0" rIns="0" bIns="0" rtlCol="0" anchor="t">
            <a:spAutoFit/>
          </a:bodyPr>
          <a:lstStyle/>
          <a:p>
            <a:pPr algn="ctr">
              <a:lnSpc>
                <a:spcPts val="2750"/>
              </a:lnSpc>
            </a:pPr>
            <a:r>
              <a:rPr lang="en-US" sz="2750">
                <a:solidFill>
                  <a:srgbClr val="FFFFFF"/>
                </a:solidFill>
                <a:latin typeface="Roboto"/>
                <a:ea typeface="Roboto"/>
                <a:cs typeface="Roboto"/>
                <a:sym typeface="Roboto"/>
              </a:rPr>
              <a:t>2</a:t>
            </a:r>
          </a:p>
        </p:txBody>
      </p:sp>
      <p:sp>
        <p:nvSpPr>
          <p:cNvPr id="16" name="TextBox 16"/>
          <p:cNvSpPr txBox="1"/>
          <p:nvPr/>
        </p:nvSpPr>
        <p:spPr>
          <a:xfrm>
            <a:off x="11008965" y="2904098"/>
            <a:ext cx="4025205" cy="775018"/>
          </a:xfrm>
          <a:prstGeom prst="rect">
            <a:avLst/>
          </a:prstGeom>
        </p:spPr>
        <p:txBody>
          <a:bodyPr lIns="0" tIns="0" rIns="0" bIns="0" rtlCol="0" anchor="t">
            <a:spAutoFit/>
          </a:bodyPr>
          <a:lstStyle/>
          <a:p>
            <a:pPr algn="l">
              <a:lnSpc>
                <a:spcPts val="3062"/>
              </a:lnSpc>
            </a:pPr>
            <a:r>
              <a:rPr lang="en-US" sz="2449" b="1">
                <a:solidFill>
                  <a:srgbClr val="FFFFFF"/>
                </a:solidFill>
                <a:latin typeface="Roboto Bold"/>
                <a:ea typeface="Roboto Bold"/>
                <a:cs typeface="Roboto Bold"/>
                <a:sym typeface="Roboto Bold"/>
              </a:rPr>
              <a:t>Campaign Performance Optimization</a:t>
            </a:r>
          </a:p>
        </p:txBody>
      </p:sp>
      <p:sp>
        <p:nvSpPr>
          <p:cNvPr id="17" name="TextBox 17"/>
          <p:cNvSpPr txBox="1"/>
          <p:nvPr/>
        </p:nvSpPr>
        <p:spPr>
          <a:xfrm>
            <a:off x="11008965" y="3840878"/>
            <a:ext cx="4025205" cy="2615631"/>
          </a:xfrm>
          <a:prstGeom prst="rect">
            <a:avLst/>
          </a:prstGeom>
        </p:spPr>
        <p:txBody>
          <a:bodyPr lIns="0" tIns="0" rIns="0" bIns="0" rtlCol="0" anchor="t">
            <a:spAutoFit/>
          </a:bodyPr>
          <a:lstStyle/>
          <a:p>
            <a:pPr algn="l">
              <a:lnSpc>
                <a:spcPts val="3509"/>
              </a:lnSpc>
            </a:pPr>
            <a:r>
              <a:rPr lang="en-US" sz="2212">
                <a:solidFill>
                  <a:srgbClr val="CFD0D8"/>
                </a:solidFill>
                <a:latin typeface="Roboto"/>
                <a:ea typeface="Roboto"/>
                <a:cs typeface="Roboto"/>
                <a:sym typeface="Roboto"/>
              </a:rPr>
              <a:t>Analyze campaign effectiveness across various channels to identify winning strategies, optimize spending, and maximize ROI on marketing efforts.</a:t>
            </a:r>
          </a:p>
        </p:txBody>
      </p:sp>
      <p:grpSp>
        <p:nvGrpSpPr>
          <p:cNvPr id="18" name="Group 18"/>
          <p:cNvGrpSpPr/>
          <p:nvPr/>
        </p:nvGrpSpPr>
        <p:grpSpPr>
          <a:xfrm>
            <a:off x="810965" y="6973114"/>
            <a:ext cx="533995" cy="533995"/>
            <a:chOff x="0" y="0"/>
            <a:chExt cx="711993" cy="711993"/>
          </a:xfrm>
        </p:grpSpPr>
        <p:sp>
          <p:nvSpPr>
            <p:cNvPr id="19" name="Freeform 19"/>
            <p:cNvSpPr/>
            <p:nvPr/>
          </p:nvSpPr>
          <p:spPr>
            <a:xfrm>
              <a:off x="6350" y="6350"/>
              <a:ext cx="699262" cy="699262"/>
            </a:xfrm>
            <a:custGeom>
              <a:avLst/>
              <a:gdLst/>
              <a:ahLst/>
              <a:cxnLst/>
              <a:rect l="l" t="t" r="r" b="b"/>
              <a:pathLst>
                <a:path w="699262" h="699262">
                  <a:moveTo>
                    <a:pt x="0" y="130556"/>
                  </a:moveTo>
                  <a:cubicBezTo>
                    <a:pt x="0" y="58420"/>
                    <a:pt x="58420" y="0"/>
                    <a:pt x="130556" y="0"/>
                  </a:cubicBezTo>
                  <a:lnTo>
                    <a:pt x="568706" y="0"/>
                  </a:lnTo>
                  <a:cubicBezTo>
                    <a:pt x="640842" y="0"/>
                    <a:pt x="699262" y="58420"/>
                    <a:pt x="699262" y="130556"/>
                  </a:cubicBezTo>
                  <a:lnTo>
                    <a:pt x="699262" y="568706"/>
                  </a:lnTo>
                  <a:cubicBezTo>
                    <a:pt x="699262" y="640842"/>
                    <a:pt x="640842" y="699262"/>
                    <a:pt x="568706" y="699262"/>
                  </a:cubicBezTo>
                  <a:lnTo>
                    <a:pt x="130556" y="699262"/>
                  </a:lnTo>
                  <a:cubicBezTo>
                    <a:pt x="58420" y="699262"/>
                    <a:pt x="0" y="640842"/>
                    <a:pt x="0" y="568706"/>
                  </a:cubicBezTo>
                  <a:close/>
                </a:path>
              </a:pathLst>
            </a:custGeom>
            <a:solidFill>
              <a:srgbClr val="182567"/>
            </a:solidFill>
          </p:spPr>
        </p:sp>
        <p:sp>
          <p:nvSpPr>
            <p:cNvPr id="20" name="Freeform 20"/>
            <p:cNvSpPr/>
            <p:nvPr/>
          </p:nvSpPr>
          <p:spPr>
            <a:xfrm>
              <a:off x="0" y="0"/>
              <a:ext cx="711962" cy="711962"/>
            </a:xfrm>
            <a:custGeom>
              <a:avLst/>
              <a:gdLst/>
              <a:ahLst/>
              <a:cxnLst/>
              <a:rect l="l" t="t" r="r" b="b"/>
              <a:pathLst>
                <a:path w="711962" h="711962">
                  <a:moveTo>
                    <a:pt x="0" y="136906"/>
                  </a:moveTo>
                  <a:cubicBezTo>
                    <a:pt x="0" y="61341"/>
                    <a:pt x="61341" y="0"/>
                    <a:pt x="136906" y="0"/>
                  </a:cubicBezTo>
                  <a:lnTo>
                    <a:pt x="575056" y="0"/>
                  </a:lnTo>
                  <a:lnTo>
                    <a:pt x="575056" y="6350"/>
                  </a:lnTo>
                  <a:lnTo>
                    <a:pt x="575056" y="0"/>
                  </a:lnTo>
                  <a:cubicBezTo>
                    <a:pt x="650621" y="0"/>
                    <a:pt x="711962" y="61341"/>
                    <a:pt x="711962" y="136906"/>
                  </a:cubicBezTo>
                  <a:lnTo>
                    <a:pt x="705612" y="136906"/>
                  </a:lnTo>
                  <a:lnTo>
                    <a:pt x="711962" y="136906"/>
                  </a:lnTo>
                  <a:lnTo>
                    <a:pt x="711962" y="575056"/>
                  </a:lnTo>
                  <a:lnTo>
                    <a:pt x="705612" y="575056"/>
                  </a:lnTo>
                  <a:lnTo>
                    <a:pt x="711962" y="575056"/>
                  </a:lnTo>
                  <a:cubicBezTo>
                    <a:pt x="711962" y="650621"/>
                    <a:pt x="650621" y="711962"/>
                    <a:pt x="575056" y="711962"/>
                  </a:cubicBezTo>
                  <a:lnTo>
                    <a:pt x="575056" y="705612"/>
                  </a:lnTo>
                  <a:lnTo>
                    <a:pt x="575056" y="711962"/>
                  </a:lnTo>
                  <a:lnTo>
                    <a:pt x="136906" y="711962"/>
                  </a:lnTo>
                  <a:lnTo>
                    <a:pt x="136906" y="705612"/>
                  </a:lnTo>
                  <a:lnTo>
                    <a:pt x="136906" y="711962"/>
                  </a:lnTo>
                  <a:cubicBezTo>
                    <a:pt x="61341" y="711962"/>
                    <a:pt x="0" y="650748"/>
                    <a:pt x="0" y="575056"/>
                  </a:cubicBezTo>
                  <a:lnTo>
                    <a:pt x="0" y="136906"/>
                  </a:lnTo>
                  <a:lnTo>
                    <a:pt x="6350" y="136906"/>
                  </a:lnTo>
                  <a:lnTo>
                    <a:pt x="0" y="136906"/>
                  </a:lnTo>
                  <a:moveTo>
                    <a:pt x="12700" y="136906"/>
                  </a:moveTo>
                  <a:lnTo>
                    <a:pt x="12700" y="575056"/>
                  </a:lnTo>
                  <a:lnTo>
                    <a:pt x="6350" y="575056"/>
                  </a:lnTo>
                  <a:lnTo>
                    <a:pt x="12700" y="575056"/>
                  </a:lnTo>
                  <a:cubicBezTo>
                    <a:pt x="12700" y="643636"/>
                    <a:pt x="68326" y="699262"/>
                    <a:pt x="136906" y="699262"/>
                  </a:cubicBezTo>
                  <a:lnTo>
                    <a:pt x="575056" y="699262"/>
                  </a:lnTo>
                  <a:cubicBezTo>
                    <a:pt x="643636" y="699262"/>
                    <a:pt x="699262" y="643636"/>
                    <a:pt x="699262" y="575056"/>
                  </a:cubicBezTo>
                  <a:lnTo>
                    <a:pt x="699262" y="136906"/>
                  </a:lnTo>
                  <a:cubicBezTo>
                    <a:pt x="699262" y="68326"/>
                    <a:pt x="643636" y="12700"/>
                    <a:pt x="575056" y="12700"/>
                  </a:cubicBezTo>
                  <a:lnTo>
                    <a:pt x="136906" y="12700"/>
                  </a:lnTo>
                  <a:lnTo>
                    <a:pt x="136906" y="6350"/>
                  </a:lnTo>
                  <a:lnTo>
                    <a:pt x="136906" y="12700"/>
                  </a:lnTo>
                  <a:cubicBezTo>
                    <a:pt x="68326" y="12700"/>
                    <a:pt x="12700" y="68326"/>
                    <a:pt x="12700" y="136906"/>
                  </a:cubicBezTo>
                  <a:close/>
                </a:path>
              </a:pathLst>
            </a:custGeom>
            <a:solidFill>
              <a:srgbClr val="313E80"/>
            </a:solidFill>
          </p:spPr>
        </p:sp>
      </p:grpSp>
      <p:sp>
        <p:nvSpPr>
          <p:cNvPr id="21" name="TextBox 21"/>
          <p:cNvSpPr txBox="1"/>
          <p:nvPr/>
        </p:nvSpPr>
        <p:spPr>
          <a:xfrm>
            <a:off x="1028700" y="7082731"/>
            <a:ext cx="198685" cy="311498"/>
          </a:xfrm>
          <a:prstGeom prst="rect">
            <a:avLst/>
          </a:prstGeom>
        </p:spPr>
        <p:txBody>
          <a:bodyPr lIns="0" tIns="0" rIns="0" bIns="0" rtlCol="0" anchor="t">
            <a:spAutoFit/>
          </a:bodyPr>
          <a:lstStyle/>
          <a:p>
            <a:pPr algn="ctr">
              <a:lnSpc>
                <a:spcPts val="2750"/>
              </a:lnSpc>
            </a:pPr>
            <a:r>
              <a:rPr lang="en-US" sz="2750">
                <a:solidFill>
                  <a:srgbClr val="FFFFFF"/>
                </a:solidFill>
                <a:latin typeface="Roboto"/>
                <a:ea typeface="Roboto"/>
                <a:cs typeface="Roboto"/>
                <a:sym typeface="Roboto"/>
              </a:rPr>
              <a:t>3</a:t>
            </a:r>
          </a:p>
        </p:txBody>
      </p:sp>
      <p:sp>
        <p:nvSpPr>
          <p:cNvPr id="22" name="TextBox 22"/>
          <p:cNvSpPr txBox="1"/>
          <p:nvPr/>
        </p:nvSpPr>
        <p:spPr>
          <a:xfrm>
            <a:off x="1689796" y="7000211"/>
            <a:ext cx="3434357" cy="394018"/>
          </a:xfrm>
          <a:prstGeom prst="rect">
            <a:avLst/>
          </a:prstGeom>
        </p:spPr>
        <p:txBody>
          <a:bodyPr lIns="0" tIns="0" rIns="0" bIns="0" rtlCol="0" anchor="t">
            <a:spAutoFit/>
          </a:bodyPr>
          <a:lstStyle/>
          <a:p>
            <a:pPr algn="l">
              <a:lnSpc>
                <a:spcPts val="3062"/>
              </a:lnSpc>
            </a:pPr>
            <a:r>
              <a:rPr lang="en-US" sz="2449">
                <a:solidFill>
                  <a:srgbClr val="FFFFFF"/>
                </a:solidFill>
                <a:latin typeface="Roboto"/>
                <a:ea typeface="Roboto"/>
                <a:cs typeface="Roboto"/>
                <a:sym typeface="Roboto"/>
              </a:rPr>
              <a:t>Content Personalization</a:t>
            </a:r>
          </a:p>
        </p:txBody>
      </p:sp>
      <p:sp>
        <p:nvSpPr>
          <p:cNvPr id="23" name="TextBox 23"/>
          <p:cNvSpPr txBox="1"/>
          <p:nvPr/>
        </p:nvSpPr>
        <p:spPr>
          <a:xfrm>
            <a:off x="1689796" y="7441854"/>
            <a:ext cx="4025205" cy="2177481"/>
          </a:xfrm>
          <a:prstGeom prst="rect">
            <a:avLst/>
          </a:prstGeom>
        </p:spPr>
        <p:txBody>
          <a:bodyPr lIns="0" tIns="0" rIns="0" bIns="0" rtlCol="0" anchor="t">
            <a:spAutoFit/>
          </a:bodyPr>
          <a:lstStyle/>
          <a:p>
            <a:pPr algn="l">
              <a:lnSpc>
                <a:spcPts val="3509"/>
              </a:lnSpc>
            </a:pPr>
            <a:r>
              <a:rPr lang="en-US" sz="2212">
                <a:solidFill>
                  <a:srgbClr val="CFD0D8"/>
                </a:solidFill>
                <a:latin typeface="Roboto"/>
                <a:ea typeface="Roboto"/>
                <a:cs typeface="Roboto"/>
                <a:sym typeface="Roboto"/>
              </a:rPr>
              <a:t>Deliver personalized content based on customer preferences and behavior, ensuring relevant and engaging experiences that resonate with each individual.</a:t>
            </a:r>
          </a:p>
        </p:txBody>
      </p:sp>
      <p:grpSp>
        <p:nvGrpSpPr>
          <p:cNvPr id="24" name="Group 24"/>
          <p:cNvGrpSpPr/>
          <p:nvPr/>
        </p:nvGrpSpPr>
        <p:grpSpPr>
          <a:xfrm>
            <a:off x="10217333" y="6860234"/>
            <a:ext cx="533995" cy="533995"/>
            <a:chOff x="0" y="0"/>
            <a:chExt cx="711993" cy="711993"/>
          </a:xfrm>
        </p:grpSpPr>
        <p:sp>
          <p:nvSpPr>
            <p:cNvPr id="25" name="Freeform 25"/>
            <p:cNvSpPr/>
            <p:nvPr/>
          </p:nvSpPr>
          <p:spPr>
            <a:xfrm>
              <a:off x="6350" y="6350"/>
              <a:ext cx="699262" cy="699262"/>
            </a:xfrm>
            <a:custGeom>
              <a:avLst/>
              <a:gdLst/>
              <a:ahLst/>
              <a:cxnLst/>
              <a:rect l="l" t="t" r="r" b="b"/>
              <a:pathLst>
                <a:path w="699262" h="699262">
                  <a:moveTo>
                    <a:pt x="0" y="130556"/>
                  </a:moveTo>
                  <a:cubicBezTo>
                    <a:pt x="0" y="58420"/>
                    <a:pt x="58420" y="0"/>
                    <a:pt x="130556" y="0"/>
                  </a:cubicBezTo>
                  <a:lnTo>
                    <a:pt x="568706" y="0"/>
                  </a:lnTo>
                  <a:cubicBezTo>
                    <a:pt x="640842" y="0"/>
                    <a:pt x="699262" y="58420"/>
                    <a:pt x="699262" y="130556"/>
                  </a:cubicBezTo>
                  <a:lnTo>
                    <a:pt x="699262" y="568706"/>
                  </a:lnTo>
                  <a:cubicBezTo>
                    <a:pt x="699262" y="640842"/>
                    <a:pt x="640842" y="699262"/>
                    <a:pt x="568706" y="699262"/>
                  </a:cubicBezTo>
                  <a:lnTo>
                    <a:pt x="130556" y="699262"/>
                  </a:lnTo>
                  <a:cubicBezTo>
                    <a:pt x="58420" y="699262"/>
                    <a:pt x="0" y="640842"/>
                    <a:pt x="0" y="568706"/>
                  </a:cubicBezTo>
                  <a:close/>
                </a:path>
              </a:pathLst>
            </a:custGeom>
            <a:solidFill>
              <a:srgbClr val="182567"/>
            </a:solidFill>
          </p:spPr>
        </p:sp>
        <p:sp>
          <p:nvSpPr>
            <p:cNvPr id="26" name="Freeform 26"/>
            <p:cNvSpPr/>
            <p:nvPr/>
          </p:nvSpPr>
          <p:spPr>
            <a:xfrm>
              <a:off x="0" y="0"/>
              <a:ext cx="711962" cy="711962"/>
            </a:xfrm>
            <a:custGeom>
              <a:avLst/>
              <a:gdLst/>
              <a:ahLst/>
              <a:cxnLst/>
              <a:rect l="l" t="t" r="r" b="b"/>
              <a:pathLst>
                <a:path w="711962" h="711962">
                  <a:moveTo>
                    <a:pt x="0" y="136906"/>
                  </a:moveTo>
                  <a:cubicBezTo>
                    <a:pt x="0" y="61341"/>
                    <a:pt x="61341" y="0"/>
                    <a:pt x="136906" y="0"/>
                  </a:cubicBezTo>
                  <a:lnTo>
                    <a:pt x="575056" y="0"/>
                  </a:lnTo>
                  <a:lnTo>
                    <a:pt x="575056" y="6350"/>
                  </a:lnTo>
                  <a:lnTo>
                    <a:pt x="575056" y="0"/>
                  </a:lnTo>
                  <a:cubicBezTo>
                    <a:pt x="650621" y="0"/>
                    <a:pt x="711962" y="61341"/>
                    <a:pt x="711962" y="136906"/>
                  </a:cubicBezTo>
                  <a:lnTo>
                    <a:pt x="705612" y="136906"/>
                  </a:lnTo>
                  <a:lnTo>
                    <a:pt x="711962" y="136906"/>
                  </a:lnTo>
                  <a:lnTo>
                    <a:pt x="711962" y="575056"/>
                  </a:lnTo>
                  <a:lnTo>
                    <a:pt x="705612" y="575056"/>
                  </a:lnTo>
                  <a:lnTo>
                    <a:pt x="711962" y="575056"/>
                  </a:lnTo>
                  <a:cubicBezTo>
                    <a:pt x="711962" y="650621"/>
                    <a:pt x="650621" y="711962"/>
                    <a:pt x="575056" y="711962"/>
                  </a:cubicBezTo>
                  <a:lnTo>
                    <a:pt x="575056" y="705612"/>
                  </a:lnTo>
                  <a:lnTo>
                    <a:pt x="575056" y="711962"/>
                  </a:lnTo>
                  <a:lnTo>
                    <a:pt x="136906" y="711962"/>
                  </a:lnTo>
                  <a:lnTo>
                    <a:pt x="136906" y="705612"/>
                  </a:lnTo>
                  <a:lnTo>
                    <a:pt x="136906" y="711962"/>
                  </a:lnTo>
                  <a:cubicBezTo>
                    <a:pt x="61341" y="711962"/>
                    <a:pt x="0" y="650748"/>
                    <a:pt x="0" y="575056"/>
                  </a:cubicBezTo>
                  <a:lnTo>
                    <a:pt x="0" y="136906"/>
                  </a:lnTo>
                  <a:lnTo>
                    <a:pt x="6350" y="136906"/>
                  </a:lnTo>
                  <a:lnTo>
                    <a:pt x="0" y="136906"/>
                  </a:lnTo>
                  <a:moveTo>
                    <a:pt x="12700" y="136906"/>
                  </a:moveTo>
                  <a:lnTo>
                    <a:pt x="12700" y="575056"/>
                  </a:lnTo>
                  <a:lnTo>
                    <a:pt x="6350" y="575056"/>
                  </a:lnTo>
                  <a:lnTo>
                    <a:pt x="12700" y="575056"/>
                  </a:lnTo>
                  <a:cubicBezTo>
                    <a:pt x="12700" y="643636"/>
                    <a:pt x="68326" y="699262"/>
                    <a:pt x="136906" y="699262"/>
                  </a:cubicBezTo>
                  <a:lnTo>
                    <a:pt x="575056" y="699262"/>
                  </a:lnTo>
                  <a:cubicBezTo>
                    <a:pt x="643636" y="699262"/>
                    <a:pt x="699262" y="643636"/>
                    <a:pt x="699262" y="575056"/>
                  </a:cubicBezTo>
                  <a:lnTo>
                    <a:pt x="699262" y="136906"/>
                  </a:lnTo>
                  <a:cubicBezTo>
                    <a:pt x="699262" y="68326"/>
                    <a:pt x="643636" y="12700"/>
                    <a:pt x="575056" y="12700"/>
                  </a:cubicBezTo>
                  <a:lnTo>
                    <a:pt x="136906" y="12700"/>
                  </a:lnTo>
                  <a:lnTo>
                    <a:pt x="136906" y="6350"/>
                  </a:lnTo>
                  <a:lnTo>
                    <a:pt x="136906" y="12700"/>
                  </a:lnTo>
                  <a:cubicBezTo>
                    <a:pt x="68326" y="12700"/>
                    <a:pt x="12700" y="68326"/>
                    <a:pt x="12700" y="136906"/>
                  </a:cubicBezTo>
                  <a:close/>
                </a:path>
              </a:pathLst>
            </a:custGeom>
            <a:solidFill>
              <a:srgbClr val="313E80"/>
            </a:solidFill>
          </p:spPr>
        </p:sp>
      </p:grpSp>
      <p:sp>
        <p:nvSpPr>
          <p:cNvPr id="27" name="TextBox 27"/>
          <p:cNvSpPr txBox="1"/>
          <p:nvPr/>
        </p:nvSpPr>
        <p:spPr>
          <a:xfrm>
            <a:off x="10384988" y="7011214"/>
            <a:ext cx="198685" cy="311498"/>
          </a:xfrm>
          <a:prstGeom prst="rect">
            <a:avLst/>
          </a:prstGeom>
        </p:spPr>
        <p:txBody>
          <a:bodyPr lIns="0" tIns="0" rIns="0" bIns="0" rtlCol="0" anchor="t">
            <a:spAutoFit/>
          </a:bodyPr>
          <a:lstStyle/>
          <a:p>
            <a:pPr algn="ctr">
              <a:lnSpc>
                <a:spcPts val="2750"/>
              </a:lnSpc>
            </a:pPr>
            <a:r>
              <a:rPr lang="en-US" sz="2750">
                <a:solidFill>
                  <a:srgbClr val="FFFFFF"/>
                </a:solidFill>
                <a:latin typeface="Roboto"/>
                <a:ea typeface="Roboto"/>
                <a:cs typeface="Roboto"/>
                <a:sym typeface="Roboto"/>
              </a:rPr>
              <a:t>4</a:t>
            </a:r>
          </a:p>
        </p:txBody>
      </p:sp>
      <p:sp>
        <p:nvSpPr>
          <p:cNvPr id="28" name="TextBox 28"/>
          <p:cNvSpPr txBox="1"/>
          <p:nvPr/>
        </p:nvSpPr>
        <p:spPr>
          <a:xfrm>
            <a:off x="11123265" y="6923857"/>
            <a:ext cx="3246670" cy="394018"/>
          </a:xfrm>
          <a:prstGeom prst="rect">
            <a:avLst/>
          </a:prstGeom>
        </p:spPr>
        <p:txBody>
          <a:bodyPr lIns="0" tIns="0" rIns="0" bIns="0" rtlCol="0" anchor="t">
            <a:spAutoFit/>
          </a:bodyPr>
          <a:lstStyle/>
          <a:p>
            <a:pPr algn="l">
              <a:lnSpc>
                <a:spcPts val="3062"/>
              </a:lnSpc>
            </a:pPr>
            <a:r>
              <a:rPr lang="en-US" sz="2449">
                <a:solidFill>
                  <a:srgbClr val="FFFFFF"/>
                </a:solidFill>
                <a:latin typeface="Roboto"/>
                <a:ea typeface="Roboto"/>
                <a:cs typeface="Roboto"/>
                <a:sym typeface="Roboto"/>
              </a:rPr>
              <a:t>Channel Optimization</a:t>
            </a:r>
          </a:p>
        </p:txBody>
      </p:sp>
      <p:sp>
        <p:nvSpPr>
          <p:cNvPr id="29" name="TextBox 29"/>
          <p:cNvSpPr txBox="1"/>
          <p:nvPr/>
        </p:nvSpPr>
        <p:spPr>
          <a:xfrm>
            <a:off x="11564189" y="7411859"/>
            <a:ext cx="4025205" cy="2615631"/>
          </a:xfrm>
          <a:prstGeom prst="rect">
            <a:avLst/>
          </a:prstGeom>
        </p:spPr>
        <p:txBody>
          <a:bodyPr lIns="0" tIns="0" rIns="0" bIns="0" rtlCol="0" anchor="t">
            <a:spAutoFit/>
          </a:bodyPr>
          <a:lstStyle/>
          <a:p>
            <a:pPr algn="l">
              <a:lnSpc>
                <a:spcPts val="3509"/>
              </a:lnSpc>
            </a:pPr>
            <a:r>
              <a:rPr lang="en-US" sz="2212">
                <a:solidFill>
                  <a:srgbClr val="CFD0D8"/>
                </a:solidFill>
                <a:latin typeface="Roboto"/>
                <a:ea typeface="Roboto"/>
                <a:cs typeface="Roboto"/>
                <a:sym typeface="Roboto"/>
              </a:rPr>
              <a:t>Determine the most effective marketing channels for reaching your target audience based on customer journey data, allocating resources efficiently and maximizing reach.</a:t>
            </a:r>
          </a:p>
        </p:txBody>
      </p:sp>
      <p:sp>
        <p:nvSpPr>
          <p:cNvPr id="30" name="Freeform 30"/>
          <p:cNvSpPr/>
          <p:nvPr/>
        </p:nvSpPr>
        <p:spPr>
          <a:xfrm>
            <a:off x="9144000" y="174763"/>
            <a:ext cx="9422758" cy="1707875"/>
          </a:xfrm>
          <a:custGeom>
            <a:avLst/>
            <a:gdLst/>
            <a:ahLst/>
            <a:cxnLst/>
            <a:rect l="l" t="t" r="r" b="b"/>
            <a:pathLst>
              <a:path w="9422758" h="1707875">
                <a:moveTo>
                  <a:pt x="0" y="0"/>
                </a:moveTo>
                <a:lnTo>
                  <a:pt x="9422758" y="0"/>
                </a:lnTo>
                <a:lnTo>
                  <a:pt x="9422758" y="1707874"/>
                </a:lnTo>
                <a:lnTo>
                  <a:pt x="0" y="1707874"/>
                </a:lnTo>
                <a:lnTo>
                  <a:pt x="0" y="0"/>
                </a:lnTo>
                <a:close/>
              </a:path>
            </a:pathLst>
          </a:custGeom>
          <a:blipFill>
            <a:blip r:embed="rId4">
              <a:alphaModFix amt="57000"/>
            </a:blip>
            <a:stretch>
              <a:fillRect/>
            </a:stretch>
          </a:blipFill>
        </p:spPr>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823166" y="623877"/>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00018">
                <a:alpha val="74902"/>
              </a:srgbClr>
            </a:solidFill>
          </p:spPr>
        </p:sp>
      </p:grpSp>
      <p:sp>
        <p:nvSpPr>
          <p:cNvPr id="5" name="TextBox 5"/>
          <p:cNvSpPr txBox="1"/>
          <p:nvPr/>
        </p:nvSpPr>
        <p:spPr>
          <a:xfrm>
            <a:off x="792436" y="2449066"/>
            <a:ext cx="16253817" cy="774700"/>
          </a:xfrm>
          <a:prstGeom prst="rect">
            <a:avLst/>
          </a:prstGeom>
        </p:spPr>
        <p:txBody>
          <a:bodyPr lIns="0" tIns="0" rIns="0" bIns="0" rtlCol="0" anchor="t">
            <a:spAutoFit/>
          </a:bodyPr>
          <a:lstStyle/>
          <a:p>
            <a:pPr algn="l">
              <a:lnSpc>
                <a:spcPts val="6125"/>
              </a:lnSpc>
            </a:pPr>
            <a:r>
              <a:rPr lang="en-US" sz="4875">
                <a:solidFill>
                  <a:srgbClr val="FFFFFF"/>
                </a:solidFill>
                <a:latin typeface="Roboto"/>
                <a:ea typeface="Roboto"/>
                <a:cs typeface="Roboto"/>
                <a:sym typeface="Roboto"/>
              </a:rPr>
              <a:t>Delivering Model Selection Powered by Analytics</a:t>
            </a:r>
          </a:p>
        </p:txBody>
      </p:sp>
      <p:sp>
        <p:nvSpPr>
          <p:cNvPr id="6" name="Freeform 6" descr="preencoded.png"/>
          <p:cNvSpPr/>
          <p:nvPr/>
        </p:nvSpPr>
        <p:spPr>
          <a:xfrm>
            <a:off x="849214" y="4519166"/>
            <a:ext cx="624334" cy="624334"/>
          </a:xfrm>
          <a:custGeom>
            <a:avLst/>
            <a:gdLst/>
            <a:ahLst/>
            <a:cxnLst/>
            <a:rect l="l" t="t" r="r" b="b"/>
            <a:pathLst>
              <a:path w="624334" h="624334">
                <a:moveTo>
                  <a:pt x="0" y="0"/>
                </a:moveTo>
                <a:lnTo>
                  <a:pt x="624334" y="0"/>
                </a:lnTo>
                <a:lnTo>
                  <a:pt x="624334" y="624334"/>
                </a:lnTo>
                <a:lnTo>
                  <a:pt x="0" y="624334"/>
                </a:lnTo>
                <a:lnTo>
                  <a:pt x="0" y="0"/>
                </a:lnTo>
                <a:close/>
              </a:path>
            </a:pathLst>
          </a:custGeom>
          <a:blipFill>
            <a:blip r:embed="rId4"/>
            <a:stretch>
              <a:fillRect/>
            </a:stretch>
          </a:blipFill>
        </p:spPr>
      </p:sp>
      <p:sp>
        <p:nvSpPr>
          <p:cNvPr id="7" name="TextBox 7"/>
          <p:cNvSpPr txBox="1"/>
          <p:nvPr/>
        </p:nvSpPr>
        <p:spPr>
          <a:xfrm>
            <a:off x="849214" y="5357366"/>
            <a:ext cx="3804196" cy="800971"/>
          </a:xfrm>
          <a:prstGeom prst="rect">
            <a:avLst/>
          </a:prstGeom>
        </p:spPr>
        <p:txBody>
          <a:bodyPr lIns="0" tIns="0" rIns="0" bIns="0" rtlCol="0" anchor="t">
            <a:spAutoFit/>
          </a:bodyPr>
          <a:lstStyle/>
          <a:p>
            <a:pPr algn="l">
              <a:lnSpc>
                <a:spcPts val="3188"/>
              </a:lnSpc>
            </a:pPr>
            <a:r>
              <a:rPr lang="en-US" sz="2537">
                <a:solidFill>
                  <a:srgbClr val="FFFFFF"/>
                </a:solidFill>
                <a:latin typeface="Roboto"/>
                <a:ea typeface="Roboto"/>
                <a:cs typeface="Roboto"/>
                <a:sym typeface="Roboto"/>
              </a:rPr>
              <a:t>Product Recommendations</a:t>
            </a:r>
          </a:p>
        </p:txBody>
      </p:sp>
      <p:sp>
        <p:nvSpPr>
          <p:cNvPr id="8" name="TextBox 8"/>
          <p:cNvSpPr txBox="1"/>
          <p:nvPr/>
        </p:nvSpPr>
        <p:spPr>
          <a:xfrm>
            <a:off x="799506" y="6537105"/>
            <a:ext cx="3853904" cy="2983537"/>
          </a:xfrm>
          <a:prstGeom prst="rect">
            <a:avLst/>
          </a:prstGeom>
        </p:spPr>
        <p:txBody>
          <a:bodyPr lIns="0" tIns="0" rIns="0" bIns="0" rtlCol="0" anchor="t">
            <a:spAutoFit/>
          </a:bodyPr>
          <a:lstStyle/>
          <a:p>
            <a:pPr algn="l">
              <a:lnSpc>
                <a:spcPts val="3447"/>
              </a:lnSpc>
            </a:pPr>
            <a:r>
              <a:rPr lang="en-US" sz="2137">
                <a:solidFill>
                  <a:srgbClr val="CFD0D8"/>
                </a:solidFill>
                <a:latin typeface="Roboto"/>
                <a:ea typeface="Roboto"/>
                <a:cs typeface="Roboto"/>
                <a:sym typeface="Roboto"/>
              </a:rPr>
              <a:t>Offer relevant product recommendations based on customer browsing history, purchase history, and preferences, enhancing the shopping experience and driving sales.</a:t>
            </a:r>
          </a:p>
        </p:txBody>
      </p:sp>
      <p:sp>
        <p:nvSpPr>
          <p:cNvPr id="9" name="Freeform 9" descr="preencoded.png"/>
          <p:cNvSpPr/>
          <p:nvPr/>
        </p:nvSpPr>
        <p:spPr>
          <a:xfrm>
            <a:off x="5102572" y="4519166"/>
            <a:ext cx="624334" cy="624334"/>
          </a:xfrm>
          <a:custGeom>
            <a:avLst/>
            <a:gdLst/>
            <a:ahLst/>
            <a:cxnLst/>
            <a:rect l="l" t="t" r="r" b="b"/>
            <a:pathLst>
              <a:path w="624334" h="624334">
                <a:moveTo>
                  <a:pt x="0" y="0"/>
                </a:moveTo>
                <a:lnTo>
                  <a:pt x="624334" y="0"/>
                </a:lnTo>
                <a:lnTo>
                  <a:pt x="624334" y="624334"/>
                </a:lnTo>
                <a:lnTo>
                  <a:pt x="0" y="624334"/>
                </a:lnTo>
                <a:lnTo>
                  <a:pt x="0" y="0"/>
                </a:lnTo>
                <a:close/>
              </a:path>
            </a:pathLst>
          </a:custGeom>
          <a:blipFill>
            <a:blip r:embed="rId5"/>
            <a:stretch>
              <a:fillRect/>
            </a:stretch>
          </a:blipFill>
        </p:spPr>
      </p:sp>
      <p:sp>
        <p:nvSpPr>
          <p:cNvPr id="10" name="TextBox 10"/>
          <p:cNvSpPr txBox="1"/>
          <p:nvPr/>
        </p:nvSpPr>
        <p:spPr>
          <a:xfrm>
            <a:off x="5065291" y="5357366"/>
            <a:ext cx="3854054" cy="800971"/>
          </a:xfrm>
          <a:prstGeom prst="rect">
            <a:avLst/>
          </a:prstGeom>
        </p:spPr>
        <p:txBody>
          <a:bodyPr lIns="0" tIns="0" rIns="0" bIns="0" rtlCol="0" anchor="t">
            <a:spAutoFit/>
          </a:bodyPr>
          <a:lstStyle/>
          <a:p>
            <a:pPr algn="l">
              <a:lnSpc>
                <a:spcPts val="3188"/>
              </a:lnSpc>
            </a:pPr>
            <a:r>
              <a:rPr lang="en-US" sz="2537">
                <a:solidFill>
                  <a:srgbClr val="FFFFFF"/>
                </a:solidFill>
                <a:latin typeface="Roboto"/>
                <a:ea typeface="Roboto"/>
                <a:cs typeface="Roboto"/>
                <a:sym typeface="Roboto"/>
              </a:rPr>
              <a:t>Personalized Communication</a:t>
            </a:r>
          </a:p>
        </p:txBody>
      </p:sp>
      <p:sp>
        <p:nvSpPr>
          <p:cNvPr id="11" name="TextBox 11"/>
          <p:cNvSpPr txBox="1"/>
          <p:nvPr/>
        </p:nvSpPr>
        <p:spPr>
          <a:xfrm>
            <a:off x="5065291" y="6537105"/>
            <a:ext cx="3854054" cy="2554912"/>
          </a:xfrm>
          <a:prstGeom prst="rect">
            <a:avLst/>
          </a:prstGeom>
        </p:spPr>
        <p:txBody>
          <a:bodyPr lIns="0" tIns="0" rIns="0" bIns="0" rtlCol="0" anchor="t">
            <a:spAutoFit/>
          </a:bodyPr>
          <a:lstStyle/>
          <a:p>
            <a:pPr algn="l">
              <a:lnSpc>
                <a:spcPts val="3447"/>
              </a:lnSpc>
            </a:pPr>
            <a:r>
              <a:rPr lang="en-US" sz="2137">
                <a:solidFill>
                  <a:srgbClr val="CFD0D8"/>
                </a:solidFill>
                <a:latin typeface="Roboto"/>
                <a:ea typeface="Roboto"/>
                <a:cs typeface="Roboto"/>
                <a:sym typeface="Roboto"/>
              </a:rPr>
              <a:t>Deliver targeted messages and offers based on customer behavior and preferences, ensuring relevant and engaging communications across channels.</a:t>
            </a:r>
          </a:p>
        </p:txBody>
      </p:sp>
      <p:sp>
        <p:nvSpPr>
          <p:cNvPr id="12" name="Freeform 12" descr="preencoded.png"/>
          <p:cNvSpPr/>
          <p:nvPr/>
        </p:nvSpPr>
        <p:spPr>
          <a:xfrm>
            <a:off x="9331226" y="4519166"/>
            <a:ext cx="624334" cy="624334"/>
          </a:xfrm>
          <a:custGeom>
            <a:avLst/>
            <a:gdLst/>
            <a:ahLst/>
            <a:cxnLst/>
            <a:rect l="l" t="t" r="r" b="b"/>
            <a:pathLst>
              <a:path w="624334" h="624334">
                <a:moveTo>
                  <a:pt x="0" y="0"/>
                </a:moveTo>
                <a:lnTo>
                  <a:pt x="624334" y="0"/>
                </a:lnTo>
                <a:lnTo>
                  <a:pt x="624334" y="624334"/>
                </a:lnTo>
                <a:lnTo>
                  <a:pt x="0" y="624334"/>
                </a:lnTo>
                <a:lnTo>
                  <a:pt x="0" y="0"/>
                </a:lnTo>
                <a:close/>
              </a:path>
            </a:pathLst>
          </a:custGeom>
          <a:blipFill>
            <a:blip r:embed="rId6"/>
            <a:stretch>
              <a:fillRect/>
            </a:stretch>
          </a:blipFill>
        </p:spPr>
      </p:sp>
      <p:sp>
        <p:nvSpPr>
          <p:cNvPr id="13" name="TextBox 13"/>
          <p:cNvSpPr txBox="1"/>
          <p:nvPr/>
        </p:nvSpPr>
        <p:spPr>
          <a:xfrm>
            <a:off x="9328920" y="5478598"/>
            <a:ext cx="3121819" cy="400921"/>
          </a:xfrm>
          <a:prstGeom prst="rect">
            <a:avLst/>
          </a:prstGeom>
        </p:spPr>
        <p:txBody>
          <a:bodyPr lIns="0" tIns="0" rIns="0" bIns="0" rtlCol="0" anchor="t">
            <a:spAutoFit/>
          </a:bodyPr>
          <a:lstStyle/>
          <a:p>
            <a:pPr algn="l">
              <a:lnSpc>
                <a:spcPts val="3188"/>
              </a:lnSpc>
            </a:pPr>
            <a:r>
              <a:rPr lang="en-US" sz="2537">
                <a:solidFill>
                  <a:srgbClr val="FFFFFF"/>
                </a:solidFill>
                <a:latin typeface="Roboto"/>
                <a:ea typeface="Roboto"/>
                <a:cs typeface="Roboto"/>
                <a:sym typeface="Roboto"/>
              </a:rPr>
              <a:t>Tailored Support</a:t>
            </a:r>
          </a:p>
        </p:txBody>
      </p:sp>
      <p:sp>
        <p:nvSpPr>
          <p:cNvPr id="14" name="TextBox 14"/>
          <p:cNvSpPr txBox="1"/>
          <p:nvPr/>
        </p:nvSpPr>
        <p:spPr>
          <a:xfrm>
            <a:off x="9331226" y="6346169"/>
            <a:ext cx="3854054" cy="2554912"/>
          </a:xfrm>
          <a:prstGeom prst="rect">
            <a:avLst/>
          </a:prstGeom>
        </p:spPr>
        <p:txBody>
          <a:bodyPr lIns="0" tIns="0" rIns="0" bIns="0" rtlCol="0" anchor="t">
            <a:spAutoFit/>
          </a:bodyPr>
          <a:lstStyle/>
          <a:p>
            <a:pPr algn="l">
              <a:lnSpc>
                <a:spcPts val="3447"/>
              </a:lnSpc>
            </a:pPr>
            <a:r>
              <a:rPr lang="en-US" sz="2137">
                <a:solidFill>
                  <a:srgbClr val="CFD0D8"/>
                </a:solidFill>
                <a:latin typeface="Roboto"/>
                <a:ea typeface="Roboto"/>
                <a:cs typeface="Roboto"/>
                <a:sym typeface="Roboto"/>
              </a:rPr>
              <a:t>Provide personalized customer support experiences based on individual needs and preferences, resolving issues efficiently and enhancing satisfaction.</a:t>
            </a:r>
          </a:p>
        </p:txBody>
      </p:sp>
      <p:sp>
        <p:nvSpPr>
          <p:cNvPr id="15" name="Freeform 15" descr="preencoded.png"/>
          <p:cNvSpPr/>
          <p:nvPr/>
        </p:nvSpPr>
        <p:spPr>
          <a:xfrm>
            <a:off x="13556010" y="4519166"/>
            <a:ext cx="624334" cy="624334"/>
          </a:xfrm>
          <a:custGeom>
            <a:avLst/>
            <a:gdLst/>
            <a:ahLst/>
            <a:cxnLst/>
            <a:rect l="l" t="t" r="r" b="b"/>
            <a:pathLst>
              <a:path w="624334" h="624334">
                <a:moveTo>
                  <a:pt x="0" y="0"/>
                </a:moveTo>
                <a:lnTo>
                  <a:pt x="624334" y="0"/>
                </a:lnTo>
                <a:lnTo>
                  <a:pt x="624334" y="624334"/>
                </a:lnTo>
                <a:lnTo>
                  <a:pt x="0" y="624334"/>
                </a:lnTo>
                <a:lnTo>
                  <a:pt x="0" y="0"/>
                </a:lnTo>
                <a:close/>
              </a:path>
            </a:pathLst>
          </a:custGeom>
          <a:blipFill>
            <a:blip r:embed="rId7"/>
            <a:stretch>
              <a:fillRect/>
            </a:stretch>
          </a:blipFill>
        </p:spPr>
      </p:sp>
      <p:sp>
        <p:nvSpPr>
          <p:cNvPr id="16" name="TextBox 16"/>
          <p:cNvSpPr txBox="1"/>
          <p:nvPr/>
        </p:nvSpPr>
        <p:spPr>
          <a:xfrm>
            <a:off x="13556010" y="5478598"/>
            <a:ext cx="3121819" cy="400921"/>
          </a:xfrm>
          <a:prstGeom prst="rect">
            <a:avLst/>
          </a:prstGeom>
        </p:spPr>
        <p:txBody>
          <a:bodyPr lIns="0" tIns="0" rIns="0" bIns="0" rtlCol="0" anchor="t">
            <a:spAutoFit/>
          </a:bodyPr>
          <a:lstStyle/>
          <a:p>
            <a:pPr algn="l">
              <a:lnSpc>
                <a:spcPts val="3188"/>
              </a:lnSpc>
            </a:pPr>
            <a:r>
              <a:rPr lang="en-US" sz="2537">
                <a:solidFill>
                  <a:srgbClr val="FFFFFF"/>
                </a:solidFill>
                <a:latin typeface="Roboto"/>
                <a:ea typeface="Roboto"/>
                <a:cs typeface="Roboto"/>
                <a:sym typeface="Roboto"/>
              </a:rPr>
              <a:t>Loyalty Programs</a:t>
            </a:r>
          </a:p>
        </p:txBody>
      </p:sp>
      <p:sp>
        <p:nvSpPr>
          <p:cNvPr id="17" name="TextBox 17"/>
          <p:cNvSpPr txBox="1"/>
          <p:nvPr/>
        </p:nvSpPr>
        <p:spPr>
          <a:xfrm>
            <a:off x="13610780" y="6346169"/>
            <a:ext cx="3854054" cy="2554912"/>
          </a:xfrm>
          <a:prstGeom prst="rect">
            <a:avLst/>
          </a:prstGeom>
        </p:spPr>
        <p:txBody>
          <a:bodyPr lIns="0" tIns="0" rIns="0" bIns="0" rtlCol="0" anchor="t">
            <a:spAutoFit/>
          </a:bodyPr>
          <a:lstStyle/>
          <a:p>
            <a:pPr algn="l">
              <a:lnSpc>
                <a:spcPts val="3447"/>
              </a:lnSpc>
            </a:pPr>
            <a:r>
              <a:rPr lang="en-US" sz="2137">
                <a:solidFill>
                  <a:srgbClr val="CFD0D8"/>
                </a:solidFill>
                <a:latin typeface="Roboto"/>
                <a:ea typeface="Roboto"/>
                <a:cs typeface="Roboto"/>
                <a:sym typeface="Roboto"/>
              </a:rPr>
              <a:t>Create personalized loyalty programs based on customer engagement and preferences, rewarding loyal customers and fostering long-term relationships.</a:t>
            </a:r>
          </a:p>
        </p:txBody>
      </p:sp>
      <p:sp>
        <p:nvSpPr>
          <p:cNvPr id="18" name="Freeform 18"/>
          <p:cNvSpPr/>
          <p:nvPr/>
        </p:nvSpPr>
        <p:spPr>
          <a:xfrm>
            <a:off x="8042076" y="437271"/>
            <a:ext cx="9422758" cy="1707875"/>
          </a:xfrm>
          <a:custGeom>
            <a:avLst/>
            <a:gdLst/>
            <a:ahLst/>
            <a:cxnLst/>
            <a:rect l="l" t="t" r="r" b="b"/>
            <a:pathLst>
              <a:path w="9422758" h="1707875">
                <a:moveTo>
                  <a:pt x="0" y="0"/>
                </a:moveTo>
                <a:lnTo>
                  <a:pt x="9422758" y="0"/>
                </a:lnTo>
                <a:lnTo>
                  <a:pt x="9422758" y="1707875"/>
                </a:lnTo>
                <a:lnTo>
                  <a:pt x="0" y="1707875"/>
                </a:lnTo>
                <a:lnTo>
                  <a:pt x="0" y="0"/>
                </a:lnTo>
                <a:close/>
              </a:path>
            </a:pathLst>
          </a:custGeom>
          <a:blipFill>
            <a:blip r:embed="rId8">
              <a:alphaModFix amt="57000"/>
            </a:blip>
            <a:stretch>
              <a:fillRect/>
            </a:stretch>
          </a:blipFill>
        </p:spPr>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00018">
                <a:alpha val="74902"/>
              </a:srgbClr>
            </a:solidFill>
          </p:spPr>
        </p:sp>
      </p:grpSp>
      <p:sp>
        <p:nvSpPr>
          <p:cNvPr id="5" name="TextBox 5"/>
          <p:cNvSpPr txBox="1"/>
          <p:nvPr/>
        </p:nvSpPr>
        <p:spPr>
          <a:xfrm>
            <a:off x="945059" y="608707"/>
            <a:ext cx="16314241" cy="871538"/>
          </a:xfrm>
          <a:prstGeom prst="rect">
            <a:avLst/>
          </a:prstGeom>
        </p:spPr>
        <p:txBody>
          <a:bodyPr lIns="0" tIns="0" rIns="0" bIns="0" rtlCol="0" anchor="t">
            <a:spAutoFit/>
          </a:bodyPr>
          <a:lstStyle/>
          <a:p>
            <a:pPr algn="l">
              <a:lnSpc>
                <a:spcPts val="6937"/>
              </a:lnSpc>
            </a:pPr>
            <a:r>
              <a:rPr lang="en-US" sz="5500">
                <a:solidFill>
                  <a:srgbClr val="FFFFFF"/>
                </a:solidFill>
                <a:latin typeface="Roboto"/>
                <a:ea typeface="Roboto"/>
                <a:cs typeface="Roboto"/>
                <a:sym typeface="Roboto"/>
              </a:rPr>
              <a:t>Unlocking the Challenges and Mitigation</a:t>
            </a:r>
          </a:p>
        </p:txBody>
      </p:sp>
      <p:sp>
        <p:nvSpPr>
          <p:cNvPr id="6" name="Freeform 6" descr="preencoded.png"/>
          <p:cNvSpPr/>
          <p:nvPr/>
        </p:nvSpPr>
        <p:spPr>
          <a:xfrm>
            <a:off x="986879" y="2537520"/>
            <a:ext cx="704850" cy="704850"/>
          </a:xfrm>
          <a:custGeom>
            <a:avLst/>
            <a:gdLst/>
            <a:ahLst/>
            <a:cxnLst/>
            <a:rect l="l" t="t" r="r" b="b"/>
            <a:pathLst>
              <a:path w="704850" h="704850">
                <a:moveTo>
                  <a:pt x="0" y="0"/>
                </a:moveTo>
                <a:lnTo>
                  <a:pt x="704850" y="0"/>
                </a:lnTo>
                <a:lnTo>
                  <a:pt x="704850" y="704850"/>
                </a:lnTo>
                <a:lnTo>
                  <a:pt x="0" y="704850"/>
                </a:lnTo>
                <a:lnTo>
                  <a:pt x="0" y="0"/>
                </a:lnTo>
                <a:close/>
              </a:path>
            </a:pathLst>
          </a:custGeom>
          <a:blipFill>
            <a:blip r:embed="rId3"/>
            <a:stretch>
              <a:fillRect/>
            </a:stretch>
          </a:blipFill>
        </p:spPr>
      </p:sp>
      <p:sp>
        <p:nvSpPr>
          <p:cNvPr id="7" name="TextBox 7"/>
          <p:cNvSpPr txBox="1"/>
          <p:nvPr/>
        </p:nvSpPr>
        <p:spPr>
          <a:xfrm>
            <a:off x="1028700" y="3296593"/>
            <a:ext cx="1880667" cy="868362"/>
          </a:xfrm>
          <a:prstGeom prst="rect">
            <a:avLst/>
          </a:prstGeom>
        </p:spPr>
        <p:txBody>
          <a:bodyPr lIns="0" tIns="0" rIns="0" bIns="0" rtlCol="0" anchor="t">
            <a:spAutoFit/>
          </a:bodyPr>
          <a:lstStyle/>
          <a:p>
            <a:pPr algn="l">
              <a:lnSpc>
                <a:spcPts val="3437"/>
              </a:lnSpc>
            </a:pPr>
            <a:r>
              <a:rPr lang="en-US" sz="2750">
                <a:solidFill>
                  <a:srgbClr val="FFFFFF"/>
                </a:solidFill>
                <a:latin typeface="Roboto"/>
                <a:ea typeface="Roboto"/>
                <a:cs typeface="Roboto"/>
                <a:sym typeface="Roboto"/>
              </a:rPr>
              <a:t>Data Silos</a:t>
            </a:r>
          </a:p>
          <a:p>
            <a:pPr algn="l">
              <a:lnSpc>
                <a:spcPts val="3437"/>
              </a:lnSpc>
            </a:pPr>
            <a:endParaRPr lang="en-US" sz="2750">
              <a:solidFill>
                <a:srgbClr val="FFFFFF"/>
              </a:solidFill>
              <a:latin typeface="Roboto"/>
              <a:ea typeface="Roboto"/>
              <a:cs typeface="Roboto"/>
              <a:sym typeface="Roboto"/>
            </a:endParaRPr>
          </a:p>
        </p:txBody>
      </p:sp>
      <p:sp>
        <p:nvSpPr>
          <p:cNvPr id="8" name="TextBox 8"/>
          <p:cNvSpPr txBox="1"/>
          <p:nvPr/>
        </p:nvSpPr>
        <p:spPr>
          <a:xfrm>
            <a:off x="986879" y="3984625"/>
            <a:ext cx="3761334" cy="6118225"/>
          </a:xfrm>
          <a:prstGeom prst="rect">
            <a:avLst/>
          </a:prstGeom>
        </p:spPr>
        <p:txBody>
          <a:bodyPr lIns="0" tIns="0" rIns="0" bIns="0" rtlCol="0" anchor="t">
            <a:spAutoFit/>
          </a:bodyPr>
          <a:lstStyle/>
          <a:p>
            <a:pPr algn="l">
              <a:lnSpc>
                <a:spcPts val="3500"/>
              </a:lnSpc>
            </a:pPr>
            <a:r>
              <a:rPr lang="en-US" sz="2187">
                <a:solidFill>
                  <a:srgbClr val="FF3131"/>
                </a:solidFill>
                <a:latin typeface="Roboto"/>
                <a:ea typeface="Roboto"/>
                <a:cs typeface="Roboto"/>
                <a:sym typeface="Roboto"/>
              </a:rPr>
              <a:t>Challenge</a:t>
            </a:r>
            <a:r>
              <a:rPr lang="en-US" sz="2187">
                <a:solidFill>
                  <a:srgbClr val="CFD0D8"/>
                </a:solidFill>
                <a:latin typeface="Roboto"/>
                <a:ea typeface="Roboto"/>
                <a:cs typeface="Roboto"/>
                <a:sym typeface="Roboto"/>
              </a:rPr>
              <a:t>: Data is often scattered across different systems (website, app, in-store, call center), making it difficult to get a full picture of the customer journey.</a:t>
            </a:r>
          </a:p>
          <a:p>
            <a:pPr algn="l">
              <a:lnSpc>
                <a:spcPts val="3500"/>
              </a:lnSpc>
            </a:pPr>
            <a:r>
              <a:rPr lang="en-US" sz="2187">
                <a:solidFill>
                  <a:srgbClr val="FF3131"/>
                </a:solidFill>
                <a:latin typeface="Roboto"/>
                <a:ea typeface="Roboto"/>
                <a:cs typeface="Roboto"/>
                <a:sym typeface="Roboto"/>
              </a:rPr>
              <a:t>Mitigation</a:t>
            </a:r>
            <a:r>
              <a:rPr lang="en-US" sz="2187">
                <a:solidFill>
                  <a:srgbClr val="CFD0D8"/>
                </a:solidFill>
                <a:latin typeface="Roboto"/>
                <a:ea typeface="Roboto"/>
                <a:cs typeface="Roboto"/>
                <a:sym typeface="Roboto"/>
              </a:rPr>
              <a:t>: Integrate all customer touchpoints into one platform. Ensure the analytics platform connects data from all channels to give a unified view of the customer experience.</a:t>
            </a:r>
          </a:p>
          <a:p>
            <a:pPr algn="l">
              <a:lnSpc>
                <a:spcPts val="3500"/>
              </a:lnSpc>
            </a:pPr>
            <a:endParaRPr lang="en-US" sz="2187">
              <a:solidFill>
                <a:srgbClr val="CFD0D8"/>
              </a:solidFill>
              <a:latin typeface="Roboto"/>
              <a:ea typeface="Roboto"/>
              <a:cs typeface="Roboto"/>
              <a:sym typeface="Roboto"/>
            </a:endParaRPr>
          </a:p>
        </p:txBody>
      </p:sp>
      <p:sp>
        <p:nvSpPr>
          <p:cNvPr id="9" name="Freeform 9" descr="preencoded.png"/>
          <p:cNvSpPr/>
          <p:nvPr/>
        </p:nvSpPr>
        <p:spPr>
          <a:xfrm>
            <a:off x="5171034" y="2537520"/>
            <a:ext cx="704850" cy="704850"/>
          </a:xfrm>
          <a:custGeom>
            <a:avLst/>
            <a:gdLst/>
            <a:ahLst/>
            <a:cxnLst/>
            <a:rect l="l" t="t" r="r" b="b"/>
            <a:pathLst>
              <a:path w="704850" h="704850">
                <a:moveTo>
                  <a:pt x="0" y="0"/>
                </a:moveTo>
                <a:lnTo>
                  <a:pt x="704850" y="0"/>
                </a:lnTo>
                <a:lnTo>
                  <a:pt x="704850" y="704850"/>
                </a:lnTo>
                <a:lnTo>
                  <a:pt x="0" y="704850"/>
                </a:lnTo>
                <a:lnTo>
                  <a:pt x="0" y="0"/>
                </a:lnTo>
                <a:close/>
              </a:path>
            </a:pathLst>
          </a:custGeom>
          <a:blipFill>
            <a:blip r:embed="rId4"/>
            <a:stretch>
              <a:fillRect/>
            </a:stretch>
          </a:blipFill>
        </p:spPr>
      </p:sp>
      <p:sp>
        <p:nvSpPr>
          <p:cNvPr id="10" name="TextBox 10"/>
          <p:cNvSpPr txBox="1"/>
          <p:nvPr/>
        </p:nvSpPr>
        <p:spPr>
          <a:xfrm>
            <a:off x="5171034" y="3417094"/>
            <a:ext cx="3761482" cy="1296987"/>
          </a:xfrm>
          <a:prstGeom prst="rect">
            <a:avLst/>
          </a:prstGeom>
        </p:spPr>
        <p:txBody>
          <a:bodyPr lIns="0" tIns="0" rIns="0" bIns="0" rtlCol="0" anchor="t">
            <a:spAutoFit/>
          </a:bodyPr>
          <a:lstStyle/>
          <a:p>
            <a:pPr algn="l">
              <a:lnSpc>
                <a:spcPts val="3437"/>
              </a:lnSpc>
            </a:pPr>
            <a:r>
              <a:rPr lang="en-US" sz="2750">
                <a:solidFill>
                  <a:srgbClr val="FFFFFF"/>
                </a:solidFill>
                <a:latin typeface="Roboto"/>
                <a:ea typeface="Roboto"/>
                <a:cs typeface="Roboto"/>
                <a:sym typeface="Roboto"/>
              </a:rPr>
              <a:t>Interpreting and Acting on Insights</a:t>
            </a:r>
          </a:p>
          <a:p>
            <a:pPr algn="l">
              <a:lnSpc>
                <a:spcPts val="3437"/>
              </a:lnSpc>
            </a:pPr>
            <a:endParaRPr lang="en-US" sz="2750">
              <a:solidFill>
                <a:srgbClr val="FFFFFF"/>
              </a:solidFill>
              <a:latin typeface="Roboto"/>
              <a:ea typeface="Roboto"/>
              <a:cs typeface="Roboto"/>
              <a:sym typeface="Roboto"/>
            </a:endParaRPr>
          </a:p>
        </p:txBody>
      </p:sp>
      <p:sp>
        <p:nvSpPr>
          <p:cNvPr id="11" name="TextBox 11"/>
          <p:cNvSpPr txBox="1"/>
          <p:nvPr/>
        </p:nvSpPr>
        <p:spPr>
          <a:xfrm>
            <a:off x="5171034" y="4368715"/>
            <a:ext cx="3761482" cy="6118225"/>
          </a:xfrm>
          <a:prstGeom prst="rect">
            <a:avLst/>
          </a:prstGeom>
        </p:spPr>
        <p:txBody>
          <a:bodyPr lIns="0" tIns="0" rIns="0" bIns="0" rtlCol="0" anchor="t">
            <a:spAutoFit/>
          </a:bodyPr>
          <a:lstStyle/>
          <a:p>
            <a:pPr algn="l">
              <a:lnSpc>
                <a:spcPts val="3500"/>
              </a:lnSpc>
            </a:pPr>
            <a:r>
              <a:rPr lang="en-US" sz="2187">
                <a:solidFill>
                  <a:srgbClr val="FF3131"/>
                </a:solidFill>
                <a:latin typeface="Roboto"/>
                <a:ea typeface="Roboto"/>
                <a:cs typeface="Roboto"/>
                <a:sym typeface="Roboto"/>
              </a:rPr>
              <a:t>Challenge</a:t>
            </a:r>
            <a:r>
              <a:rPr lang="en-US" sz="2187">
                <a:solidFill>
                  <a:srgbClr val="CFD0D8"/>
                </a:solidFill>
                <a:latin typeface="Roboto"/>
                <a:ea typeface="Roboto"/>
                <a:cs typeface="Roboto"/>
                <a:sym typeface="Roboto"/>
              </a:rPr>
              <a:t>: Even with good data, understanding it and knowing what actions to take can be difficult</a:t>
            </a:r>
          </a:p>
          <a:p>
            <a:pPr algn="l">
              <a:lnSpc>
                <a:spcPts val="3500"/>
              </a:lnSpc>
            </a:pPr>
            <a:r>
              <a:rPr lang="en-US" sz="2187">
                <a:solidFill>
                  <a:srgbClr val="FF3131"/>
                </a:solidFill>
                <a:latin typeface="Roboto"/>
                <a:ea typeface="Roboto"/>
                <a:cs typeface="Roboto"/>
                <a:sym typeface="Roboto"/>
              </a:rPr>
              <a:t>Mitigation</a:t>
            </a:r>
            <a:r>
              <a:rPr lang="en-US" sz="2187">
                <a:solidFill>
                  <a:srgbClr val="CFD0D8"/>
                </a:solidFill>
                <a:latin typeface="Roboto"/>
                <a:ea typeface="Roboto"/>
                <a:cs typeface="Roboto"/>
                <a:sym typeface="Roboto"/>
              </a:rPr>
              <a:t>: Invest in user-friendly dashboards and AI-driven insights to help non-technical users understand trends. Train staff to interpret data and make customer-centric decisions, focusing on resolving pain points or enhancing experiences.</a:t>
            </a:r>
          </a:p>
          <a:p>
            <a:pPr algn="l">
              <a:lnSpc>
                <a:spcPts val="3500"/>
              </a:lnSpc>
            </a:pPr>
            <a:endParaRPr lang="en-US" sz="2187">
              <a:solidFill>
                <a:srgbClr val="CFD0D8"/>
              </a:solidFill>
              <a:latin typeface="Roboto"/>
              <a:ea typeface="Roboto"/>
              <a:cs typeface="Roboto"/>
              <a:sym typeface="Roboto"/>
            </a:endParaRPr>
          </a:p>
        </p:txBody>
      </p:sp>
      <p:sp>
        <p:nvSpPr>
          <p:cNvPr id="12" name="Freeform 12" descr="preencoded.png"/>
          <p:cNvSpPr/>
          <p:nvPr/>
        </p:nvSpPr>
        <p:spPr>
          <a:xfrm>
            <a:off x="9355336" y="2537520"/>
            <a:ext cx="704850" cy="704850"/>
          </a:xfrm>
          <a:custGeom>
            <a:avLst/>
            <a:gdLst/>
            <a:ahLst/>
            <a:cxnLst/>
            <a:rect l="l" t="t" r="r" b="b"/>
            <a:pathLst>
              <a:path w="704850" h="704850">
                <a:moveTo>
                  <a:pt x="0" y="0"/>
                </a:moveTo>
                <a:lnTo>
                  <a:pt x="704850" y="0"/>
                </a:lnTo>
                <a:lnTo>
                  <a:pt x="704850" y="704850"/>
                </a:lnTo>
                <a:lnTo>
                  <a:pt x="0" y="704850"/>
                </a:lnTo>
                <a:lnTo>
                  <a:pt x="0" y="0"/>
                </a:lnTo>
                <a:close/>
              </a:path>
            </a:pathLst>
          </a:custGeom>
          <a:blipFill>
            <a:blip r:embed="rId5"/>
            <a:stretch>
              <a:fillRect/>
            </a:stretch>
          </a:blipFill>
        </p:spPr>
      </p:sp>
      <p:sp>
        <p:nvSpPr>
          <p:cNvPr id="13" name="TextBox 13"/>
          <p:cNvSpPr txBox="1"/>
          <p:nvPr/>
        </p:nvSpPr>
        <p:spPr>
          <a:xfrm>
            <a:off x="9143999" y="3417888"/>
            <a:ext cx="3761483" cy="1725612"/>
          </a:xfrm>
          <a:prstGeom prst="rect">
            <a:avLst/>
          </a:prstGeom>
        </p:spPr>
        <p:txBody>
          <a:bodyPr lIns="0" tIns="0" rIns="0" bIns="0" rtlCol="0" anchor="t">
            <a:spAutoFit/>
          </a:bodyPr>
          <a:lstStyle/>
          <a:p>
            <a:pPr algn="l">
              <a:lnSpc>
                <a:spcPts val="3437"/>
              </a:lnSpc>
            </a:pPr>
            <a:r>
              <a:rPr lang="en-US" sz="2750">
                <a:solidFill>
                  <a:srgbClr val="FFFFFF"/>
                </a:solidFill>
                <a:latin typeface="Roboto"/>
                <a:ea typeface="Roboto"/>
                <a:cs typeface="Roboto"/>
                <a:sym typeface="Roboto"/>
              </a:rPr>
              <a:t>Cross-Department Collaboration</a:t>
            </a:r>
          </a:p>
          <a:p>
            <a:pPr algn="l">
              <a:lnSpc>
                <a:spcPts val="3437"/>
              </a:lnSpc>
            </a:pPr>
            <a:endParaRPr lang="en-US" sz="2750">
              <a:solidFill>
                <a:srgbClr val="FFFFFF"/>
              </a:solidFill>
              <a:latin typeface="Roboto"/>
              <a:ea typeface="Roboto"/>
              <a:cs typeface="Roboto"/>
              <a:sym typeface="Roboto"/>
            </a:endParaRPr>
          </a:p>
          <a:p>
            <a:pPr algn="l">
              <a:lnSpc>
                <a:spcPts val="3437"/>
              </a:lnSpc>
            </a:pPr>
            <a:endParaRPr lang="en-US" sz="2750">
              <a:solidFill>
                <a:srgbClr val="FFFFFF"/>
              </a:solidFill>
              <a:latin typeface="Roboto"/>
              <a:ea typeface="Roboto"/>
              <a:cs typeface="Roboto"/>
              <a:sym typeface="Roboto"/>
            </a:endParaRPr>
          </a:p>
        </p:txBody>
      </p:sp>
      <p:sp>
        <p:nvSpPr>
          <p:cNvPr id="14" name="TextBox 14"/>
          <p:cNvSpPr txBox="1"/>
          <p:nvPr/>
        </p:nvSpPr>
        <p:spPr>
          <a:xfrm>
            <a:off x="9143999" y="4368715"/>
            <a:ext cx="3761483" cy="5680075"/>
          </a:xfrm>
          <a:prstGeom prst="rect">
            <a:avLst/>
          </a:prstGeom>
        </p:spPr>
        <p:txBody>
          <a:bodyPr lIns="0" tIns="0" rIns="0" bIns="0" rtlCol="0" anchor="t">
            <a:spAutoFit/>
          </a:bodyPr>
          <a:lstStyle/>
          <a:p>
            <a:pPr algn="l">
              <a:lnSpc>
                <a:spcPts val="3500"/>
              </a:lnSpc>
            </a:pPr>
            <a:r>
              <a:rPr lang="en-US" sz="2187">
                <a:solidFill>
                  <a:srgbClr val="FF3131"/>
                </a:solidFill>
                <a:latin typeface="Roboto"/>
                <a:ea typeface="Roboto"/>
                <a:cs typeface="Roboto"/>
                <a:sym typeface="Roboto"/>
              </a:rPr>
              <a:t>Challenge</a:t>
            </a:r>
            <a:r>
              <a:rPr lang="en-US" sz="2187">
                <a:solidFill>
                  <a:srgbClr val="CFD0D8"/>
                </a:solidFill>
                <a:latin typeface="Roboto"/>
                <a:ea typeface="Roboto"/>
                <a:cs typeface="Roboto"/>
                <a:sym typeface="Roboto"/>
              </a:rPr>
              <a:t>: Teams (marketing, sales, customer service) may not work together, leading to fragmented efforts.</a:t>
            </a:r>
          </a:p>
          <a:p>
            <a:pPr algn="l">
              <a:lnSpc>
                <a:spcPts val="3500"/>
              </a:lnSpc>
            </a:pPr>
            <a:r>
              <a:rPr lang="en-US" sz="2187">
                <a:solidFill>
                  <a:srgbClr val="FF3131"/>
                </a:solidFill>
                <a:latin typeface="Roboto"/>
                <a:ea typeface="Roboto"/>
                <a:cs typeface="Roboto"/>
                <a:sym typeface="Roboto"/>
              </a:rPr>
              <a:t>Mitigation</a:t>
            </a:r>
            <a:r>
              <a:rPr lang="en-US" sz="2187">
                <a:solidFill>
                  <a:srgbClr val="CFD0D8"/>
                </a:solidFill>
                <a:latin typeface="Roboto"/>
                <a:ea typeface="Roboto"/>
                <a:cs typeface="Roboto"/>
                <a:sym typeface="Roboto"/>
              </a:rPr>
              <a:t>: Encourage collaboration across departments by sharing insights from the analytics platform. Use shared KPIs and communication tools to align strategies across the business.</a:t>
            </a:r>
          </a:p>
          <a:p>
            <a:pPr algn="l">
              <a:lnSpc>
                <a:spcPts val="3500"/>
              </a:lnSpc>
            </a:pPr>
            <a:endParaRPr lang="en-US" sz="2187">
              <a:solidFill>
                <a:srgbClr val="CFD0D8"/>
              </a:solidFill>
              <a:latin typeface="Roboto"/>
              <a:ea typeface="Roboto"/>
              <a:cs typeface="Roboto"/>
              <a:sym typeface="Roboto"/>
            </a:endParaRPr>
          </a:p>
        </p:txBody>
      </p:sp>
      <p:sp>
        <p:nvSpPr>
          <p:cNvPr id="15" name="Freeform 15" descr="preencoded.png"/>
          <p:cNvSpPr/>
          <p:nvPr/>
        </p:nvSpPr>
        <p:spPr>
          <a:xfrm>
            <a:off x="13536811" y="2620318"/>
            <a:ext cx="704850" cy="704850"/>
          </a:xfrm>
          <a:custGeom>
            <a:avLst/>
            <a:gdLst/>
            <a:ahLst/>
            <a:cxnLst/>
            <a:rect l="l" t="t" r="r" b="b"/>
            <a:pathLst>
              <a:path w="704850" h="704850">
                <a:moveTo>
                  <a:pt x="0" y="0"/>
                </a:moveTo>
                <a:lnTo>
                  <a:pt x="704850" y="0"/>
                </a:lnTo>
                <a:lnTo>
                  <a:pt x="704850" y="704850"/>
                </a:lnTo>
                <a:lnTo>
                  <a:pt x="0" y="704850"/>
                </a:lnTo>
                <a:lnTo>
                  <a:pt x="0" y="0"/>
                </a:lnTo>
                <a:close/>
              </a:path>
            </a:pathLst>
          </a:custGeom>
          <a:blipFill>
            <a:blip r:embed="rId6"/>
            <a:stretch>
              <a:fillRect/>
            </a:stretch>
          </a:blipFill>
        </p:spPr>
      </p:sp>
      <p:sp>
        <p:nvSpPr>
          <p:cNvPr id="16" name="TextBox 16"/>
          <p:cNvSpPr txBox="1"/>
          <p:nvPr/>
        </p:nvSpPr>
        <p:spPr>
          <a:xfrm>
            <a:off x="13324582" y="3382318"/>
            <a:ext cx="3552825" cy="1296987"/>
          </a:xfrm>
          <a:prstGeom prst="rect">
            <a:avLst/>
          </a:prstGeom>
        </p:spPr>
        <p:txBody>
          <a:bodyPr lIns="0" tIns="0" rIns="0" bIns="0" rtlCol="0" anchor="t">
            <a:spAutoFit/>
          </a:bodyPr>
          <a:lstStyle/>
          <a:p>
            <a:pPr algn="l">
              <a:lnSpc>
                <a:spcPts val="3437"/>
              </a:lnSpc>
            </a:pPr>
            <a:r>
              <a:rPr lang="en-US" sz="2750">
                <a:solidFill>
                  <a:srgbClr val="FFFFFF"/>
                </a:solidFill>
                <a:latin typeface="Roboto"/>
                <a:ea typeface="Roboto"/>
                <a:cs typeface="Roboto"/>
                <a:sym typeface="Roboto"/>
              </a:rPr>
              <a:t>Data Quality and Accuracy</a:t>
            </a:r>
          </a:p>
          <a:p>
            <a:pPr algn="l">
              <a:lnSpc>
                <a:spcPts val="3437"/>
              </a:lnSpc>
            </a:pPr>
            <a:endParaRPr lang="en-US" sz="2750">
              <a:solidFill>
                <a:srgbClr val="FFFFFF"/>
              </a:solidFill>
              <a:latin typeface="Roboto"/>
              <a:ea typeface="Roboto"/>
              <a:cs typeface="Roboto"/>
              <a:sym typeface="Roboto"/>
            </a:endParaRPr>
          </a:p>
        </p:txBody>
      </p:sp>
      <p:sp>
        <p:nvSpPr>
          <p:cNvPr id="17" name="TextBox 17"/>
          <p:cNvSpPr txBox="1"/>
          <p:nvPr/>
        </p:nvSpPr>
        <p:spPr>
          <a:xfrm>
            <a:off x="13324582" y="4199731"/>
            <a:ext cx="3761483" cy="5241925"/>
          </a:xfrm>
          <a:prstGeom prst="rect">
            <a:avLst/>
          </a:prstGeom>
        </p:spPr>
        <p:txBody>
          <a:bodyPr lIns="0" tIns="0" rIns="0" bIns="0" rtlCol="0" anchor="t">
            <a:spAutoFit/>
          </a:bodyPr>
          <a:lstStyle/>
          <a:p>
            <a:pPr algn="l">
              <a:lnSpc>
                <a:spcPts val="3500"/>
              </a:lnSpc>
            </a:pPr>
            <a:r>
              <a:rPr lang="en-US" sz="2187">
                <a:solidFill>
                  <a:srgbClr val="FF3131"/>
                </a:solidFill>
                <a:latin typeface="Roboto"/>
                <a:ea typeface="Roboto"/>
                <a:cs typeface="Roboto"/>
                <a:sym typeface="Roboto"/>
              </a:rPr>
              <a:t>Challenge</a:t>
            </a:r>
            <a:r>
              <a:rPr lang="en-US" sz="2187">
                <a:solidFill>
                  <a:srgbClr val="CFD0D8"/>
                </a:solidFill>
                <a:latin typeface="Roboto"/>
                <a:ea typeface="Roboto"/>
                <a:cs typeface="Roboto"/>
                <a:sym typeface="Roboto"/>
              </a:rPr>
              <a:t>: Inaccurate or incomplete data can lead to wrong insights, making it harder to improve customer experience.</a:t>
            </a:r>
          </a:p>
          <a:p>
            <a:pPr algn="l">
              <a:lnSpc>
                <a:spcPts val="3500"/>
              </a:lnSpc>
            </a:pPr>
            <a:r>
              <a:rPr lang="en-US" sz="2187">
                <a:solidFill>
                  <a:srgbClr val="FF3131"/>
                </a:solidFill>
                <a:latin typeface="Roboto"/>
                <a:ea typeface="Roboto"/>
                <a:cs typeface="Roboto"/>
                <a:sym typeface="Roboto"/>
              </a:rPr>
              <a:t>Mitigation</a:t>
            </a:r>
            <a:r>
              <a:rPr lang="en-US" sz="2187">
                <a:solidFill>
                  <a:srgbClr val="CFD0D8"/>
                </a:solidFill>
                <a:latin typeface="Roboto"/>
                <a:ea typeface="Roboto"/>
                <a:cs typeface="Roboto"/>
                <a:sym typeface="Roboto"/>
              </a:rPr>
              <a:t>: Ensure data is clean, consistent, and standardized. Use real-time data validation techniques and work with reliable data sources to minimize errors.</a:t>
            </a:r>
          </a:p>
          <a:p>
            <a:pPr algn="l">
              <a:lnSpc>
                <a:spcPts val="3500"/>
              </a:lnSpc>
            </a:pPr>
            <a:endParaRPr lang="en-US" sz="2187">
              <a:solidFill>
                <a:srgbClr val="CFD0D8"/>
              </a:solidFill>
              <a:latin typeface="Roboto"/>
              <a:ea typeface="Roboto"/>
              <a:cs typeface="Roboto"/>
              <a:sym typeface="Roboto"/>
            </a:endParaRPr>
          </a:p>
        </p:txBody>
      </p:sp>
      <p:sp>
        <p:nvSpPr>
          <p:cNvPr id="18" name="Freeform 18"/>
          <p:cNvSpPr/>
          <p:nvPr/>
        </p:nvSpPr>
        <p:spPr>
          <a:xfrm>
            <a:off x="8613203" y="1182070"/>
            <a:ext cx="9422758" cy="1707875"/>
          </a:xfrm>
          <a:custGeom>
            <a:avLst/>
            <a:gdLst/>
            <a:ahLst/>
            <a:cxnLst/>
            <a:rect l="l" t="t" r="r" b="b"/>
            <a:pathLst>
              <a:path w="9422758" h="1707875">
                <a:moveTo>
                  <a:pt x="0" y="0"/>
                </a:moveTo>
                <a:lnTo>
                  <a:pt x="9422758" y="0"/>
                </a:lnTo>
                <a:lnTo>
                  <a:pt x="9422758" y="1707875"/>
                </a:lnTo>
                <a:lnTo>
                  <a:pt x="0" y="1707875"/>
                </a:lnTo>
                <a:lnTo>
                  <a:pt x="0" y="0"/>
                </a:lnTo>
                <a:close/>
              </a:path>
            </a:pathLst>
          </a:custGeom>
          <a:blipFill>
            <a:blip r:embed="rId7">
              <a:alphaModFix amt="57000"/>
            </a:blip>
            <a:stretch>
              <a:fillRect/>
            </a:stretch>
          </a:blipFill>
        </p:spPr>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1309</Words>
  <Application>Microsoft Office PowerPoint</Application>
  <PresentationFormat>Custom</PresentationFormat>
  <Paragraphs>132</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Canva Sans Bold</vt:lpstr>
      <vt:lpstr>Roboto</vt:lpstr>
      <vt:lpstr>Roboto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Enhancing-Customer-Experience-Across-Touchpoints.pptx</dc:title>
  <cp:lastModifiedBy>Aswin pranav</cp:lastModifiedBy>
  <cp:revision>2</cp:revision>
  <dcterms:created xsi:type="dcterms:W3CDTF">2006-08-16T00:00:00Z</dcterms:created>
  <dcterms:modified xsi:type="dcterms:W3CDTF">2024-10-17T09:27:37Z</dcterms:modified>
  <dc:identifier>DAGTwMXfljo</dc:identifier>
</cp:coreProperties>
</file>