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A6918-B5F2-4294-BE96-C4E240EF47AF}">
  <a:tblStyle styleId="{A1FA6918-B5F2-4294-BE96-C4E240EF47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e16cfcab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e16cfcab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e16cfcabd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e16cfcab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16cfcab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e16cfcab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e16cfcab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e16cfcab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e16cfcab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e16cfcabd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16cfcab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16cfcab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e16cfcab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e16cfcab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e16cfcab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e16cfcab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e16cfcabd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e16cfcab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16cfcab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e16cfcab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16cfcab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e16cfcab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16cfcab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16cfcab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07000" y="14993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rPr>
              <a:t>AI Based Exam Proctoring System</a:t>
            </a:r>
            <a:endParaRPr>
              <a:solidFill>
                <a:srgbClr val="FFFF00"/>
              </a:solidFill>
            </a:endParaRPr>
          </a:p>
        </p:txBody>
      </p:sp>
      <p:sp>
        <p:nvSpPr>
          <p:cNvPr id="86" name="Google Shape;86;p13"/>
          <p:cNvSpPr txBox="1"/>
          <p:nvPr>
            <p:ph idx="1" type="subTitle"/>
          </p:nvPr>
        </p:nvSpPr>
        <p:spPr>
          <a:xfrm>
            <a:off x="4572000" y="3370675"/>
            <a:ext cx="4182900" cy="1479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rgbClr val="00FF00"/>
                </a:solidFill>
              </a:rPr>
              <a:t>Batch CSE-C11</a:t>
            </a:r>
            <a:endParaRPr>
              <a:solidFill>
                <a:srgbClr val="00FF00"/>
              </a:solidFill>
            </a:endParaRPr>
          </a:p>
          <a:p>
            <a:pPr indent="0" lvl="0" marL="0" rtl="0" algn="l">
              <a:spcBef>
                <a:spcPts val="0"/>
              </a:spcBef>
              <a:spcAft>
                <a:spcPts val="0"/>
              </a:spcAft>
              <a:buNone/>
            </a:pPr>
            <a:r>
              <a:rPr lang="en"/>
              <a:t>P. Gokula Kishore Reddy -209X1A05H6</a:t>
            </a:r>
            <a:endParaRPr/>
          </a:p>
          <a:p>
            <a:pPr indent="0" lvl="0" marL="0" rtl="0" algn="l">
              <a:spcBef>
                <a:spcPts val="0"/>
              </a:spcBef>
              <a:spcAft>
                <a:spcPts val="0"/>
              </a:spcAft>
              <a:buNone/>
            </a:pPr>
            <a:r>
              <a:rPr lang="en"/>
              <a:t>V. Pranay Kumar Reddy  </a:t>
            </a:r>
            <a:r>
              <a:rPr lang="en"/>
              <a:t> </a:t>
            </a:r>
            <a:r>
              <a:rPr lang="en"/>
              <a:t>-209X1A05H9</a:t>
            </a:r>
            <a:endParaRPr/>
          </a:p>
          <a:p>
            <a:pPr indent="0" lvl="0" marL="0" rtl="0" algn="l">
              <a:spcBef>
                <a:spcPts val="0"/>
              </a:spcBef>
              <a:spcAft>
                <a:spcPts val="0"/>
              </a:spcAft>
              <a:buNone/>
            </a:pPr>
            <a:r>
              <a:rPr lang="en"/>
              <a:t>M. Obula Sai                     -219X5A05L9</a:t>
            </a:r>
            <a:endParaRPr/>
          </a:p>
        </p:txBody>
      </p:sp>
      <p:sp>
        <p:nvSpPr>
          <p:cNvPr id="87" name="Google Shape;87;p13"/>
          <p:cNvSpPr txBox="1"/>
          <p:nvPr/>
        </p:nvSpPr>
        <p:spPr>
          <a:xfrm>
            <a:off x="442325" y="2960050"/>
            <a:ext cx="3134400" cy="17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67200" y="3916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Algorithm</a:t>
            </a:r>
            <a:endParaRPr sz="2400"/>
          </a:p>
        </p:txBody>
      </p:sp>
      <p:pic>
        <p:nvPicPr>
          <p:cNvPr id="146" name="Google Shape;146;p22"/>
          <p:cNvPicPr preferRelativeResize="0"/>
          <p:nvPr/>
        </p:nvPicPr>
        <p:blipFill rotWithShape="1">
          <a:blip r:embed="rId3">
            <a:alphaModFix/>
          </a:blip>
          <a:srcRect b="5499" l="1176" r="0" t="0"/>
          <a:stretch/>
        </p:blipFill>
        <p:spPr>
          <a:xfrm>
            <a:off x="779325" y="1334750"/>
            <a:ext cx="7629624" cy="347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60950" y="19590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Benefits of CNN in Exam Proctoring: </a:t>
            </a:r>
            <a:endParaRPr b="1" sz="1900"/>
          </a:p>
          <a:p>
            <a:pPr indent="0" lvl="0" marL="0" rtl="0" algn="l">
              <a:spcBef>
                <a:spcPts val="0"/>
              </a:spcBef>
              <a:spcAft>
                <a:spcPts val="0"/>
              </a:spcAft>
              <a:buNone/>
            </a:pPr>
            <a:r>
              <a:t/>
            </a:r>
            <a:endParaRPr sz="1900"/>
          </a:p>
          <a:p>
            <a:pPr indent="0" lvl="0" marL="0" rtl="0" algn="l">
              <a:spcBef>
                <a:spcPts val="0"/>
              </a:spcBef>
              <a:spcAft>
                <a:spcPts val="0"/>
              </a:spcAft>
              <a:buNone/>
            </a:pPr>
            <a:r>
              <a:rPr b="1" lang="en" sz="1700">
                <a:solidFill>
                  <a:srgbClr val="FFFF00"/>
                </a:solidFill>
              </a:rPr>
              <a:t>Robust Feature Extraction:</a:t>
            </a:r>
            <a:endParaRPr b="1" sz="1700">
              <a:solidFill>
                <a:srgbClr val="FFFF00"/>
              </a:solidFill>
            </a:endParaRPr>
          </a:p>
          <a:p>
            <a:pPr indent="0" lvl="0" marL="0" rtl="0" algn="l">
              <a:spcBef>
                <a:spcPts val="0"/>
              </a:spcBef>
              <a:spcAft>
                <a:spcPts val="0"/>
              </a:spcAft>
              <a:buNone/>
            </a:pPr>
            <a:r>
              <a:rPr lang="en" sz="1500"/>
              <a:t> CNNs excel at automatically learning hierarchical representations of visual data, enabling the system to extract meaningful features from the exam environment, including student actions and behaviors.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700">
                <a:solidFill>
                  <a:srgbClr val="FFFF00"/>
                </a:solidFill>
              </a:rPr>
              <a:t>Real-time Processing:</a:t>
            </a:r>
            <a:endParaRPr b="1" sz="1700">
              <a:solidFill>
                <a:srgbClr val="FFFF00"/>
              </a:solidFill>
            </a:endParaRPr>
          </a:p>
          <a:p>
            <a:pPr indent="0" lvl="0" marL="0" rtl="0" algn="l">
              <a:spcBef>
                <a:spcPts val="0"/>
              </a:spcBef>
              <a:spcAft>
                <a:spcPts val="0"/>
              </a:spcAft>
              <a:buNone/>
            </a:pPr>
            <a:r>
              <a:rPr lang="en" sz="1500"/>
              <a:t> Due to their parallel processing capabilities, CNNs can efficiently handle real-time video streams, allowing our proctoring system to monitor multiple students simultaneously without compromising performance.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700">
                <a:solidFill>
                  <a:srgbClr val="FFFF00"/>
                </a:solidFill>
              </a:rPr>
              <a:t>Adaptive Learning:</a:t>
            </a:r>
            <a:r>
              <a:rPr lang="en" sz="1700">
                <a:solidFill>
                  <a:srgbClr val="FFFF00"/>
                </a:solidFill>
              </a:rPr>
              <a:t> </a:t>
            </a:r>
            <a:endParaRPr sz="1700">
              <a:solidFill>
                <a:srgbClr val="FFFF00"/>
              </a:solidFill>
            </a:endParaRPr>
          </a:p>
          <a:p>
            <a:pPr indent="0" lvl="0" marL="0" rtl="0" algn="l">
              <a:spcBef>
                <a:spcPts val="0"/>
              </a:spcBef>
              <a:spcAft>
                <a:spcPts val="0"/>
              </a:spcAft>
              <a:buNone/>
            </a:pPr>
            <a:r>
              <a:rPr lang="en" sz="1500"/>
              <a:t>CNNs can adapt and improve their understanding of the exam environment over time through training on a diverse range of data, enhancing their ability to detect irregularities and potential violations during the examination.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42125" y="247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Validation Process</a:t>
            </a:r>
            <a:endParaRPr sz="2400"/>
          </a:p>
        </p:txBody>
      </p:sp>
      <p:pic>
        <p:nvPicPr>
          <p:cNvPr id="157" name="Google Shape;157;p24"/>
          <p:cNvPicPr preferRelativeResize="0"/>
          <p:nvPr/>
        </p:nvPicPr>
        <p:blipFill>
          <a:blip r:embed="rId3">
            <a:alphaModFix/>
          </a:blip>
          <a:stretch>
            <a:fillRect/>
          </a:stretch>
        </p:blipFill>
        <p:spPr>
          <a:xfrm>
            <a:off x="827425" y="1158400"/>
            <a:ext cx="7533399" cy="36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88675" y="3650172"/>
            <a:ext cx="8222100" cy="838800"/>
          </a:xfrm>
          <a:prstGeom prst="rect">
            <a:avLst/>
          </a:prstGeom>
        </p:spPr>
        <p:txBody>
          <a:bodyPr anchorCtr="0" anchor="ctr" bIns="91425" lIns="91425" spcFirstLastPara="1" rIns="91425" wrap="square" tIns="91425">
            <a:noAutofit/>
          </a:bodyPr>
          <a:lstStyle/>
          <a:p>
            <a:pPr indent="0" lvl="0" marL="0" rtl="0" algn="just">
              <a:lnSpc>
                <a:spcPct val="145606"/>
              </a:lnSpc>
              <a:spcBef>
                <a:spcPts val="0"/>
              </a:spcBef>
              <a:spcAft>
                <a:spcPts val="0"/>
              </a:spcAft>
              <a:buSzPts val="990"/>
              <a:buNone/>
            </a:pPr>
            <a:r>
              <a:rPr lang="en" sz="1180">
                <a:latin typeface="Times New Roman"/>
                <a:ea typeface="Times New Roman"/>
                <a:cs typeface="Times New Roman"/>
                <a:sym typeface="Times New Roman"/>
              </a:rPr>
              <a:t>First, a student logs into the  system with his/her name. Then, the webcam scans the student’s face for authentication purposes. If the authentication failed, this student is forced to exit the  system. If the authentication was successful, the scanned frame is stored as the new template in the subsequent tracking and proctoring stage. Finally, the experiment is conducted under the supervision of the virtual proctor.</a:t>
            </a:r>
            <a:endParaRPr sz="3880"/>
          </a:p>
        </p:txBody>
      </p:sp>
      <p:pic>
        <p:nvPicPr>
          <p:cNvPr id="163" name="Google Shape;163;p25"/>
          <p:cNvPicPr preferRelativeResize="0"/>
          <p:nvPr/>
        </p:nvPicPr>
        <p:blipFill rotWithShape="1">
          <a:blip r:embed="rId3">
            <a:alphaModFix/>
          </a:blip>
          <a:srcRect b="21137" l="5281" r="10080" t="6624"/>
          <a:stretch/>
        </p:blipFill>
        <p:spPr>
          <a:xfrm>
            <a:off x="1779350" y="191425"/>
            <a:ext cx="5409875" cy="279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482975" y="264124"/>
            <a:ext cx="8327700" cy="60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2480"/>
          </a:p>
          <a:p>
            <a:pPr indent="0" lvl="0" marL="0" rtl="0" algn="l">
              <a:spcBef>
                <a:spcPts val="0"/>
              </a:spcBef>
              <a:spcAft>
                <a:spcPts val="0"/>
              </a:spcAft>
              <a:buSzPts val="990"/>
              <a:buNone/>
            </a:pPr>
            <a:r>
              <a:rPr lang="en" sz="2480"/>
              <a:t>Project Flow :</a:t>
            </a:r>
            <a:endParaRPr sz="2480"/>
          </a:p>
        </p:txBody>
      </p:sp>
      <p:pic>
        <p:nvPicPr>
          <p:cNvPr id="93" name="Google Shape;93;p14"/>
          <p:cNvPicPr preferRelativeResize="0"/>
          <p:nvPr/>
        </p:nvPicPr>
        <p:blipFill rotWithShape="1">
          <a:blip r:embed="rId3">
            <a:alphaModFix/>
          </a:blip>
          <a:srcRect b="8765" l="0" r="0" t="-1323"/>
          <a:stretch/>
        </p:blipFill>
        <p:spPr>
          <a:xfrm>
            <a:off x="1072550" y="806225"/>
            <a:ext cx="7148551" cy="39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09100" y="2088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Module Description</a:t>
            </a:r>
            <a:endParaRPr sz="2400">
              <a:latin typeface="Times New Roman"/>
              <a:ea typeface="Times New Roman"/>
              <a:cs typeface="Times New Roman"/>
              <a:sym typeface="Times New Roman"/>
            </a:endParaRPr>
          </a:p>
        </p:txBody>
      </p:sp>
      <p:sp>
        <p:nvSpPr>
          <p:cNvPr id="99" name="Google Shape;99;p15"/>
          <p:cNvSpPr txBox="1"/>
          <p:nvPr/>
        </p:nvSpPr>
        <p:spPr>
          <a:xfrm>
            <a:off x="2647750" y="2149375"/>
            <a:ext cx="45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0" name="Google Shape;100;p15"/>
          <p:cNvSpPr txBox="1"/>
          <p:nvPr/>
        </p:nvSpPr>
        <p:spPr>
          <a:xfrm>
            <a:off x="377250" y="1119925"/>
            <a:ext cx="8485800" cy="37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1. </a:t>
            </a:r>
            <a:r>
              <a:rPr lang="en" sz="1700">
                <a:solidFill>
                  <a:srgbClr val="FFFF00"/>
                </a:solidFill>
                <a:latin typeface="Times New Roman"/>
                <a:ea typeface="Times New Roman"/>
                <a:cs typeface="Times New Roman"/>
                <a:sym typeface="Times New Roman"/>
              </a:rPr>
              <a:t>Face and Facial landmark Detection :</a:t>
            </a:r>
            <a:endParaRPr sz="1700">
              <a:solidFill>
                <a:srgbClr val="FFFF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This is a task that considers facial landmarks and observes them throughout the test to determine if there </a:t>
            </a:r>
            <a:r>
              <a:rPr lang="en" sz="1500">
                <a:solidFill>
                  <a:schemeClr val="lt1"/>
                </a:solidFill>
                <a:latin typeface="Times New Roman"/>
                <a:ea typeface="Times New Roman"/>
                <a:cs typeface="Times New Roman"/>
                <a:sym typeface="Times New Roman"/>
              </a:rPr>
              <a:t>is </a:t>
            </a:r>
            <a:r>
              <a:rPr lang="en" sz="1500">
                <a:solidFill>
                  <a:schemeClr val="lt1"/>
                </a:solidFill>
                <a:latin typeface="Times New Roman"/>
                <a:ea typeface="Times New Roman"/>
                <a:cs typeface="Times New Roman"/>
                <a:sym typeface="Times New Roman"/>
              </a:rPr>
              <a:t>cheating . </a:t>
            </a:r>
            <a:endParaRPr sz="15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We have also included face spoofing to ensure that only the specific person registered to take the exam takes the exam.</a:t>
            </a:r>
            <a:endParaRPr sz="15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2. Malicious object detection :</a:t>
            </a:r>
            <a:endParaRPr sz="1700">
              <a:solidFill>
                <a:srgbClr val="FF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 Detecting </a:t>
            </a:r>
            <a:r>
              <a:rPr lang="en" sz="1500">
                <a:solidFill>
                  <a:schemeClr val="lt1"/>
                </a:solidFill>
                <a:latin typeface="Times New Roman"/>
                <a:ea typeface="Times New Roman"/>
                <a:cs typeface="Times New Roman"/>
                <a:sym typeface="Times New Roman"/>
              </a:rPr>
              <a:t>Malicious object such as</a:t>
            </a: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Cell phones, books, chairs, few people, etc.,</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3. Audio Recognition :</a:t>
            </a:r>
            <a:endParaRPr sz="1700">
              <a:solidFill>
                <a:srgbClr val="FFFF0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To </a:t>
            </a:r>
            <a:r>
              <a:rPr lang="en" sz="1500">
                <a:solidFill>
                  <a:schemeClr val="lt1"/>
                </a:solidFill>
                <a:latin typeface="Times New Roman"/>
                <a:ea typeface="Times New Roman"/>
                <a:cs typeface="Times New Roman"/>
                <a:sym typeface="Times New Roman"/>
              </a:rPr>
              <a:t>identify</a:t>
            </a:r>
            <a:r>
              <a:rPr lang="en" sz="1500">
                <a:solidFill>
                  <a:schemeClr val="lt1"/>
                </a:solidFill>
                <a:latin typeface="Times New Roman"/>
                <a:ea typeface="Times New Roman"/>
                <a:cs typeface="Times New Roman"/>
                <a:sym typeface="Times New Roman"/>
              </a:rPr>
              <a:t> the background noises that can lead to any kind of disqualification from the</a:t>
            </a:r>
            <a:endParaRPr sz="15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 online examination .</a:t>
            </a:r>
            <a:endParaRPr sz="1700">
              <a:solidFill>
                <a:schemeClr val="lt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367200" y="2165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Module Description</a:t>
            </a:r>
            <a:endParaRPr sz="2400"/>
          </a:p>
        </p:txBody>
      </p:sp>
      <p:sp>
        <p:nvSpPr>
          <p:cNvPr id="106" name="Google Shape;106;p16"/>
          <p:cNvSpPr txBox="1"/>
          <p:nvPr/>
        </p:nvSpPr>
        <p:spPr>
          <a:xfrm>
            <a:off x="420450" y="1245000"/>
            <a:ext cx="8303100" cy="218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4. Head pose estimation :</a:t>
            </a:r>
            <a:endParaRPr sz="1700">
              <a:solidFill>
                <a:srgbClr val="FF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we estimate the head position if he turns left or right and up or down and know if he is cheating </a:t>
            </a:r>
            <a:endParaRPr sz="15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or not.</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5. Lip Movement Detection :</a:t>
            </a:r>
            <a:endParaRPr sz="1700">
              <a:solidFill>
                <a:srgbClr val="FFFF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 	The strategy we used in this detection is real-time webcam video.</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FFFF00"/>
                </a:solidFill>
                <a:latin typeface="Times New Roman"/>
                <a:ea typeface="Times New Roman"/>
                <a:cs typeface="Times New Roman"/>
                <a:sym typeface="Times New Roman"/>
              </a:rPr>
              <a:t>6. Gaze Detection :</a:t>
            </a:r>
            <a:endParaRPr sz="1700">
              <a:solidFill>
                <a:srgbClr val="FFFF00"/>
              </a:solidFill>
              <a:latin typeface="Times New Roman"/>
              <a:ea typeface="Times New Roman"/>
              <a:cs typeface="Times New Roman"/>
              <a:sym typeface="Times New Roman"/>
            </a:endParaRPr>
          </a:p>
          <a:p>
            <a:pPr indent="457200" lvl="0" marL="0" rtl="0" algn="just">
              <a:lnSpc>
                <a:spcPct val="115000"/>
              </a:lnSpc>
              <a:spcBef>
                <a:spcPts val="0"/>
              </a:spcBef>
              <a:spcAft>
                <a:spcPts val="800"/>
              </a:spcAft>
              <a:buNone/>
            </a:pPr>
            <a:r>
              <a:rPr lang="en" sz="1500">
                <a:solidFill>
                  <a:schemeClr val="lt1"/>
                </a:solidFill>
                <a:latin typeface="Times New Roman"/>
                <a:ea typeface="Times New Roman"/>
                <a:cs typeface="Times New Roman"/>
                <a:sym typeface="Times New Roman"/>
              </a:rPr>
              <a:t>We can use eye tracking to identify deviant behaviour in an online exam</a:t>
            </a:r>
            <a:r>
              <a:rPr lang="en" sz="1200">
                <a:solidFill>
                  <a:schemeClr val="lt1"/>
                </a:solidFill>
                <a:latin typeface="Times New Roman"/>
                <a:ea typeface="Times New Roman"/>
                <a:cs typeface="Times New Roman"/>
                <a:sym typeface="Times New Roman"/>
              </a:rPr>
              <a: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90225" y="837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Methodology</a:t>
            </a:r>
            <a:endParaRPr sz="2400"/>
          </a:p>
        </p:txBody>
      </p:sp>
      <p:pic>
        <p:nvPicPr>
          <p:cNvPr id="112" name="Google Shape;112;p17"/>
          <p:cNvPicPr preferRelativeResize="0"/>
          <p:nvPr/>
        </p:nvPicPr>
        <p:blipFill rotWithShape="1">
          <a:blip r:embed="rId3">
            <a:alphaModFix/>
          </a:blip>
          <a:srcRect b="5811" l="0" r="0" t="0"/>
          <a:stretch/>
        </p:blipFill>
        <p:spPr>
          <a:xfrm>
            <a:off x="692725" y="934921"/>
            <a:ext cx="7889400" cy="37737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47950" y="3724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System Design </a:t>
            </a:r>
            <a:endParaRPr sz="2400"/>
          </a:p>
        </p:txBody>
      </p:sp>
      <p:sp>
        <p:nvSpPr>
          <p:cNvPr id="118" name="Google Shape;118;p18"/>
          <p:cNvSpPr txBox="1"/>
          <p:nvPr/>
        </p:nvSpPr>
        <p:spPr>
          <a:xfrm>
            <a:off x="1541325" y="2274450"/>
            <a:ext cx="5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18"/>
          <p:cNvSpPr txBox="1"/>
          <p:nvPr/>
        </p:nvSpPr>
        <p:spPr>
          <a:xfrm>
            <a:off x="1656775" y="2033925"/>
            <a:ext cx="5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1047175" y="1701375"/>
            <a:ext cx="7522875" cy="2164050"/>
          </a:xfrm>
          <a:prstGeom prst="rect">
            <a:avLst/>
          </a:prstGeom>
          <a:noFill/>
          <a:ln>
            <a:noFill/>
          </a:ln>
          <a:effectLst>
            <a:outerShdw blurRad="57150" rotWithShape="0" algn="bl" dir="5400000" dist="19050">
              <a:srgbClr val="000000">
                <a:alpha val="37000"/>
              </a:srgbClr>
            </a:outerShdw>
          </a:effectLst>
        </p:spPr>
      </p:pic>
      <p:pic>
        <p:nvPicPr>
          <p:cNvPr id="121" name="Google Shape;121;p18"/>
          <p:cNvPicPr preferRelativeResize="0"/>
          <p:nvPr/>
        </p:nvPicPr>
        <p:blipFill>
          <a:blip r:embed="rId4">
            <a:alphaModFix/>
          </a:blip>
          <a:stretch>
            <a:fillRect/>
          </a:stretch>
        </p:blipFill>
        <p:spPr>
          <a:xfrm>
            <a:off x="747713" y="1266825"/>
            <a:ext cx="7953375" cy="2914650"/>
          </a:xfrm>
          <a:prstGeom prst="rect">
            <a:avLst/>
          </a:prstGeom>
          <a:noFill/>
          <a:ln>
            <a:noFill/>
          </a:ln>
          <a:effectLst>
            <a:outerShdw blurRad="57150" rotWithShape="0" algn="bl" dir="5400000" dist="19050">
              <a:srgbClr val="000000">
                <a:alpha val="37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05675" y="584097"/>
            <a:ext cx="8222100" cy="838800"/>
          </a:xfrm>
          <a:prstGeom prst="rect">
            <a:avLst/>
          </a:prstGeom>
        </p:spPr>
        <p:txBody>
          <a:bodyPr anchorCtr="0" anchor="ctr" bIns="91425" lIns="91425" spcFirstLastPara="1" rIns="91425" wrap="square" tIns="91425">
            <a:normAutofit/>
          </a:bodyPr>
          <a:lstStyle/>
          <a:p>
            <a:pPr indent="45720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a:p>
        </p:txBody>
      </p:sp>
      <p:sp>
        <p:nvSpPr>
          <p:cNvPr id="127" name="Google Shape;127;p19"/>
          <p:cNvSpPr txBox="1"/>
          <p:nvPr/>
        </p:nvSpPr>
        <p:spPr>
          <a:xfrm>
            <a:off x="405675" y="1042950"/>
            <a:ext cx="8572500" cy="4625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It is very simple phase that shows the implementation process. </a:t>
            </a:r>
            <a:endParaRPr sz="155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The system design mainly consists of </a:t>
            </a:r>
            <a:endParaRPr sz="155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45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1. Image Collection: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real time video is captured from the webcam of the user’s pc or laptop. </a:t>
            </a:r>
            <a:endParaRPr sz="15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2. Image Pre-processing:</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Goal of pre-processing is an improvement of image data.</a:t>
            </a:r>
            <a:endParaRPr sz="1500">
              <a:solidFill>
                <a:schemeClr val="lt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Image pre-processing involves three main things.</a:t>
            </a:r>
            <a:endParaRPr sz="1500">
              <a:solidFill>
                <a:schemeClr val="lt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 a) Gray scale conversion </a:t>
            </a:r>
            <a:endParaRPr sz="1500">
              <a:solidFill>
                <a:schemeClr val="lt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b) Noise removal </a:t>
            </a:r>
            <a:endParaRPr sz="1500">
              <a:solidFill>
                <a:schemeClr val="lt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 Image enhancement </a:t>
            </a:r>
            <a:endParaRPr sz="15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2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5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19"/>
          <p:cNvSpPr txBox="1"/>
          <p:nvPr/>
        </p:nvSpPr>
        <p:spPr>
          <a:xfrm>
            <a:off x="405675" y="273450"/>
            <a:ext cx="5541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System Design </a:t>
            </a:r>
            <a:endParaRPr sz="24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454125" y="417550"/>
            <a:ext cx="8331900" cy="3879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3. Image Segmentation: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Since a clear color distinction existed between the object and the face, thresholding was very suitable for the task. A black and white image was produced with its contrast adjusted to provide better segmentation.</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4. Feature Extraction: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purpose of feature extraction is to suppressed the original image data set by measuring certain values or features that helps to classify different images from one another.</a:t>
            </a:r>
            <a:endParaRPr sz="15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5. Classification: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A Convolutional Neural Network (ConvNet/CNN) is a Deep Learning algorithm which can take in an input image, assign importance (learnable weights and biases) to various aspects/objects in the image and be able to differentiate one from the other.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09450" y="2088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System Requirements</a:t>
            </a:r>
            <a:endParaRPr sz="2400"/>
          </a:p>
        </p:txBody>
      </p:sp>
      <p:sp>
        <p:nvSpPr>
          <p:cNvPr id="139" name="Google Shape;139;p21"/>
          <p:cNvSpPr txBox="1"/>
          <p:nvPr/>
        </p:nvSpPr>
        <p:spPr>
          <a:xfrm>
            <a:off x="2907525" y="1735675"/>
            <a:ext cx="55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40" name="Google Shape;140;p21"/>
          <p:cNvGraphicFramePr/>
          <p:nvPr/>
        </p:nvGraphicFramePr>
        <p:xfrm>
          <a:off x="760050" y="1582700"/>
          <a:ext cx="3000000" cy="3000000"/>
        </p:xfrm>
        <a:graphic>
          <a:graphicData uri="http://schemas.openxmlformats.org/drawingml/2006/table">
            <a:tbl>
              <a:tblPr>
                <a:noFill/>
                <a:tableStyleId>{A1FA6918-B5F2-4294-BE96-C4E240EF47AF}</a:tableStyleId>
              </a:tblPr>
              <a:tblGrid>
                <a:gridCol w="3619500"/>
                <a:gridCol w="3619500"/>
              </a:tblGrid>
              <a:tr h="381000">
                <a:tc>
                  <a:txBody>
                    <a:bodyPr/>
                    <a:lstStyle/>
                    <a:p>
                      <a:pPr indent="0" lvl="0" marL="0" rtl="0" algn="l">
                        <a:spcBef>
                          <a:spcPts val="0"/>
                        </a:spcBef>
                        <a:spcAft>
                          <a:spcPts val="0"/>
                        </a:spcAft>
                        <a:buNone/>
                      </a:pPr>
                      <a:r>
                        <a:rPr b="1" lang="en" sz="1500">
                          <a:solidFill>
                            <a:srgbClr val="FFFF00"/>
                          </a:solidFill>
                          <a:latin typeface="Times New Roman"/>
                          <a:ea typeface="Times New Roman"/>
                          <a:cs typeface="Times New Roman"/>
                          <a:sym typeface="Times New Roman"/>
                        </a:rPr>
                        <a:t>Hardware Requirements</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type    : intel i3/i5 </a:t>
                      </a:r>
                      <a:endParaRPr sz="15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speed  : Minimum 2.4 GHz </a:t>
                      </a:r>
                      <a:endParaRPr sz="15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RAM                   : 4/8 GB </a:t>
                      </a:r>
                      <a:endParaRPr sz="15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HARD DISK      : 500 GB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500">
                          <a:solidFill>
                            <a:srgbClr val="FFFF00"/>
                          </a:solidFill>
                          <a:latin typeface="Times New Roman"/>
                          <a:ea typeface="Times New Roman"/>
                          <a:cs typeface="Times New Roman"/>
                          <a:sym typeface="Times New Roman"/>
                        </a:rPr>
                        <a:t>Software Requirements </a:t>
                      </a:r>
                      <a:endParaRPr b="1" sz="1500">
                        <a:solidFill>
                          <a:srgbClr val="FFFF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Operating System : Windows XP / 10</a:t>
                      </a:r>
                      <a:endParaRPr sz="15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Coding Language : Python 3 </a:t>
                      </a:r>
                      <a:endParaRPr sz="1500">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Tool                      : Python IDLE</a:t>
                      </a:r>
                      <a:r>
                        <a:rPr lang="en" sz="1200">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