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56" r:id="rId2"/>
    <p:sldId id="275" r:id="rId3"/>
    <p:sldId id="257" r:id="rId4"/>
    <p:sldId id="258" r:id="rId5"/>
    <p:sldId id="260" r:id="rId6"/>
    <p:sldId id="262" r:id="rId7"/>
    <p:sldId id="263" r:id="rId8"/>
    <p:sldId id="264" r:id="rId9"/>
    <p:sldId id="265" r:id="rId10"/>
    <p:sldId id="266" r:id="rId11"/>
    <p:sldId id="267" r:id="rId12"/>
    <p:sldId id="269" r:id="rId13"/>
    <p:sldId id="274" r:id="rId14"/>
    <p:sldId id="270" r:id="rId15"/>
    <p:sldId id="271" r:id="rId16"/>
    <p:sldId id="273" r:id="rId17"/>
    <p:sldId id="268" r:id="rId18"/>
    <p:sldId id="276" r:id="rId19"/>
  </p:sldIdLst>
  <p:sldSz cx="9144000" cy="5143500" type="screen16x9"/>
  <p:notesSz cx="6858000" cy="9144000"/>
  <p:embeddedFontLst>
    <p:embeddedFont>
      <p:font typeface="Roboto" panose="02000000000000000000" pitchFamily="2" charset="0"/>
      <p:regular r:id="rId21"/>
      <p:bold r:id="rId22"/>
      <p:italic r:id="rId23"/>
      <p:boldItalic r:id="rId24"/>
    </p:embeddedFont>
    <p:embeddedFont>
      <p:font typeface="Trebuchet MS" panose="020B0603020202020204" pitchFamily="34" charset="0"/>
      <p:regular r:id="rId25"/>
      <p:bold r:id="rId26"/>
      <p:italic r:id="rId27"/>
      <p:boldItalic r:id="rId28"/>
    </p:embeddedFont>
    <p:embeddedFont>
      <p:font typeface="Wingdings 3" panose="05040102010807070707" pitchFamily="18" charset="2"/>
      <p:regular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373E01-C68A-4D47-9885-3A4679338BA4}">
  <a:tblStyle styleId="{C7373E01-C68A-4D47-9885-3A4679338BA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4e16cfcabd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4e16cfcabd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4e16cfcabd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4e16cfcabd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e16cfcabd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4e16cfcabd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4e16cfcabd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4e16cfcabd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4e16cfcabd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4e16cfcabd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4e16cfcabd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4e16cfcabd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4e16cfcabd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4e16cfcabd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4e16cfcabd_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4e16cfcabd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4e16cfcabd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4e16cfcabd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4e16cfcabd_0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4e16cfcabd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822582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565310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35420698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5756707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62048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11720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4917948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2844048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19"/>
        <p:cNvGrpSpPr/>
        <p:nvPr/>
      </p:nvGrpSpPr>
      <p:grpSpPr>
        <a:xfrm>
          <a:off x="0" y="0"/>
          <a:ext cx="0" cy="0"/>
          <a:chOff x="0" y="0"/>
          <a:chExt cx="0" cy="0"/>
        </a:xfrm>
      </p:grpSpPr>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07603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0941567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9096637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3314182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751572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8410158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70887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822375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9802589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5/14/2024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001459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607000" y="14993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solidFill>
                  <a:srgbClr val="92D050"/>
                </a:solidFill>
              </a:rPr>
              <a:t>AI Based Exam Proctoring System</a:t>
            </a:r>
            <a:endParaRPr dirty="0">
              <a:solidFill>
                <a:srgbClr val="92D050"/>
              </a:solidFill>
            </a:endParaRPr>
          </a:p>
        </p:txBody>
      </p:sp>
      <p:sp>
        <p:nvSpPr>
          <p:cNvPr id="86" name="Google Shape;86;p13"/>
          <p:cNvSpPr txBox="1">
            <a:spLocks noGrp="1"/>
          </p:cNvSpPr>
          <p:nvPr>
            <p:ph type="subTitle" idx="1"/>
          </p:nvPr>
        </p:nvSpPr>
        <p:spPr>
          <a:xfrm>
            <a:off x="389100" y="3037706"/>
            <a:ext cx="4182900" cy="162844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FF0000"/>
                </a:solidFill>
              </a:rPr>
              <a:t>Batch CSE - C11</a:t>
            </a:r>
            <a:endParaRPr dirty="0">
              <a:solidFill>
                <a:srgbClr val="FF0000"/>
              </a:solidFill>
            </a:endParaRPr>
          </a:p>
          <a:p>
            <a:pPr marL="0" lvl="0" indent="0" algn="just" rtl="0">
              <a:spcBef>
                <a:spcPts val="0"/>
              </a:spcBef>
              <a:spcAft>
                <a:spcPts val="0"/>
              </a:spcAft>
              <a:buNone/>
            </a:pPr>
            <a:r>
              <a:rPr lang="en" dirty="0">
                <a:solidFill>
                  <a:schemeClr val="tx1">
                    <a:lumMod val="95000"/>
                    <a:lumOff val="5000"/>
                  </a:schemeClr>
                </a:solidFill>
              </a:rPr>
              <a:t>P. Gokula Kishore Reddy  -  209X1A05H6</a:t>
            </a:r>
            <a:endParaRPr dirty="0">
              <a:solidFill>
                <a:schemeClr val="tx1">
                  <a:lumMod val="95000"/>
                  <a:lumOff val="5000"/>
                </a:schemeClr>
              </a:solidFill>
            </a:endParaRPr>
          </a:p>
          <a:p>
            <a:pPr marL="0" lvl="0" indent="0" algn="just" rtl="0">
              <a:spcBef>
                <a:spcPts val="0"/>
              </a:spcBef>
              <a:spcAft>
                <a:spcPts val="0"/>
              </a:spcAft>
              <a:buNone/>
            </a:pPr>
            <a:r>
              <a:rPr lang="en" dirty="0">
                <a:solidFill>
                  <a:schemeClr val="tx1">
                    <a:lumMod val="95000"/>
                    <a:lumOff val="5000"/>
                  </a:schemeClr>
                </a:solidFill>
              </a:rPr>
              <a:t>V. Pranay Kumar Reddy    -  209X1A05H9</a:t>
            </a:r>
            <a:endParaRPr dirty="0">
              <a:solidFill>
                <a:schemeClr val="tx1">
                  <a:lumMod val="95000"/>
                  <a:lumOff val="5000"/>
                </a:schemeClr>
              </a:solidFill>
            </a:endParaRPr>
          </a:p>
          <a:p>
            <a:pPr marL="0" lvl="0" indent="0" algn="just" rtl="0">
              <a:spcBef>
                <a:spcPts val="0"/>
              </a:spcBef>
              <a:spcAft>
                <a:spcPts val="0"/>
              </a:spcAft>
              <a:buNone/>
            </a:pPr>
            <a:r>
              <a:rPr lang="en" dirty="0">
                <a:solidFill>
                  <a:schemeClr val="tx1">
                    <a:lumMod val="95000"/>
                    <a:lumOff val="5000"/>
                  </a:schemeClr>
                </a:solidFill>
              </a:rPr>
              <a:t>M. Obula Sai                   -  219X5A05L9</a:t>
            </a:r>
            <a:endParaRPr dirty="0">
              <a:solidFill>
                <a:schemeClr val="tx1">
                  <a:lumMod val="95000"/>
                  <a:lumOff val="5000"/>
                </a:schemeClr>
              </a:solidFill>
            </a:endParaRPr>
          </a:p>
        </p:txBody>
      </p:sp>
      <p:sp>
        <p:nvSpPr>
          <p:cNvPr id="87" name="Google Shape;87;p13"/>
          <p:cNvSpPr txBox="1"/>
          <p:nvPr/>
        </p:nvSpPr>
        <p:spPr>
          <a:xfrm>
            <a:off x="442325" y="2970808"/>
            <a:ext cx="3134400" cy="170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lt1"/>
              </a:solidFill>
              <a:latin typeface="Roboto"/>
              <a:ea typeface="Roboto"/>
              <a:cs typeface="Roboto"/>
              <a:sym typeface="Roboto"/>
            </a:endParaRPr>
          </a:p>
        </p:txBody>
      </p:sp>
      <p:sp>
        <p:nvSpPr>
          <p:cNvPr id="2" name="TextBox 1">
            <a:extLst>
              <a:ext uri="{FF2B5EF4-FFF2-40B4-BE49-F238E27FC236}">
                <a16:creationId xmlns:a16="http://schemas.microsoft.com/office/drawing/2014/main" id="{5390CE19-59A2-2764-971D-627B9EFD1006}"/>
              </a:ext>
            </a:extLst>
          </p:cNvPr>
          <p:cNvSpPr txBox="1"/>
          <p:nvPr/>
        </p:nvSpPr>
        <p:spPr>
          <a:xfrm>
            <a:off x="4625226" y="3119718"/>
            <a:ext cx="4432714" cy="1200329"/>
          </a:xfrm>
          <a:prstGeom prst="rect">
            <a:avLst/>
          </a:prstGeom>
          <a:noFill/>
        </p:spPr>
        <p:txBody>
          <a:bodyPr wrap="square" rtlCol="0">
            <a:spAutoFit/>
          </a:bodyPr>
          <a:lstStyle/>
          <a:p>
            <a:r>
              <a:rPr lang="en-IN" sz="1200" dirty="0">
                <a:solidFill>
                  <a:srgbClr val="FF0000"/>
                </a:solidFill>
              </a:rPr>
              <a:t>Project Guide :</a:t>
            </a:r>
          </a:p>
          <a:p>
            <a:r>
              <a:rPr lang="en-IN" sz="1200" dirty="0"/>
              <a:t>Smt. </a:t>
            </a:r>
            <a:r>
              <a:rPr lang="en-IN" sz="1200" dirty="0" err="1"/>
              <a:t>B.Swathi</a:t>
            </a:r>
            <a:r>
              <a:rPr lang="en-IN" sz="1200" dirty="0"/>
              <a:t> (Assistant Professor)</a:t>
            </a:r>
          </a:p>
          <a:p>
            <a:r>
              <a:rPr lang="en-IN" sz="1200" dirty="0"/>
              <a:t>Department of CSE.</a:t>
            </a:r>
          </a:p>
          <a:p>
            <a:r>
              <a:rPr lang="en-IN" sz="1200" dirty="0">
                <a:solidFill>
                  <a:srgbClr val="FF0000"/>
                </a:solidFill>
              </a:rPr>
              <a:t>Project </a:t>
            </a:r>
            <a:r>
              <a:rPr lang="en-IN" sz="1200" dirty="0" err="1">
                <a:solidFill>
                  <a:srgbClr val="FF0000"/>
                </a:solidFill>
              </a:rPr>
              <a:t>Incharge</a:t>
            </a:r>
            <a:r>
              <a:rPr lang="en-IN" sz="1200" dirty="0">
                <a:solidFill>
                  <a:srgbClr val="FF0000"/>
                </a:solidFill>
              </a:rPr>
              <a:t> :</a:t>
            </a:r>
          </a:p>
          <a:p>
            <a:r>
              <a:rPr lang="en-IN" sz="1200" dirty="0"/>
              <a:t>Sri. J. Swami Naik (Associate Professor) </a:t>
            </a:r>
          </a:p>
          <a:p>
            <a:r>
              <a:rPr lang="en-IN" sz="1200" dirty="0"/>
              <a:t>Department of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460950" y="19590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900" b="1"/>
              <a:t>Benefits of CNN in Exam Proctoring: </a:t>
            </a:r>
            <a:endParaRPr sz="1900" b="1"/>
          </a:p>
          <a:p>
            <a:pPr marL="0" lvl="0" indent="0" algn="l" rtl="0">
              <a:spcBef>
                <a:spcPts val="0"/>
              </a:spcBef>
              <a:spcAft>
                <a:spcPts val="0"/>
              </a:spcAft>
              <a:buNone/>
            </a:pPr>
            <a:endParaRPr sz="1900"/>
          </a:p>
          <a:p>
            <a:pPr marL="0" lvl="0" indent="0" algn="l" rtl="0">
              <a:spcBef>
                <a:spcPts val="0"/>
              </a:spcBef>
              <a:spcAft>
                <a:spcPts val="0"/>
              </a:spcAft>
              <a:buNone/>
            </a:pPr>
            <a:r>
              <a:rPr lang="en" sz="1700" b="1">
                <a:solidFill>
                  <a:srgbClr val="FFFF00"/>
                </a:solidFill>
              </a:rPr>
              <a:t>Robust Feature Extraction:</a:t>
            </a:r>
            <a:endParaRPr sz="1700" b="1">
              <a:solidFill>
                <a:srgbClr val="FFFF00"/>
              </a:solidFill>
            </a:endParaRPr>
          </a:p>
          <a:p>
            <a:pPr marL="0" lvl="0" indent="0" algn="l" rtl="0">
              <a:spcBef>
                <a:spcPts val="0"/>
              </a:spcBef>
              <a:spcAft>
                <a:spcPts val="0"/>
              </a:spcAft>
              <a:buNone/>
            </a:pPr>
            <a:r>
              <a:rPr lang="en" sz="1500"/>
              <a:t> CNNs excel at automatically learning hierarchical representations of visual data, enabling the system to extract meaningful features from the exam environment, including student actions and behaviors. </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700" b="1">
                <a:solidFill>
                  <a:srgbClr val="FFFF00"/>
                </a:solidFill>
              </a:rPr>
              <a:t>Real-time Processing:</a:t>
            </a:r>
            <a:endParaRPr sz="1700" b="1">
              <a:solidFill>
                <a:srgbClr val="FFFF00"/>
              </a:solidFill>
            </a:endParaRPr>
          </a:p>
          <a:p>
            <a:pPr marL="0" lvl="0" indent="0" algn="l" rtl="0">
              <a:spcBef>
                <a:spcPts val="0"/>
              </a:spcBef>
              <a:spcAft>
                <a:spcPts val="0"/>
              </a:spcAft>
              <a:buNone/>
            </a:pPr>
            <a:r>
              <a:rPr lang="en" sz="1500"/>
              <a:t> Due to their parallel processing capabilities, CNNs can efficiently handle real-time video streams, allowing our proctoring system to monitor multiple students simultaneously without compromising performance.</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700" b="1">
                <a:solidFill>
                  <a:srgbClr val="FFFF00"/>
                </a:solidFill>
              </a:rPr>
              <a:t>Adaptive Learning:</a:t>
            </a:r>
            <a:r>
              <a:rPr lang="en" sz="1700">
                <a:solidFill>
                  <a:srgbClr val="FFFF00"/>
                </a:solidFill>
              </a:rPr>
              <a:t> </a:t>
            </a:r>
            <a:endParaRPr sz="1700">
              <a:solidFill>
                <a:srgbClr val="FFFF00"/>
              </a:solidFill>
            </a:endParaRPr>
          </a:p>
          <a:p>
            <a:pPr marL="0" lvl="0" indent="0" algn="l" rtl="0">
              <a:spcBef>
                <a:spcPts val="0"/>
              </a:spcBef>
              <a:spcAft>
                <a:spcPts val="0"/>
              </a:spcAft>
              <a:buNone/>
            </a:pPr>
            <a:r>
              <a:rPr lang="en" sz="1500"/>
              <a:t>CNNs can adapt and improve their understanding of the exam environment over time through training on a diverse range of data, enhancing their ability to detect irregularities and potential violations during the examination.</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242125" y="247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400"/>
              <a:t>Validation Process</a:t>
            </a:r>
            <a:endParaRPr sz="2400"/>
          </a:p>
        </p:txBody>
      </p:sp>
      <p:pic>
        <p:nvPicPr>
          <p:cNvPr id="157" name="Google Shape;157;p24"/>
          <p:cNvPicPr preferRelativeResize="0"/>
          <p:nvPr/>
        </p:nvPicPr>
        <p:blipFill>
          <a:blip r:embed="rId3">
            <a:alphaModFix/>
          </a:blip>
          <a:stretch>
            <a:fillRect/>
          </a:stretch>
        </p:blipFill>
        <p:spPr>
          <a:xfrm>
            <a:off x="827425" y="1158400"/>
            <a:ext cx="7533399" cy="3665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269CD4-BAD6-0192-1C05-724E1E6C7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222" y="1396766"/>
            <a:ext cx="4326127" cy="2996640"/>
          </a:xfrm>
          <a:prstGeom prst="rect">
            <a:avLst/>
          </a:prstGeom>
        </p:spPr>
      </p:pic>
      <p:pic>
        <p:nvPicPr>
          <p:cNvPr id="3" name="Picture 2">
            <a:extLst>
              <a:ext uri="{FF2B5EF4-FFF2-40B4-BE49-F238E27FC236}">
                <a16:creationId xmlns:a16="http://schemas.microsoft.com/office/drawing/2014/main" id="{46F0CECB-2618-0557-EB34-A87FD8F90C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4906" y="1396766"/>
            <a:ext cx="4179094" cy="2996640"/>
          </a:xfrm>
          <a:prstGeom prst="rect">
            <a:avLst/>
          </a:prstGeom>
        </p:spPr>
      </p:pic>
      <p:sp>
        <p:nvSpPr>
          <p:cNvPr id="6" name="TextBox 5">
            <a:extLst>
              <a:ext uri="{FF2B5EF4-FFF2-40B4-BE49-F238E27FC236}">
                <a16:creationId xmlns:a16="http://schemas.microsoft.com/office/drawing/2014/main" id="{FC669B36-B404-3ACD-6FAC-4F4DCF83B4B8}"/>
              </a:ext>
            </a:extLst>
          </p:cNvPr>
          <p:cNvSpPr txBox="1"/>
          <p:nvPr/>
        </p:nvSpPr>
        <p:spPr>
          <a:xfrm>
            <a:off x="557213" y="350044"/>
            <a:ext cx="3901068" cy="461665"/>
          </a:xfrm>
          <a:prstGeom prst="rect">
            <a:avLst/>
          </a:prstGeom>
          <a:noFill/>
        </p:spPr>
        <p:txBody>
          <a:bodyPr wrap="none" rtlCol="0">
            <a:spAutoFit/>
          </a:bodyPr>
          <a:lstStyle/>
          <a:p>
            <a:r>
              <a:rPr lang="en-US" sz="2400" dirty="0">
                <a:solidFill>
                  <a:schemeClr val="accent1"/>
                </a:solidFill>
              </a:rPr>
              <a:t>Images of the Application :</a:t>
            </a:r>
            <a:endParaRPr lang="en-IN" sz="2400" dirty="0">
              <a:solidFill>
                <a:schemeClr val="accent1"/>
              </a:solidFill>
            </a:endParaRPr>
          </a:p>
        </p:txBody>
      </p:sp>
    </p:spTree>
    <p:extLst>
      <p:ext uri="{BB962C8B-B14F-4D97-AF65-F5344CB8AC3E}">
        <p14:creationId xmlns:p14="http://schemas.microsoft.com/office/powerpoint/2010/main" val="1981201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BFB5BF-3C78-84BD-85D8-BB8065CEA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208" y="263773"/>
            <a:ext cx="4080192" cy="3222377"/>
          </a:xfrm>
          <a:prstGeom prst="rect">
            <a:avLst/>
          </a:prstGeom>
        </p:spPr>
      </p:pic>
      <p:pic>
        <p:nvPicPr>
          <p:cNvPr id="5" name="Picture 4">
            <a:extLst>
              <a:ext uri="{FF2B5EF4-FFF2-40B4-BE49-F238E27FC236}">
                <a16:creationId xmlns:a16="http://schemas.microsoft.com/office/drawing/2014/main" id="{31E04BE0-F691-7A71-75B2-043ED0B250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263773"/>
            <a:ext cx="4514850" cy="3172371"/>
          </a:xfrm>
          <a:prstGeom prst="rect">
            <a:avLst/>
          </a:prstGeom>
          <a:noFill/>
        </p:spPr>
      </p:pic>
      <p:sp>
        <p:nvSpPr>
          <p:cNvPr id="2" name="TextBox 1">
            <a:extLst>
              <a:ext uri="{FF2B5EF4-FFF2-40B4-BE49-F238E27FC236}">
                <a16:creationId xmlns:a16="http://schemas.microsoft.com/office/drawing/2014/main" id="{080E1AB8-AF32-E174-80E7-2CF8207D2BAD}"/>
              </a:ext>
            </a:extLst>
          </p:cNvPr>
          <p:cNvSpPr txBox="1"/>
          <p:nvPr/>
        </p:nvSpPr>
        <p:spPr>
          <a:xfrm>
            <a:off x="3131509" y="4193381"/>
            <a:ext cx="2880981" cy="369332"/>
          </a:xfrm>
          <a:prstGeom prst="rect">
            <a:avLst/>
          </a:prstGeom>
          <a:noFill/>
        </p:spPr>
        <p:txBody>
          <a:bodyPr wrap="none" rtlCol="0">
            <a:spAutoFit/>
          </a:bodyPr>
          <a:lstStyle/>
          <a:p>
            <a:r>
              <a:rPr lang="en-US" dirty="0"/>
              <a:t>Quiz Application Interface</a:t>
            </a:r>
            <a:endParaRPr lang="en-IN" dirty="0"/>
          </a:p>
        </p:txBody>
      </p:sp>
    </p:spTree>
    <p:extLst>
      <p:ext uri="{BB962C8B-B14F-4D97-AF65-F5344CB8AC3E}">
        <p14:creationId xmlns:p14="http://schemas.microsoft.com/office/powerpoint/2010/main" val="54130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F663B0-80CE-6B9B-99F1-D0FAC53AB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6" y="209551"/>
            <a:ext cx="4414838" cy="2933700"/>
          </a:xfrm>
          <a:prstGeom prst="rect">
            <a:avLst/>
          </a:prstGeom>
        </p:spPr>
      </p:pic>
      <p:pic>
        <p:nvPicPr>
          <p:cNvPr id="3" name="Picture 2">
            <a:extLst>
              <a:ext uri="{FF2B5EF4-FFF2-40B4-BE49-F238E27FC236}">
                <a16:creationId xmlns:a16="http://schemas.microsoft.com/office/drawing/2014/main" id="{0A31805E-8FFD-8663-6F65-625B5CFAC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6756" y="209551"/>
            <a:ext cx="4557244" cy="2933700"/>
          </a:xfrm>
          <a:prstGeom prst="rect">
            <a:avLst/>
          </a:prstGeom>
        </p:spPr>
      </p:pic>
      <p:sp>
        <p:nvSpPr>
          <p:cNvPr id="4" name="TextBox 3">
            <a:extLst>
              <a:ext uri="{FF2B5EF4-FFF2-40B4-BE49-F238E27FC236}">
                <a16:creationId xmlns:a16="http://schemas.microsoft.com/office/drawing/2014/main" id="{245DBE2C-64FF-3BA1-9252-62F818BB539F}"/>
              </a:ext>
            </a:extLst>
          </p:cNvPr>
          <p:cNvSpPr txBox="1"/>
          <p:nvPr/>
        </p:nvSpPr>
        <p:spPr>
          <a:xfrm>
            <a:off x="2578834" y="3957637"/>
            <a:ext cx="4015843" cy="369332"/>
          </a:xfrm>
          <a:prstGeom prst="rect">
            <a:avLst/>
          </a:prstGeom>
          <a:noFill/>
        </p:spPr>
        <p:txBody>
          <a:bodyPr wrap="none" rtlCol="0">
            <a:spAutoFit/>
          </a:bodyPr>
          <a:lstStyle/>
          <a:p>
            <a:r>
              <a:rPr lang="en-US" dirty="0"/>
              <a:t>Image Capturing before starting Quiz</a:t>
            </a:r>
            <a:endParaRPr lang="en-IN" dirty="0"/>
          </a:p>
        </p:txBody>
      </p:sp>
    </p:spTree>
    <p:extLst>
      <p:ext uri="{BB962C8B-B14F-4D97-AF65-F5344CB8AC3E}">
        <p14:creationId xmlns:p14="http://schemas.microsoft.com/office/powerpoint/2010/main" val="1180299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8738A3-1BBB-B85C-BB4E-992C8207F1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900" y="96838"/>
            <a:ext cx="3880169" cy="3275012"/>
          </a:xfrm>
          <a:prstGeom prst="rect">
            <a:avLst/>
          </a:prstGeom>
          <a:noFill/>
          <a:ln>
            <a:noFill/>
          </a:ln>
        </p:spPr>
      </p:pic>
      <p:pic>
        <p:nvPicPr>
          <p:cNvPr id="3" name="Picture 2">
            <a:extLst>
              <a:ext uri="{FF2B5EF4-FFF2-40B4-BE49-F238E27FC236}">
                <a16:creationId xmlns:a16="http://schemas.microsoft.com/office/drawing/2014/main" id="{4C39D6A2-F85A-0E65-99BE-1C953B6FD1B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6306" y="51370"/>
            <a:ext cx="4698794" cy="3320480"/>
          </a:xfrm>
          <a:prstGeom prst="rect">
            <a:avLst/>
          </a:prstGeom>
          <a:noFill/>
          <a:ln>
            <a:noFill/>
          </a:ln>
        </p:spPr>
      </p:pic>
      <p:sp>
        <p:nvSpPr>
          <p:cNvPr id="6" name="TextBox 5">
            <a:extLst>
              <a:ext uri="{FF2B5EF4-FFF2-40B4-BE49-F238E27FC236}">
                <a16:creationId xmlns:a16="http://schemas.microsoft.com/office/drawing/2014/main" id="{2E1C2B37-3644-BA1D-14BE-1DD9E7D191E7}"/>
              </a:ext>
            </a:extLst>
          </p:cNvPr>
          <p:cNvSpPr txBox="1"/>
          <p:nvPr/>
        </p:nvSpPr>
        <p:spPr>
          <a:xfrm>
            <a:off x="3143250" y="4079081"/>
            <a:ext cx="4050506" cy="369332"/>
          </a:xfrm>
          <a:prstGeom prst="rect">
            <a:avLst/>
          </a:prstGeom>
          <a:noFill/>
        </p:spPr>
        <p:txBody>
          <a:bodyPr wrap="square" rtlCol="0">
            <a:spAutoFit/>
          </a:bodyPr>
          <a:lstStyle/>
          <a:p>
            <a:r>
              <a:rPr lang="en-US" dirty="0"/>
              <a:t>Suspicious Activity</a:t>
            </a:r>
            <a:endParaRPr lang="en-IN" dirty="0"/>
          </a:p>
        </p:txBody>
      </p:sp>
    </p:spTree>
    <p:extLst>
      <p:ext uri="{BB962C8B-B14F-4D97-AF65-F5344CB8AC3E}">
        <p14:creationId xmlns:p14="http://schemas.microsoft.com/office/powerpoint/2010/main" val="4013583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75CB7A-1E63-C99C-746D-C007F9DE1B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038" y="209152"/>
            <a:ext cx="3937319" cy="3862786"/>
          </a:xfrm>
          <a:prstGeom prst="rect">
            <a:avLst/>
          </a:prstGeom>
          <a:noFill/>
          <a:ln>
            <a:noFill/>
          </a:ln>
        </p:spPr>
      </p:pic>
      <p:pic>
        <p:nvPicPr>
          <p:cNvPr id="5" name="Picture 4">
            <a:extLst>
              <a:ext uri="{FF2B5EF4-FFF2-40B4-BE49-F238E27FC236}">
                <a16:creationId xmlns:a16="http://schemas.microsoft.com/office/drawing/2014/main" id="{176573E1-F7E3-B23D-F0B6-09B506664C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7690" y="90264"/>
            <a:ext cx="4730272" cy="3717356"/>
          </a:xfrm>
          <a:prstGeom prst="rect">
            <a:avLst/>
          </a:prstGeom>
        </p:spPr>
      </p:pic>
      <p:sp>
        <p:nvSpPr>
          <p:cNvPr id="2" name="TextBox 1">
            <a:extLst>
              <a:ext uri="{FF2B5EF4-FFF2-40B4-BE49-F238E27FC236}">
                <a16:creationId xmlns:a16="http://schemas.microsoft.com/office/drawing/2014/main" id="{B0516E18-9B56-6203-1312-3E0975A62492}"/>
              </a:ext>
            </a:extLst>
          </p:cNvPr>
          <p:cNvSpPr txBox="1"/>
          <p:nvPr/>
        </p:nvSpPr>
        <p:spPr>
          <a:xfrm>
            <a:off x="792956" y="4264820"/>
            <a:ext cx="2114681" cy="369332"/>
          </a:xfrm>
          <a:prstGeom prst="rect">
            <a:avLst/>
          </a:prstGeom>
          <a:noFill/>
        </p:spPr>
        <p:txBody>
          <a:bodyPr wrap="none" rtlCol="0">
            <a:spAutoFit/>
          </a:bodyPr>
          <a:lstStyle/>
          <a:p>
            <a:r>
              <a:rPr lang="en-US" dirty="0"/>
              <a:t>Face Not Detected</a:t>
            </a:r>
            <a:endParaRPr lang="en-IN" dirty="0"/>
          </a:p>
        </p:txBody>
      </p:sp>
      <p:sp>
        <p:nvSpPr>
          <p:cNvPr id="3" name="TextBox 2">
            <a:extLst>
              <a:ext uri="{FF2B5EF4-FFF2-40B4-BE49-F238E27FC236}">
                <a16:creationId xmlns:a16="http://schemas.microsoft.com/office/drawing/2014/main" id="{9653ED8D-C2B4-63F6-61FF-7B71D5968931}"/>
              </a:ext>
            </a:extLst>
          </p:cNvPr>
          <p:cNvSpPr txBox="1"/>
          <p:nvPr/>
        </p:nvSpPr>
        <p:spPr>
          <a:xfrm>
            <a:off x="5729287" y="4264820"/>
            <a:ext cx="2416495" cy="369332"/>
          </a:xfrm>
          <a:prstGeom prst="rect">
            <a:avLst/>
          </a:prstGeom>
          <a:noFill/>
        </p:spPr>
        <p:txBody>
          <a:bodyPr wrap="none" rtlCol="0">
            <a:spAutoFit/>
          </a:bodyPr>
          <a:lstStyle/>
          <a:p>
            <a:r>
              <a:rPr lang="en-US" dirty="0"/>
              <a:t>Quiz Application Page</a:t>
            </a:r>
            <a:endParaRPr lang="en-IN" dirty="0"/>
          </a:p>
        </p:txBody>
      </p:sp>
    </p:spTree>
    <p:extLst>
      <p:ext uri="{BB962C8B-B14F-4D97-AF65-F5344CB8AC3E}">
        <p14:creationId xmlns:p14="http://schemas.microsoft.com/office/powerpoint/2010/main" val="3239087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588675" y="3650172"/>
            <a:ext cx="8222100" cy="838800"/>
          </a:xfrm>
          <a:prstGeom prst="rect">
            <a:avLst/>
          </a:prstGeom>
        </p:spPr>
        <p:txBody>
          <a:bodyPr spcFirstLastPara="1" wrap="square" lIns="91425" tIns="91425" rIns="91425" bIns="91425" anchor="ctr" anchorCtr="0">
            <a:noAutofit/>
          </a:bodyPr>
          <a:lstStyle/>
          <a:p>
            <a:pPr marL="0" lvl="0" indent="0" algn="just" rtl="0">
              <a:lnSpc>
                <a:spcPct val="145606"/>
              </a:lnSpc>
              <a:spcBef>
                <a:spcPts val="0"/>
              </a:spcBef>
              <a:spcAft>
                <a:spcPts val="0"/>
              </a:spcAft>
              <a:buSzPts val="990"/>
              <a:buNone/>
            </a:pPr>
            <a:r>
              <a:rPr lang="en" sz="1180" dirty="0">
                <a:latin typeface="Times New Roman"/>
                <a:ea typeface="Times New Roman"/>
                <a:cs typeface="Times New Roman"/>
                <a:sym typeface="Times New Roman"/>
              </a:rPr>
              <a:t>First, a student logs into the  system with his/her name. Then, the webcam scans the student’s face for authentication purposes. If the authentication failed, this student is forced to exit the  system. If the authentication was successful, the scanned frame is stored as the new template in the subsequent tracking and proctoring stage. Finally, the test is conducted under the supervision of the virtual proctor.</a:t>
            </a:r>
            <a:endParaRPr sz="3880" dirty="0"/>
          </a:p>
        </p:txBody>
      </p:sp>
      <p:pic>
        <p:nvPicPr>
          <p:cNvPr id="163" name="Google Shape;163;p25"/>
          <p:cNvPicPr preferRelativeResize="0"/>
          <p:nvPr/>
        </p:nvPicPr>
        <p:blipFill rotWithShape="1">
          <a:blip r:embed="rId3">
            <a:alphaModFix/>
          </a:blip>
          <a:srcRect l="5281" t="6624" r="10080" b="21137"/>
          <a:stretch/>
        </p:blipFill>
        <p:spPr>
          <a:xfrm>
            <a:off x="1779350" y="191425"/>
            <a:ext cx="5409875" cy="2799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484D-4227-8D51-C7BC-D38A7B9534DF}"/>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4136231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BD90F-6F06-DBE2-44A6-5FA65819FF37}"/>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3F520BF2-5C92-AD0E-0EF9-69D3DEE76BBB}"/>
              </a:ext>
            </a:extLst>
          </p:cNvPr>
          <p:cNvSpPr>
            <a:spLocks noGrp="1"/>
          </p:cNvSpPr>
          <p:nvPr>
            <p:ph idx="1"/>
          </p:nvPr>
        </p:nvSpPr>
        <p:spPr/>
        <p:txBody>
          <a:bodyPr/>
          <a:lstStyle/>
          <a:p>
            <a:r>
              <a:rPr lang="en-US" dirty="0"/>
              <a:t>The "</a:t>
            </a:r>
            <a:r>
              <a:rPr lang="en-US" b="1" dirty="0"/>
              <a:t>AI-Based Exam Proctoring System</a:t>
            </a:r>
            <a:r>
              <a:rPr lang="en-US" dirty="0"/>
              <a:t>" is a cutting-edge project proposed for the Online Examination. This project aims to develop an intelligent and automated system that ensures exam integrity, tracks attendance, and detects fraudulent activities during online exams. The key features of the proposed system include: </a:t>
            </a:r>
          </a:p>
          <a:p>
            <a:r>
              <a:rPr lang="en-US" dirty="0"/>
              <a:t> ● Face Detection for Participant Identification </a:t>
            </a:r>
          </a:p>
          <a:p>
            <a:r>
              <a:rPr lang="en-US" dirty="0"/>
              <a:t> ● Real-Time Attendance Tracking to Excel Sheet</a:t>
            </a:r>
          </a:p>
          <a:p>
            <a:r>
              <a:rPr lang="en-US" dirty="0"/>
              <a:t> ● Fraud Activity Detection </a:t>
            </a:r>
          </a:p>
          <a:p>
            <a:r>
              <a:rPr lang="en-US" dirty="0"/>
              <a:t> ● Post-Exam Analysis </a:t>
            </a:r>
            <a:endParaRPr lang="en-IN" dirty="0"/>
          </a:p>
        </p:txBody>
      </p:sp>
    </p:spTree>
    <p:extLst>
      <p:ext uri="{BB962C8B-B14F-4D97-AF65-F5344CB8AC3E}">
        <p14:creationId xmlns:p14="http://schemas.microsoft.com/office/powerpoint/2010/main" val="780560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82975" y="264124"/>
            <a:ext cx="8327700" cy="60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endParaRPr sz="2480"/>
          </a:p>
          <a:p>
            <a:pPr marL="0" lvl="0" indent="0" algn="l" rtl="0">
              <a:spcBef>
                <a:spcPts val="0"/>
              </a:spcBef>
              <a:spcAft>
                <a:spcPts val="0"/>
              </a:spcAft>
              <a:buSzPts val="990"/>
              <a:buNone/>
            </a:pPr>
            <a:r>
              <a:rPr lang="en" sz="2480"/>
              <a:t>Project Flow :</a:t>
            </a:r>
            <a:endParaRPr sz="2480"/>
          </a:p>
        </p:txBody>
      </p:sp>
      <p:pic>
        <p:nvPicPr>
          <p:cNvPr id="93" name="Google Shape;93;p14"/>
          <p:cNvPicPr preferRelativeResize="0"/>
          <p:nvPr/>
        </p:nvPicPr>
        <p:blipFill rotWithShape="1">
          <a:blip r:embed="rId3">
            <a:alphaModFix/>
          </a:blip>
          <a:srcRect t="-1323" b="8765"/>
          <a:stretch/>
        </p:blipFill>
        <p:spPr>
          <a:xfrm>
            <a:off x="1072550" y="806225"/>
            <a:ext cx="7148551" cy="3940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509100" y="208872"/>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400"/>
              <a:t>Module Description</a:t>
            </a:r>
            <a:endParaRPr sz="2400">
              <a:latin typeface="Times New Roman"/>
              <a:ea typeface="Times New Roman"/>
              <a:cs typeface="Times New Roman"/>
              <a:sym typeface="Times New Roman"/>
            </a:endParaRPr>
          </a:p>
        </p:txBody>
      </p:sp>
      <p:sp>
        <p:nvSpPr>
          <p:cNvPr id="99" name="Google Shape;99;p15"/>
          <p:cNvSpPr txBox="1"/>
          <p:nvPr/>
        </p:nvSpPr>
        <p:spPr>
          <a:xfrm>
            <a:off x="2647750" y="2149375"/>
            <a:ext cx="4551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00" name="Google Shape;100;p15"/>
          <p:cNvSpPr txBox="1"/>
          <p:nvPr/>
        </p:nvSpPr>
        <p:spPr>
          <a:xfrm>
            <a:off x="377250" y="1119925"/>
            <a:ext cx="8485800" cy="415213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700" dirty="0">
                <a:solidFill>
                  <a:srgbClr val="FFFF00"/>
                </a:solidFill>
                <a:latin typeface="Times New Roman"/>
                <a:ea typeface="Times New Roman"/>
                <a:cs typeface="Times New Roman"/>
                <a:sym typeface="Times New Roman"/>
              </a:rPr>
              <a:t>1. Face and Facial landmark Detection :</a:t>
            </a:r>
            <a:endParaRPr sz="1700" dirty="0">
              <a:solidFill>
                <a:srgbClr val="FFFF00"/>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 sz="1500" dirty="0">
                <a:solidFill>
                  <a:schemeClr val="lt1"/>
                </a:solidFill>
                <a:latin typeface="Times New Roman"/>
                <a:ea typeface="Times New Roman"/>
                <a:cs typeface="Times New Roman"/>
                <a:sym typeface="Times New Roman"/>
              </a:rPr>
              <a:t>This is a task that considers facial landmarks and observes them throughout the test to determine if there is cheating . </a:t>
            </a:r>
            <a:endParaRPr sz="1500" dirty="0">
              <a:solidFill>
                <a:schemeClr val="lt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 sz="1500" dirty="0">
                <a:solidFill>
                  <a:schemeClr val="lt1"/>
                </a:solidFill>
                <a:latin typeface="Times New Roman"/>
                <a:ea typeface="Times New Roman"/>
                <a:cs typeface="Times New Roman"/>
                <a:sym typeface="Times New Roman"/>
              </a:rPr>
              <a:t>We have also included face spoofing to ensure that only the specific person registered to take the exam takes the exam.</a:t>
            </a:r>
            <a:endParaRPr sz="1500" dirty="0">
              <a:solidFill>
                <a:schemeClr val="lt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700" dirty="0">
                <a:solidFill>
                  <a:srgbClr val="FFFF00"/>
                </a:solidFill>
                <a:latin typeface="Times New Roman"/>
                <a:ea typeface="Times New Roman"/>
                <a:cs typeface="Times New Roman"/>
                <a:sym typeface="Times New Roman"/>
              </a:rPr>
              <a:t>2. Audio Recognition :</a:t>
            </a:r>
            <a:endParaRPr sz="1700" dirty="0">
              <a:solidFill>
                <a:srgbClr val="FFFF00"/>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r>
              <a:rPr lang="en" sz="1700" dirty="0">
                <a:solidFill>
                  <a:schemeClr val="lt1"/>
                </a:solidFill>
                <a:latin typeface="Times New Roman"/>
                <a:ea typeface="Times New Roman"/>
                <a:cs typeface="Times New Roman"/>
                <a:sym typeface="Times New Roman"/>
              </a:rPr>
              <a:t> </a:t>
            </a:r>
            <a:r>
              <a:rPr lang="en" sz="1500" dirty="0">
                <a:solidFill>
                  <a:schemeClr val="lt1"/>
                </a:solidFill>
                <a:latin typeface="Times New Roman"/>
                <a:ea typeface="Times New Roman"/>
                <a:cs typeface="Times New Roman"/>
                <a:sym typeface="Times New Roman"/>
              </a:rPr>
              <a:t>To identify the background noises that can lead to any kind of disqualification from the</a:t>
            </a:r>
            <a:endParaRPr sz="1500" dirty="0">
              <a:solidFill>
                <a:schemeClr val="lt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None/>
            </a:pPr>
            <a:r>
              <a:rPr lang="en" sz="1500" dirty="0">
                <a:solidFill>
                  <a:schemeClr val="lt1"/>
                </a:solidFill>
                <a:latin typeface="Times New Roman"/>
                <a:ea typeface="Times New Roman"/>
                <a:cs typeface="Times New Roman"/>
                <a:sym typeface="Times New Roman"/>
              </a:rPr>
              <a:t> online examination .</a:t>
            </a:r>
            <a:endParaRPr lang="en" sz="1700" dirty="0">
              <a:solidFill>
                <a:schemeClr val="lt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700" dirty="0">
                <a:solidFill>
                  <a:srgbClr val="FFFF00"/>
                </a:solidFill>
                <a:latin typeface="Times New Roman"/>
                <a:ea typeface="Times New Roman"/>
                <a:cs typeface="Times New Roman"/>
                <a:sym typeface="Times New Roman"/>
              </a:rPr>
              <a:t>3. Head pose estimation :</a:t>
            </a:r>
          </a:p>
          <a:p>
            <a:pPr marL="0" lvl="0" indent="0" algn="l" rtl="0">
              <a:lnSpc>
                <a:spcPct val="115000"/>
              </a:lnSpc>
              <a:spcBef>
                <a:spcPts val="0"/>
              </a:spcBef>
              <a:spcAft>
                <a:spcPts val="0"/>
              </a:spcAft>
              <a:buNone/>
            </a:pPr>
            <a:r>
              <a:rPr lang="en-US" sz="2000" dirty="0">
                <a:solidFill>
                  <a:schemeClr val="lt1"/>
                </a:solidFill>
                <a:latin typeface="Times New Roman"/>
                <a:ea typeface="Times New Roman"/>
                <a:cs typeface="Times New Roman"/>
                <a:sym typeface="Times New Roman"/>
              </a:rPr>
              <a:t>    </a:t>
            </a:r>
            <a:r>
              <a:rPr lang="en-US" sz="2000" dirty="0">
                <a:latin typeface="Times New Roman"/>
                <a:ea typeface="Times New Roman"/>
                <a:cs typeface="Times New Roman"/>
                <a:sym typeface="Times New Roman"/>
              </a:rPr>
              <a:t>	</a:t>
            </a:r>
            <a:r>
              <a:rPr lang="en-US" sz="1600" dirty="0">
                <a:solidFill>
                  <a:schemeClr val="bg1"/>
                </a:solidFill>
                <a:latin typeface="Times New Roman"/>
                <a:ea typeface="Times New Roman"/>
                <a:cs typeface="Times New Roman"/>
                <a:sym typeface="Times New Roman"/>
              </a:rPr>
              <a:t>we estimate the head position if he turns left or right and up or down and know if</a:t>
            </a:r>
          </a:p>
          <a:p>
            <a:pPr marL="0" lvl="0" indent="0" algn="l" rtl="0">
              <a:lnSpc>
                <a:spcPct val="115000"/>
              </a:lnSpc>
              <a:spcBef>
                <a:spcPts val="0"/>
              </a:spcBef>
              <a:spcAft>
                <a:spcPts val="0"/>
              </a:spcAft>
              <a:buNone/>
            </a:pPr>
            <a:r>
              <a:rPr lang="en-US" sz="1600" dirty="0">
                <a:solidFill>
                  <a:schemeClr val="bg1"/>
                </a:solidFill>
                <a:latin typeface="Times New Roman"/>
                <a:ea typeface="Times New Roman"/>
                <a:cs typeface="Times New Roman"/>
                <a:sym typeface="Times New Roman"/>
              </a:rPr>
              <a:t>         he is cheating or not.</a:t>
            </a:r>
          </a:p>
          <a:p>
            <a:pPr marL="0" lvl="0" indent="457200" algn="l" rtl="0">
              <a:lnSpc>
                <a:spcPct val="115000"/>
              </a:lnSpc>
              <a:spcBef>
                <a:spcPts val="0"/>
              </a:spcBef>
              <a:spcAft>
                <a:spcPts val="0"/>
              </a:spcAft>
              <a:buNone/>
            </a:pPr>
            <a:endParaRPr sz="1700" dirty="0">
              <a:solidFill>
                <a:schemeClr val="lt1"/>
              </a:solidFill>
              <a:latin typeface="Times New Roman"/>
              <a:ea typeface="Times New Roman"/>
              <a:cs typeface="Times New Roman"/>
              <a:sym typeface="Times New Roman"/>
            </a:endParaRPr>
          </a:p>
          <a:p>
            <a:pPr marL="0" lvl="0" indent="0" algn="l" rtl="0">
              <a:spcBef>
                <a:spcPts val="800"/>
              </a:spcBef>
              <a:spcAft>
                <a:spcPts val="0"/>
              </a:spcAft>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290225" y="83772"/>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400"/>
              <a:t>Methodology</a:t>
            </a:r>
            <a:endParaRPr sz="2400"/>
          </a:p>
        </p:txBody>
      </p:sp>
      <p:pic>
        <p:nvPicPr>
          <p:cNvPr id="112" name="Google Shape;112;p17"/>
          <p:cNvPicPr preferRelativeResize="0"/>
          <p:nvPr/>
        </p:nvPicPr>
        <p:blipFill rotWithShape="1">
          <a:blip r:embed="rId3">
            <a:alphaModFix/>
          </a:blip>
          <a:srcRect b="5811"/>
          <a:stretch/>
        </p:blipFill>
        <p:spPr>
          <a:xfrm>
            <a:off x="692725" y="934921"/>
            <a:ext cx="7889400" cy="37737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405675" y="584097"/>
            <a:ext cx="8222100" cy="838800"/>
          </a:xfrm>
          <a:prstGeom prst="rect">
            <a:avLst/>
          </a:prstGeom>
        </p:spPr>
        <p:txBody>
          <a:bodyPr spcFirstLastPara="1" wrap="square" lIns="91425" tIns="91425" rIns="91425" bIns="91425" anchor="ctr" anchorCtr="0">
            <a:normAutofit/>
          </a:bodyPr>
          <a:lstStyle/>
          <a:p>
            <a:pPr marL="0" lvl="0" indent="457200" algn="just" rtl="0">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 </a:t>
            </a:r>
            <a:endParaRPr/>
          </a:p>
        </p:txBody>
      </p:sp>
      <p:sp>
        <p:nvSpPr>
          <p:cNvPr id="127" name="Google Shape;127;p19"/>
          <p:cNvSpPr txBox="1"/>
          <p:nvPr/>
        </p:nvSpPr>
        <p:spPr>
          <a:xfrm>
            <a:off x="405675" y="1042950"/>
            <a:ext cx="8572500" cy="46254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550">
                <a:solidFill>
                  <a:schemeClr val="lt1"/>
                </a:solidFill>
                <a:latin typeface="Times New Roman"/>
                <a:ea typeface="Times New Roman"/>
                <a:cs typeface="Times New Roman"/>
                <a:sym typeface="Times New Roman"/>
              </a:rPr>
              <a:t>It is very simple phase that shows the implementation process. </a:t>
            </a:r>
            <a:endParaRPr sz="1550">
              <a:solidFill>
                <a:schemeClr val="lt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550">
                <a:solidFill>
                  <a:schemeClr val="lt1"/>
                </a:solidFill>
                <a:latin typeface="Times New Roman"/>
                <a:ea typeface="Times New Roman"/>
                <a:cs typeface="Times New Roman"/>
                <a:sym typeface="Times New Roman"/>
              </a:rPr>
              <a:t>The system design mainly consists of </a:t>
            </a:r>
            <a:endParaRPr sz="1550">
              <a:solidFill>
                <a:schemeClr val="lt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450">
              <a:solidFill>
                <a:schemeClr val="lt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500" b="1">
                <a:solidFill>
                  <a:srgbClr val="FFFF00"/>
                </a:solidFill>
                <a:latin typeface="Times New Roman"/>
                <a:ea typeface="Times New Roman"/>
                <a:cs typeface="Times New Roman"/>
                <a:sym typeface="Times New Roman"/>
              </a:rPr>
              <a:t>1. Image Collection:</a:t>
            </a:r>
            <a:r>
              <a:rPr lang="en" sz="1500">
                <a:solidFill>
                  <a:schemeClr val="lt1"/>
                </a:solidFill>
                <a:latin typeface="Times New Roman"/>
                <a:ea typeface="Times New Roman"/>
                <a:cs typeface="Times New Roman"/>
                <a:sym typeface="Times New Roman"/>
              </a:rPr>
              <a:t> </a:t>
            </a:r>
            <a:endParaRPr sz="1500">
              <a:solidFill>
                <a:schemeClr val="lt1"/>
              </a:solidFill>
              <a:latin typeface="Times New Roman"/>
              <a:ea typeface="Times New Roman"/>
              <a:cs typeface="Times New Roman"/>
              <a:sym typeface="Times New Roman"/>
            </a:endParaRPr>
          </a:p>
          <a:p>
            <a:pPr marL="0" lvl="0" indent="457200" algn="just" rtl="0">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The real time video is captured from the webcam of the user’s pc or laptop. </a:t>
            </a:r>
            <a:endParaRPr sz="1500">
              <a:solidFill>
                <a:schemeClr val="lt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500" b="1">
                <a:solidFill>
                  <a:srgbClr val="FFFF00"/>
                </a:solidFill>
                <a:latin typeface="Times New Roman"/>
                <a:ea typeface="Times New Roman"/>
                <a:cs typeface="Times New Roman"/>
                <a:sym typeface="Times New Roman"/>
              </a:rPr>
              <a:t>2. Image Pre-processing:</a:t>
            </a:r>
            <a:r>
              <a:rPr lang="en" sz="1500">
                <a:solidFill>
                  <a:srgbClr val="FFFF00"/>
                </a:solidFill>
                <a:latin typeface="Times New Roman"/>
                <a:ea typeface="Times New Roman"/>
                <a:cs typeface="Times New Roman"/>
                <a:sym typeface="Times New Roman"/>
              </a:rPr>
              <a:t> </a:t>
            </a:r>
            <a:endParaRPr sz="1500">
              <a:solidFill>
                <a:srgbClr val="FFFF00"/>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Goal of pre-processing is an improvement of image data.</a:t>
            </a:r>
            <a:endParaRPr sz="1500">
              <a:solidFill>
                <a:schemeClr val="lt1"/>
              </a:solidFill>
              <a:latin typeface="Times New Roman"/>
              <a:ea typeface="Times New Roman"/>
              <a:cs typeface="Times New Roman"/>
              <a:sym typeface="Times New Roman"/>
            </a:endParaRPr>
          </a:p>
          <a:p>
            <a:pPr marL="0" lvl="0" indent="457200" algn="just" rtl="0">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Image pre-processing involves three main things.</a:t>
            </a:r>
            <a:endParaRPr sz="1500">
              <a:solidFill>
                <a:schemeClr val="lt1"/>
              </a:solidFill>
              <a:latin typeface="Times New Roman"/>
              <a:ea typeface="Times New Roman"/>
              <a:cs typeface="Times New Roman"/>
              <a:sym typeface="Times New Roman"/>
            </a:endParaRPr>
          </a:p>
          <a:p>
            <a:pPr marL="0" lvl="0" indent="457200" algn="just" rtl="0">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 a) Gray scale conversion </a:t>
            </a:r>
            <a:endParaRPr sz="1500">
              <a:solidFill>
                <a:schemeClr val="lt1"/>
              </a:solidFill>
              <a:latin typeface="Times New Roman"/>
              <a:ea typeface="Times New Roman"/>
              <a:cs typeface="Times New Roman"/>
              <a:sym typeface="Times New Roman"/>
            </a:endParaRPr>
          </a:p>
          <a:p>
            <a:pPr marL="0" lvl="0" indent="457200" algn="just" rtl="0">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b) Noise removal </a:t>
            </a:r>
            <a:endParaRPr sz="1500">
              <a:solidFill>
                <a:schemeClr val="lt1"/>
              </a:solidFill>
              <a:latin typeface="Times New Roman"/>
              <a:ea typeface="Times New Roman"/>
              <a:cs typeface="Times New Roman"/>
              <a:sym typeface="Times New Roman"/>
            </a:endParaRPr>
          </a:p>
          <a:p>
            <a:pPr marL="0" lvl="0" indent="457200" algn="just" rtl="0">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c) Image enhancement </a:t>
            </a:r>
            <a:endParaRPr sz="1500">
              <a:solidFill>
                <a:schemeClr val="lt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200" b="1">
              <a:latin typeface="Times New Roman"/>
              <a:ea typeface="Times New Roman"/>
              <a:cs typeface="Times New Roman"/>
              <a:sym typeface="Times New Roman"/>
            </a:endParaRPr>
          </a:p>
          <a:p>
            <a:pPr marL="0" lvl="0" indent="457200" algn="just" rtl="0">
              <a:lnSpc>
                <a:spcPct val="150000"/>
              </a:lnSpc>
              <a:spcBef>
                <a:spcPts val="0"/>
              </a:spcBef>
              <a:spcAft>
                <a:spcPts val="0"/>
              </a:spcAft>
              <a:buNone/>
            </a:pPr>
            <a:endParaRPr sz="155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a:latin typeface="Roboto"/>
              <a:ea typeface="Roboto"/>
              <a:cs typeface="Roboto"/>
              <a:sym typeface="Roboto"/>
            </a:endParaRPr>
          </a:p>
        </p:txBody>
      </p:sp>
      <p:sp>
        <p:nvSpPr>
          <p:cNvPr id="128" name="Google Shape;128;p19"/>
          <p:cNvSpPr txBox="1"/>
          <p:nvPr/>
        </p:nvSpPr>
        <p:spPr>
          <a:xfrm>
            <a:off x="405675" y="273450"/>
            <a:ext cx="55419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chemeClr val="lt1"/>
                </a:solidFill>
                <a:latin typeface="Roboto"/>
                <a:ea typeface="Roboto"/>
                <a:cs typeface="Roboto"/>
                <a:sym typeface="Roboto"/>
              </a:rPr>
              <a:t>System Design </a:t>
            </a:r>
            <a:endParaRPr sz="2400">
              <a:solidFill>
                <a:schemeClr val="lt1"/>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p:nvPr/>
        </p:nvSpPr>
        <p:spPr>
          <a:xfrm>
            <a:off x="454125" y="417550"/>
            <a:ext cx="8331900" cy="38790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500" b="1">
                <a:solidFill>
                  <a:srgbClr val="FFFF00"/>
                </a:solidFill>
                <a:latin typeface="Times New Roman"/>
                <a:ea typeface="Times New Roman"/>
                <a:cs typeface="Times New Roman"/>
                <a:sym typeface="Times New Roman"/>
              </a:rPr>
              <a:t>3. Image Segmentation:</a:t>
            </a:r>
            <a:r>
              <a:rPr lang="en" sz="1500">
                <a:solidFill>
                  <a:srgbClr val="FFFF00"/>
                </a:solidFill>
                <a:latin typeface="Times New Roman"/>
                <a:ea typeface="Times New Roman"/>
                <a:cs typeface="Times New Roman"/>
                <a:sym typeface="Times New Roman"/>
              </a:rPr>
              <a:t> </a:t>
            </a:r>
            <a:endParaRPr sz="1500">
              <a:solidFill>
                <a:srgbClr val="FFFF00"/>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Since a clear color distinction existed between the object and the face, thresholding was very suitable for the task. A black and white image was produced with its contrast adjusted to provide better segmentation.</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500" b="1">
                <a:solidFill>
                  <a:srgbClr val="FFFF00"/>
                </a:solidFill>
                <a:latin typeface="Times New Roman"/>
                <a:ea typeface="Times New Roman"/>
                <a:cs typeface="Times New Roman"/>
                <a:sym typeface="Times New Roman"/>
              </a:rPr>
              <a:t>4. Feature Extraction:</a:t>
            </a:r>
            <a:r>
              <a:rPr lang="en" sz="1500">
                <a:solidFill>
                  <a:schemeClr val="lt1"/>
                </a:solidFill>
                <a:latin typeface="Times New Roman"/>
                <a:ea typeface="Times New Roman"/>
                <a:cs typeface="Times New Roman"/>
                <a:sym typeface="Times New Roman"/>
              </a:rPr>
              <a:t> </a:t>
            </a:r>
            <a:endParaRPr sz="1500">
              <a:solidFill>
                <a:schemeClr val="lt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The purpose of feature extraction is to suppressed the original image data set by measuring certain values or features that helps to classify different images from one another.</a:t>
            </a:r>
            <a:endParaRPr sz="1500">
              <a:solidFill>
                <a:schemeClr val="lt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500" b="1">
                <a:solidFill>
                  <a:srgbClr val="FFFF00"/>
                </a:solidFill>
                <a:latin typeface="Times New Roman"/>
                <a:ea typeface="Times New Roman"/>
                <a:cs typeface="Times New Roman"/>
                <a:sym typeface="Times New Roman"/>
              </a:rPr>
              <a:t>5. Classification:</a:t>
            </a:r>
            <a:r>
              <a:rPr lang="en" sz="1500">
                <a:solidFill>
                  <a:srgbClr val="FFFF00"/>
                </a:solidFill>
                <a:latin typeface="Times New Roman"/>
                <a:ea typeface="Times New Roman"/>
                <a:cs typeface="Times New Roman"/>
                <a:sym typeface="Times New Roman"/>
              </a:rPr>
              <a:t> </a:t>
            </a:r>
            <a:endParaRPr sz="1500">
              <a:solidFill>
                <a:srgbClr val="FFFF00"/>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A Convolutional Neural Network (ConvNet/CNN) is a Deep Learning algorithm which can take in an input image, assign importance (learnable weights and biases) to various aspects/objects in the image and be able to differentiate one from the other.</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309450" y="2088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400"/>
              <a:t>System Requirements</a:t>
            </a:r>
            <a:endParaRPr sz="2400"/>
          </a:p>
        </p:txBody>
      </p:sp>
      <p:sp>
        <p:nvSpPr>
          <p:cNvPr id="139" name="Google Shape;139;p21"/>
          <p:cNvSpPr txBox="1"/>
          <p:nvPr/>
        </p:nvSpPr>
        <p:spPr>
          <a:xfrm>
            <a:off x="2907525" y="1735675"/>
            <a:ext cx="554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graphicFrame>
        <p:nvGraphicFramePr>
          <p:cNvPr id="140" name="Google Shape;140;p21"/>
          <p:cNvGraphicFramePr/>
          <p:nvPr/>
        </p:nvGraphicFramePr>
        <p:xfrm>
          <a:off x="760050" y="1582700"/>
          <a:ext cx="7239000" cy="2156430"/>
        </p:xfrm>
        <a:graphic>
          <a:graphicData uri="http://schemas.openxmlformats.org/drawingml/2006/table">
            <a:tbl>
              <a:tblPr>
                <a:noFill/>
                <a:tableStyleId>{C7373E01-C68A-4D47-9885-3A4679338BA4}</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500" b="1">
                          <a:solidFill>
                            <a:srgbClr val="FFFF00"/>
                          </a:solidFill>
                          <a:latin typeface="Times New Roman"/>
                          <a:ea typeface="Times New Roman"/>
                          <a:cs typeface="Times New Roman"/>
                          <a:sym typeface="Times New Roman"/>
                        </a:rPr>
                        <a:t>Hardware Requirements</a:t>
                      </a:r>
                      <a:r>
                        <a:rPr lang="en" sz="1500">
                          <a:solidFill>
                            <a:srgbClr val="FFFF00"/>
                          </a:solidFill>
                          <a:latin typeface="Times New Roman"/>
                          <a:ea typeface="Times New Roman"/>
                          <a:cs typeface="Times New Roman"/>
                          <a:sym typeface="Times New Roman"/>
                        </a:rPr>
                        <a:t> </a:t>
                      </a:r>
                      <a:endParaRPr sz="1500">
                        <a:solidFill>
                          <a:srgbClr val="FFFF00"/>
                        </a:solidFill>
                        <a:latin typeface="Times New Roman"/>
                        <a:ea typeface="Times New Roman"/>
                        <a:cs typeface="Times New Roman"/>
                        <a:sym typeface="Times New Roman"/>
                      </a:endParaRPr>
                    </a:p>
                    <a:p>
                      <a:pPr marL="0" lvl="0" indent="0" algn="l" rtl="0">
                        <a:spcBef>
                          <a:spcPts val="0"/>
                        </a:spcBef>
                        <a:spcAft>
                          <a:spcPts val="0"/>
                        </a:spcAft>
                        <a:buNone/>
                      </a:pPr>
                      <a:endParaRPr sz="1100">
                        <a:solidFill>
                          <a:schemeClr val="lt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Processor type    : intel i3/i5 </a:t>
                      </a:r>
                      <a:endParaRPr sz="1500">
                        <a:solidFill>
                          <a:schemeClr val="lt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Processor speed  : Minimum 2.4 GHz </a:t>
                      </a:r>
                      <a:endParaRPr sz="1500">
                        <a:solidFill>
                          <a:schemeClr val="lt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RAM                   : 4/8 GB </a:t>
                      </a:r>
                      <a:endParaRPr sz="1500">
                        <a:solidFill>
                          <a:schemeClr val="lt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HARD DISK      : 500 GB </a:t>
                      </a:r>
                      <a:endParaRPr sz="15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lt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500" b="1">
                          <a:solidFill>
                            <a:srgbClr val="FFFF00"/>
                          </a:solidFill>
                          <a:latin typeface="Times New Roman"/>
                          <a:ea typeface="Times New Roman"/>
                          <a:cs typeface="Times New Roman"/>
                          <a:sym typeface="Times New Roman"/>
                        </a:rPr>
                        <a:t>Software Requirements </a:t>
                      </a:r>
                      <a:endParaRPr sz="1500" b="1">
                        <a:solidFill>
                          <a:srgbClr val="FFFF00"/>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Operating System : Windows XP / 10</a:t>
                      </a:r>
                      <a:endParaRPr sz="1500">
                        <a:solidFill>
                          <a:schemeClr val="lt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Coding Language : Python 3 </a:t>
                      </a:r>
                      <a:endParaRPr sz="1500">
                        <a:solidFill>
                          <a:schemeClr val="lt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500">
                          <a:solidFill>
                            <a:schemeClr val="lt1"/>
                          </a:solidFill>
                          <a:latin typeface="Times New Roman"/>
                          <a:ea typeface="Times New Roman"/>
                          <a:cs typeface="Times New Roman"/>
                          <a:sym typeface="Times New Roman"/>
                        </a:rPr>
                        <a:t>Tool                      : Python IDLE</a:t>
                      </a:r>
                      <a:r>
                        <a:rPr lang="en" sz="1200">
                          <a:solidFill>
                            <a:schemeClr val="lt1"/>
                          </a:solidFill>
                          <a:latin typeface="Times New Roman"/>
                          <a:ea typeface="Times New Roman"/>
                          <a:cs typeface="Times New Roman"/>
                          <a:sym typeface="Times New Roman"/>
                        </a:rPr>
                        <a:t> </a:t>
                      </a:r>
                      <a:endParaRPr>
                        <a:solidFill>
                          <a:schemeClr val="lt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367200" y="3916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400"/>
              <a:t>Algorithm</a:t>
            </a:r>
            <a:endParaRPr sz="2400"/>
          </a:p>
        </p:txBody>
      </p:sp>
      <p:pic>
        <p:nvPicPr>
          <p:cNvPr id="146" name="Google Shape;146;p22"/>
          <p:cNvPicPr preferRelativeResize="0"/>
          <p:nvPr/>
        </p:nvPicPr>
        <p:blipFill rotWithShape="1">
          <a:blip r:embed="rId3">
            <a:alphaModFix/>
          </a:blip>
          <a:srcRect l="1176" b="5499"/>
          <a:stretch/>
        </p:blipFill>
        <p:spPr>
          <a:xfrm>
            <a:off x="779325" y="1334750"/>
            <a:ext cx="7629624" cy="3476625"/>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51</TotalTime>
  <Words>717</Words>
  <Application>Microsoft Office PowerPoint</Application>
  <PresentationFormat>On-screen Show (16:9)</PresentationFormat>
  <Paragraphs>81</Paragraphs>
  <Slides>18</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Times New Roman</vt:lpstr>
      <vt:lpstr>Wingdings 3</vt:lpstr>
      <vt:lpstr>Trebuchet MS</vt:lpstr>
      <vt:lpstr>Arial</vt:lpstr>
      <vt:lpstr>Roboto</vt:lpstr>
      <vt:lpstr>Facet</vt:lpstr>
      <vt:lpstr>AI Based Exam Proctoring System</vt:lpstr>
      <vt:lpstr>Abstract</vt:lpstr>
      <vt:lpstr> Project Flow :</vt:lpstr>
      <vt:lpstr>Module Description</vt:lpstr>
      <vt:lpstr>Methodology</vt:lpstr>
      <vt:lpstr> </vt:lpstr>
      <vt:lpstr>PowerPoint Presentation</vt:lpstr>
      <vt:lpstr>System Requirements</vt:lpstr>
      <vt:lpstr>Algorithm</vt:lpstr>
      <vt:lpstr>Benefits of CNN in Exam Proctoring:   Robust Feature Extraction:  CNNs excel at automatically learning hierarchical representations of visual data, enabling the system to extract meaningful features from the exam environment, including student actions and behaviors.   Real-time Processing:  Due to their parallel processing capabilities, CNNs can efficiently handle real-time video streams, allowing our proctoring system to monitor multiple students simultaneously without compromising performance.  Adaptive Learning:  CNNs can adapt and improve their understanding of the exam environment over time through training on a diverse range of data, enhancing their ability to detect irregularities and potential violations during the examination.</vt:lpstr>
      <vt:lpstr>Validation Process</vt:lpstr>
      <vt:lpstr>PowerPoint Presentation</vt:lpstr>
      <vt:lpstr>PowerPoint Presentation</vt:lpstr>
      <vt:lpstr>PowerPoint Presentation</vt:lpstr>
      <vt:lpstr>PowerPoint Presentation</vt:lpstr>
      <vt:lpstr>PowerPoint Presentation</vt:lpstr>
      <vt:lpstr>First, a student logs into the  system with his/her name. Then, the webcam scans the student’s face for authentication purposes. If the authentication failed, this student is forced to exit the  system. If the authentication was successful, the scanned frame is stored as the new template in the subsequent tracking and proctoring stage. Finally, the test is conducted under the supervision of the virtual proctor.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Based Exam Proctoring System</dc:title>
  <cp:lastModifiedBy>PULI GOKULA KISHORE REDDY</cp:lastModifiedBy>
  <cp:revision>4</cp:revision>
  <dcterms:modified xsi:type="dcterms:W3CDTF">2024-05-14T15:55:34Z</dcterms:modified>
</cp:coreProperties>
</file>