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oppins Semi-Bold" charset="1" panose="00000700000000000000"/>
      <p:regular r:id="rId11"/>
    </p:embeddedFont>
    <p:embeddedFont>
      <p:font typeface="Poppins" charset="1" panose="00000500000000000000"/>
      <p:regular r:id="rId12"/>
    </p:embeddedFont>
    <p:embeddedFont>
      <p:font typeface="Open Sans Bold" charset="1" panose="020B0806030504020204"/>
      <p:regular r:id="rId13"/>
    </p:embeddedFont>
    <p:embeddedFont>
      <p:font typeface="Poppins Bold" charset="1" panose="00000800000000000000"/>
      <p:regular r:id="rId14"/>
    </p:embeddedFont>
    <p:embeddedFont>
      <p:font typeface="Open Sans Light" charset="1" panose="020B0306030504020204"/>
      <p:regular r:id="rId15"/>
    </p:embeddedFont>
    <p:embeddedFont>
      <p:font typeface="Open Sans" charset="1" panose="020B0606030504020204"/>
      <p:regular r:id="rId16"/>
    </p:embeddedFont>
    <p:embeddedFont>
      <p:font typeface="Poppins Light" charset="1" panose="000004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41633" y="-978441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495759" y="7178167"/>
            <a:ext cx="7501851" cy="669188"/>
            <a:chOff x="0" y="0"/>
            <a:chExt cx="1975796" cy="176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75796" cy="176247"/>
            </a:xfrm>
            <a:custGeom>
              <a:avLst/>
              <a:gdLst/>
              <a:ahLst/>
              <a:cxnLst/>
              <a:rect r="r" b="b" t="t" l="l"/>
              <a:pathLst>
                <a:path h="176247" w="1975796">
                  <a:moveTo>
                    <a:pt x="0" y="0"/>
                  </a:moveTo>
                  <a:lnTo>
                    <a:pt x="1975796" y="0"/>
                  </a:lnTo>
                  <a:lnTo>
                    <a:pt x="1975796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75796" cy="21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00114" y="2285173"/>
            <a:ext cx="13066873" cy="441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4615B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AI AGENT EVALUATION FRAMEWORK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93075" y="7292794"/>
            <a:ext cx="7707219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 GOKULAN 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65473" y="8266456"/>
            <a:ext cx="4279702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14615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Team: Deep Dreamer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42975"/>
            <a:ext cx="1131868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14615B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Solution: Multi-Metric AI Evaluation Platform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20178"/>
            <a:ext cx="16230600" cy="624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7"/>
              </a:lnSpc>
            </a:pPr>
            <a:r>
              <a:rPr lang="en-US" sz="220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What is My Big Idea?</a:t>
            </a:r>
          </a:p>
          <a:p>
            <a:pPr algn="l">
              <a:lnSpc>
                <a:spcPts val="3087"/>
              </a:lnSpc>
            </a:pPr>
          </a:p>
          <a:p>
            <a:pPr algn="just">
              <a:lnSpc>
                <a:spcPts val="3087"/>
              </a:lnSpc>
            </a:pPr>
            <a:r>
              <a:rPr lang="en-US" sz="2205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revolutionize AI quality assessment by building the scalable platform that automatically evaluates AI agents responses across multiple dimensions-providing not just a score, but actionable insights and transparent explanations.</a:t>
            </a:r>
          </a:p>
          <a:p>
            <a:pPr algn="just">
              <a:lnSpc>
                <a:spcPts val="3087"/>
              </a:lnSpc>
            </a:pPr>
          </a:p>
          <a:p>
            <a:pPr algn="just">
              <a:lnSpc>
                <a:spcPts val="3087"/>
              </a:lnSpc>
            </a:pPr>
            <a:r>
              <a:rPr lang="en-US" sz="220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</a:t>
            </a:r>
          </a:p>
          <a:p>
            <a:pPr algn="just">
              <a:lnSpc>
                <a:spcPts val="3087"/>
              </a:lnSpc>
            </a:pPr>
          </a:p>
          <a:p>
            <a:pPr algn="just" marL="476160" indent="-238080" lvl="1">
              <a:lnSpc>
                <a:spcPts val="3087"/>
              </a:lnSpc>
              <a:buFont typeface="Arial"/>
              <a:buChar char="•"/>
            </a:pPr>
            <a:r>
              <a:rPr lang="en-US" b="true" sz="220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Multi-Metric Evaluation</a:t>
            </a:r>
          </a:p>
          <a:p>
            <a:pPr algn="just">
              <a:lnSpc>
                <a:spcPts val="3087"/>
              </a:lnSpc>
            </a:pPr>
            <a:r>
              <a:rPr lang="en-US" sz="2205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Our platform goes beyond “right or wrong”. Every response is scored across seven crucial aspects-Instruction, Hallucination, Assumption, Coherence, Accuracy, Completeness, and Overall Quality using Multi-Head BERT model and Advanced LLM.</a:t>
            </a:r>
          </a:p>
          <a:p>
            <a:pPr algn="just" marL="476160" indent="-238080" lvl="1">
              <a:lnSpc>
                <a:spcPts val="3087"/>
              </a:lnSpc>
              <a:buFont typeface="Arial"/>
              <a:buChar char="•"/>
            </a:pPr>
            <a:r>
              <a:rPr lang="en-US" sz="2205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AI powered automated scoring with reasoning and explanations</a:t>
            </a:r>
          </a:p>
          <a:p>
            <a:pPr algn="just" marL="476160" indent="-238080" lvl="1">
              <a:lnSpc>
                <a:spcPts val="3087"/>
              </a:lnSpc>
              <a:buFont typeface="Arial"/>
              <a:buChar char="•"/>
            </a:pPr>
            <a:r>
              <a:rPr lang="en-US" sz="2205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Automated reference answer generation using advanced LLM model gpt-4 to reduce manual effort.</a:t>
            </a:r>
          </a:p>
          <a:p>
            <a:pPr algn="just" marL="476160" indent="-238080" lvl="1">
              <a:lnSpc>
                <a:spcPts val="3087"/>
              </a:lnSpc>
              <a:buFont typeface="Arial"/>
              <a:buChar char="•"/>
            </a:pPr>
            <a:r>
              <a:rPr lang="en-US" b="true" sz="220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Intelligent prompt optimization:</a:t>
            </a:r>
            <a:r>
              <a:rPr lang="en-US" sz="2205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Diagnoses low-quality prompts and automatically suggests improved formulations.</a:t>
            </a:r>
          </a:p>
          <a:p>
            <a:pPr algn="just" marL="476160" indent="-238080" lvl="1">
              <a:lnSpc>
                <a:spcPts val="3087"/>
              </a:lnSpc>
              <a:buFont typeface="Arial"/>
              <a:buChar char="•"/>
            </a:pPr>
            <a:r>
              <a:rPr lang="en-US" b="true" sz="220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Actionable Insights and Comparisons:</a:t>
            </a:r>
            <a:r>
              <a:rPr lang="en-US" sz="2205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Easily compare models or agents, identify strengths and weaknesses, and receive data driven recommendations to improve both prompts and AI performance.</a:t>
            </a:r>
          </a:p>
          <a:p>
            <a:pPr algn="just">
              <a:lnSpc>
                <a:spcPts val="30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966018"/>
            <a:ext cx="22453902" cy="224539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12843" y="4134678"/>
            <a:ext cx="1982857" cy="817493"/>
            <a:chOff x="0" y="0"/>
            <a:chExt cx="985736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85736" cy="406400"/>
            </a:xfrm>
            <a:custGeom>
              <a:avLst/>
              <a:gdLst/>
              <a:ahLst/>
              <a:cxnLst/>
              <a:rect r="r" b="b" t="t" l="l"/>
              <a:pathLst>
                <a:path h="406400" w="985736">
                  <a:moveTo>
                    <a:pt x="782536" y="0"/>
                  </a:moveTo>
                  <a:cubicBezTo>
                    <a:pt x="894760" y="0"/>
                    <a:pt x="985736" y="90976"/>
                    <a:pt x="985736" y="203200"/>
                  </a:cubicBezTo>
                  <a:cubicBezTo>
                    <a:pt x="985736" y="315424"/>
                    <a:pt x="894760" y="406400"/>
                    <a:pt x="78253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0E0D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8573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Prompt + Response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86778" y="2370483"/>
            <a:ext cx="1634987" cy="817493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050E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AI (gpt-4)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2704272" y="3187976"/>
            <a:ext cx="0" cy="94670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2" id="12"/>
          <p:cNvGrpSpPr/>
          <p:nvPr/>
        </p:nvGrpSpPr>
        <p:grpSpPr>
          <a:xfrm rot="0">
            <a:off x="4185810" y="4162089"/>
            <a:ext cx="2579204" cy="817493"/>
            <a:chOff x="0" y="0"/>
            <a:chExt cx="1282198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2198" cy="406400"/>
            </a:xfrm>
            <a:custGeom>
              <a:avLst/>
              <a:gdLst/>
              <a:ahLst/>
              <a:cxnLst/>
              <a:rect r="r" b="b" t="t" l="l"/>
              <a:pathLst>
                <a:path h="406400" w="1282198">
                  <a:moveTo>
                    <a:pt x="1078998" y="0"/>
                  </a:moveTo>
                  <a:cubicBezTo>
                    <a:pt x="1191222" y="0"/>
                    <a:pt x="1282198" y="90976"/>
                    <a:pt x="1282198" y="203200"/>
                  </a:cubicBezTo>
                  <a:cubicBezTo>
                    <a:pt x="1282198" y="315424"/>
                    <a:pt x="1191222" y="406400"/>
                    <a:pt x="107899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0E0D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219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Prompt + Response + Reference answer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>
            <a:off x="3521765" y="2779229"/>
            <a:ext cx="19439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5465693" y="2779229"/>
            <a:ext cx="9719" cy="138286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7525471" y="5474883"/>
            <a:ext cx="1692318" cy="801319"/>
            <a:chOff x="0" y="0"/>
            <a:chExt cx="841301" cy="39835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41301" cy="398359"/>
            </a:xfrm>
            <a:custGeom>
              <a:avLst/>
              <a:gdLst/>
              <a:ahLst/>
              <a:cxnLst/>
              <a:rect r="r" b="b" t="t" l="l"/>
              <a:pathLst>
                <a:path h="398359" w="841301">
                  <a:moveTo>
                    <a:pt x="638101" y="0"/>
                  </a:moveTo>
                  <a:cubicBezTo>
                    <a:pt x="750325" y="0"/>
                    <a:pt x="841301" y="89176"/>
                    <a:pt x="841301" y="199180"/>
                  </a:cubicBezTo>
                  <a:cubicBezTo>
                    <a:pt x="841301" y="309183"/>
                    <a:pt x="750325" y="398359"/>
                    <a:pt x="638101" y="398359"/>
                  </a:cubicBezTo>
                  <a:lnTo>
                    <a:pt x="203200" y="398359"/>
                  </a:lnTo>
                  <a:cubicBezTo>
                    <a:pt x="90976" y="398359"/>
                    <a:pt x="0" y="309183"/>
                    <a:pt x="0" y="199180"/>
                  </a:cubicBezTo>
                  <a:cubicBezTo>
                    <a:pt x="0" y="891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0E04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41301" cy="436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Hybrid (BERT + AI)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480348" y="2855877"/>
            <a:ext cx="1692318" cy="801319"/>
            <a:chOff x="0" y="0"/>
            <a:chExt cx="841301" cy="398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41301" cy="398359"/>
            </a:xfrm>
            <a:custGeom>
              <a:avLst/>
              <a:gdLst/>
              <a:ahLst/>
              <a:cxnLst/>
              <a:rect r="r" b="b" t="t" l="l"/>
              <a:pathLst>
                <a:path h="398359" w="841301">
                  <a:moveTo>
                    <a:pt x="638101" y="0"/>
                  </a:moveTo>
                  <a:cubicBezTo>
                    <a:pt x="750325" y="0"/>
                    <a:pt x="841301" y="89176"/>
                    <a:pt x="841301" y="199180"/>
                  </a:cubicBezTo>
                  <a:cubicBezTo>
                    <a:pt x="841301" y="309183"/>
                    <a:pt x="750325" y="398359"/>
                    <a:pt x="638101" y="398359"/>
                  </a:cubicBezTo>
                  <a:lnTo>
                    <a:pt x="203200" y="398359"/>
                  </a:lnTo>
                  <a:cubicBezTo>
                    <a:pt x="90976" y="398359"/>
                    <a:pt x="0" y="309183"/>
                    <a:pt x="0" y="199180"/>
                  </a:cubicBezTo>
                  <a:cubicBezTo>
                    <a:pt x="0" y="891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0E04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41301" cy="436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BERT Model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027633" y="3941290"/>
            <a:ext cx="1587656" cy="1239907"/>
            <a:chOff x="0" y="0"/>
            <a:chExt cx="773654" cy="60419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73654" cy="604198"/>
            </a:xfrm>
            <a:custGeom>
              <a:avLst/>
              <a:gdLst/>
              <a:ahLst/>
              <a:cxnLst/>
              <a:rect r="r" b="b" t="t" l="l"/>
              <a:pathLst>
                <a:path h="604198" w="773654">
                  <a:moveTo>
                    <a:pt x="570454" y="0"/>
                  </a:moveTo>
                  <a:cubicBezTo>
                    <a:pt x="682679" y="0"/>
                    <a:pt x="773654" y="135254"/>
                    <a:pt x="773654" y="302099"/>
                  </a:cubicBezTo>
                  <a:cubicBezTo>
                    <a:pt x="773654" y="468944"/>
                    <a:pt x="682679" y="604198"/>
                    <a:pt x="570454" y="604198"/>
                  </a:cubicBezTo>
                  <a:lnTo>
                    <a:pt x="203200" y="604198"/>
                  </a:lnTo>
                  <a:cubicBezTo>
                    <a:pt x="90976" y="604198"/>
                    <a:pt x="0" y="468944"/>
                    <a:pt x="0" y="302099"/>
                  </a:cubicBezTo>
                  <a:cubicBezTo>
                    <a:pt x="0" y="13525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0E04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773654" cy="642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7 Metrics Scores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091540" y="3941290"/>
            <a:ext cx="1587656" cy="1239907"/>
            <a:chOff x="0" y="0"/>
            <a:chExt cx="773654" cy="60419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73654" cy="604198"/>
            </a:xfrm>
            <a:custGeom>
              <a:avLst/>
              <a:gdLst/>
              <a:ahLst/>
              <a:cxnLst/>
              <a:rect r="r" b="b" t="t" l="l"/>
              <a:pathLst>
                <a:path h="604198" w="773654">
                  <a:moveTo>
                    <a:pt x="570454" y="0"/>
                  </a:moveTo>
                  <a:cubicBezTo>
                    <a:pt x="682679" y="0"/>
                    <a:pt x="773654" y="135254"/>
                    <a:pt x="773654" y="302099"/>
                  </a:cubicBezTo>
                  <a:cubicBezTo>
                    <a:pt x="773654" y="468944"/>
                    <a:pt x="682679" y="604198"/>
                    <a:pt x="570454" y="604198"/>
                  </a:cubicBezTo>
                  <a:lnTo>
                    <a:pt x="203200" y="604198"/>
                  </a:lnTo>
                  <a:cubicBezTo>
                    <a:pt x="90976" y="604198"/>
                    <a:pt x="0" y="468944"/>
                    <a:pt x="0" y="302099"/>
                  </a:cubicBezTo>
                  <a:cubicBezTo>
                    <a:pt x="0" y="13525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0E04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773654" cy="642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Dashboard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Insights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739883" y="2043101"/>
            <a:ext cx="2290970" cy="899491"/>
            <a:chOff x="0" y="0"/>
            <a:chExt cx="603383" cy="23690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03383" cy="236903"/>
            </a:xfrm>
            <a:custGeom>
              <a:avLst/>
              <a:gdLst/>
              <a:ahLst/>
              <a:cxnLst/>
              <a:rect r="r" b="b" t="t" l="l"/>
              <a:pathLst>
                <a:path h="236903" w="603383">
                  <a:moveTo>
                    <a:pt x="0" y="0"/>
                  </a:moveTo>
                  <a:lnTo>
                    <a:pt x="603383" y="0"/>
                  </a:lnTo>
                  <a:lnTo>
                    <a:pt x="603383" y="236903"/>
                  </a:lnTo>
                  <a:lnTo>
                    <a:pt x="0" y="236903"/>
                  </a:lnTo>
                  <a:close/>
                </a:path>
              </a:pathLst>
            </a:custGeom>
            <a:solidFill>
              <a:srgbClr val="7D938E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03383" cy="275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Export Report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509013" y="4152496"/>
            <a:ext cx="1634987" cy="817493"/>
            <a:chOff x="0" y="0"/>
            <a:chExt cx="812800" cy="4064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050E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AI (gpt-4)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329741" y="4152496"/>
            <a:ext cx="1634987" cy="817493"/>
            <a:chOff x="0" y="0"/>
            <a:chExt cx="812800" cy="4064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050E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AI (gpt-4)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885368" y="6267036"/>
            <a:ext cx="1913283" cy="956641"/>
            <a:chOff x="0" y="0"/>
            <a:chExt cx="812800" cy="4064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0E0D5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Explanations &amp; Reasoning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5346017" y="6267036"/>
            <a:ext cx="1913283" cy="956641"/>
            <a:chOff x="0" y="0"/>
            <a:chExt cx="81280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0E0D5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Optimized Prompt 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>
            <a:off x="11615290" y="4561243"/>
            <a:ext cx="4762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5" id="45"/>
          <p:cNvSpPr/>
          <p:nvPr/>
        </p:nvSpPr>
        <p:spPr>
          <a:xfrm flipV="true">
            <a:off x="12885368" y="2942592"/>
            <a:ext cx="0" cy="9986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6" id="46"/>
          <p:cNvSpPr/>
          <p:nvPr/>
        </p:nvSpPr>
        <p:spPr>
          <a:xfrm>
            <a:off x="13679196" y="4561243"/>
            <a:ext cx="65054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7" id="47"/>
          <p:cNvSpPr/>
          <p:nvPr/>
        </p:nvSpPr>
        <p:spPr>
          <a:xfrm flipV="true">
            <a:off x="6765014" y="4561243"/>
            <a:ext cx="743999" cy="959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8" id="48"/>
          <p:cNvSpPr/>
          <p:nvPr/>
        </p:nvSpPr>
        <p:spPr>
          <a:xfrm flipV="true">
            <a:off x="6765014" y="3256537"/>
            <a:ext cx="715333" cy="13142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9" id="49"/>
          <p:cNvSpPr/>
          <p:nvPr/>
        </p:nvSpPr>
        <p:spPr>
          <a:xfrm>
            <a:off x="6765014" y="4570836"/>
            <a:ext cx="760457" cy="13047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0" id="50"/>
          <p:cNvSpPr/>
          <p:nvPr/>
        </p:nvSpPr>
        <p:spPr>
          <a:xfrm>
            <a:off x="9172665" y="3256537"/>
            <a:ext cx="854968" cy="13047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1" id="51"/>
          <p:cNvSpPr/>
          <p:nvPr/>
        </p:nvSpPr>
        <p:spPr>
          <a:xfrm>
            <a:off x="9144000" y="4561243"/>
            <a:ext cx="799437" cy="19794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2" id="52"/>
          <p:cNvSpPr/>
          <p:nvPr/>
        </p:nvSpPr>
        <p:spPr>
          <a:xfrm flipV="true">
            <a:off x="9217789" y="4561243"/>
            <a:ext cx="809844" cy="13142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3" id="53"/>
          <p:cNvSpPr/>
          <p:nvPr/>
        </p:nvSpPr>
        <p:spPr>
          <a:xfrm>
            <a:off x="15147235" y="4969990"/>
            <a:ext cx="1155424" cy="129704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4" id="54"/>
          <p:cNvSpPr/>
          <p:nvPr/>
        </p:nvSpPr>
        <p:spPr>
          <a:xfrm flipH="true">
            <a:off x="13842009" y="4969990"/>
            <a:ext cx="1305226" cy="129704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5" id="55"/>
          <p:cNvSpPr txBox="true"/>
          <p:nvPr/>
        </p:nvSpPr>
        <p:spPr>
          <a:xfrm rot="0">
            <a:off x="1357844" y="1104305"/>
            <a:ext cx="330887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14615B"/>
                </a:solidFill>
                <a:latin typeface="Poppins Bold"/>
                <a:ea typeface="Poppins Bold"/>
                <a:cs typeface="Poppins Bold"/>
                <a:sym typeface="Poppins Bold"/>
              </a:rPr>
              <a:t>Flow Diagram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3695700" y="2361275"/>
            <a:ext cx="194202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Reference answer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802478" y="2076160"/>
            <a:ext cx="310538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Three Methods of Evaluation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98879" y="-2788629"/>
            <a:ext cx="22453902" cy="224539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628984"/>
            <a:ext cx="16230600" cy="8943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9"/>
              </a:lnSpc>
            </a:pPr>
            <a:r>
              <a:rPr lang="en-US" sz="3185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3185" b="true">
                <a:solidFill>
                  <a:srgbClr val="14615B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&amp; Design</a:t>
            </a:r>
          </a:p>
          <a:p>
            <a:pPr algn="l">
              <a:lnSpc>
                <a:spcPts val="2824"/>
              </a:lnSpc>
            </a:pPr>
          </a:p>
          <a:p>
            <a:pPr algn="l" marL="527238" indent="-263619" lvl="1">
              <a:lnSpc>
                <a:spcPts val="3418"/>
              </a:lnSpc>
              <a:buAutoNum type="arabicPeriod" startAt="1"/>
            </a:pPr>
            <a:r>
              <a:rPr lang="en-US" b="true" sz="244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Implementation Overview</a:t>
            </a:r>
          </a:p>
          <a:p>
            <a:pPr algn="l">
              <a:lnSpc>
                <a:spcPts val="3418"/>
              </a:lnSpc>
            </a:pPr>
          </a:p>
          <a:p>
            <a:pPr algn="l" marL="457135" indent="-228568" lvl="1">
              <a:lnSpc>
                <a:spcPts val="2964"/>
              </a:lnSpc>
              <a:buFont typeface="Arial"/>
              <a:buChar char="•"/>
            </a:pPr>
            <a:r>
              <a:rPr lang="en-US" b="true" sz="21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Hybrid AI Evaluation Pipeline:</a:t>
            </a:r>
          </a:p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        We combine three powerful evaluation strategies—BERT model, GPT-4, and a Hybrid (BERT + AI) to analyze prompt-response pairs. This ensures both factual grounding and advanced reasoning.</a:t>
            </a:r>
          </a:p>
          <a:p>
            <a:pPr algn="l" marL="457135" indent="-228568" lvl="1">
              <a:lnSpc>
                <a:spcPts val="2964"/>
              </a:lnSpc>
              <a:buFont typeface="Arial"/>
              <a:buChar char="•"/>
            </a:pPr>
            <a:r>
              <a:rPr lang="en-US" b="true" sz="21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Seamless Reference Integration:</a:t>
            </a:r>
          </a:p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        Prompts and responses are automatically paired with reference answers, using GPT-4 where human references are unavailable. This enables objective scoring across seven core metrics.</a:t>
            </a:r>
          </a:p>
          <a:p>
            <a:pPr algn="l">
              <a:lnSpc>
                <a:spcPts val="2824"/>
              </a:lnSpc>
            </a:pPr>
          </a:p>
          <a:p>
            <a:pPr algn="l">
              <a:lnSpc>
                <a:spcPts val="3418"/>
              </a:lnSpc>
            </a:pPr>
            <a:r>
              <a:rPr lang="en-US" sz="2442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</a:t>
            </a:r>
            <a:r>
              <a:rPr lang="en-US" sz="24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US" sz="2442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. </a:t>
            </a:r>
            <a:r>
              <a:rPr lang="en-US" sz="244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Design Highlights</a:t>
            </a:r>
          </a:p>
          <a:p>
            <a:pPr algn="l">
              <a:lnSpc>
                <a:spcPts val="3418"/>
              </a:lnSpc>
            </a:pPr>
          </a:p>
          <a:p>
            <a:pPr algn="l" marL="457135" indent="-228568" lvl="1">
              <a:lnSpc>
                <a:spcPts val="2964"/>
              </a:lnSpc>
              <a:buFont typeface="Arial"/>
              <a:buChar char="•"/>
            </a:pPr>
            <a:r>
              <a:rPr lang="en-US" b="true" sz="21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Unified 7-Metric Scoring:</a:t>
            </a:r>
          </a:p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        </a:t>
            </a:r>
            <a:r>
              <a:rPr lang="en-US" sz="2117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All evaluation methods output a comprehensive seven-metric score for every response, providing granular insight into model behavior.</a:t>
            </a:r>
          </a:p>
          <a:p>
            <a:pPr algn="l" marL="457135" indent="-228568" lvl="1">
              <a:lnSpc>
                <a:spcPts val="2964"/>
              </a:lnSpc>
              <a:buFont typeface="Arial"/>
              <a:buChar char="•"/>
            </a:pPr>
            <a:r>
              <a:rPr lang="en-US" b="true" sz="21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Intelligent Dashboard Workflow:</a:t>
            </a:r>
          </a:p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        </a:t>
            </a:r>
            <a:r>
              <a:rPr lang="en-US" sz="2117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Scores flow into an interactive dashboard for real-time visualization, actionable feedback, and explanations. The system can auto-generate improved prompts and detailed reasoning using GPT-4—closing the loop for continuous model improvement.</a:t>
            </a:r>
          </a:p>
          <a:p>
            <a:pPr algn="l">
              <a:lnSpc>
                <a:spcPts val="2964"/>
              </a:lnSpc>
            </a:pPr>
          </a:p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Our modular design leverages both traditional ML (BERT) and advanced generative AI (GPT-4) for robust, scalable, and interpretable evaluation—empowering users to analyze, optimize, and trust AI outputs at every step.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10184" y="-2788629"/>
            <a:ext cx="22453902" cy="224539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523419"/>
            <a:ext cx="16230600" cy="714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3"/>
              </a:lnSpc>
            </a:pPr>
            <a:r>
              <a:rPr lang="en-US" sz="3038" b="true">
                <a:solidFill>
                  <a:srgbClr val="14615B"/>
                </a:solidFill>
                <a:latin typeface="Poppins Bold"/>
                <a:ea typeface="Poppins Bold"/>
                <a:cs typeface="Poppins Bold"/>
                <a:sym typeface="Poppins Bold"/>
              </a:rPr>
              <a:t>Innovation &amp; Impact</a:t>
            </a:r>
          </a:p>
          <a:p>
            <a:pPr algn="l">
              <a:lnSpc>
                <a:spcPts val="2606"/>
              </a:lnSpc>
            </a:pPr>
          </a:p>
          <a:p>
            <a:pPr algn="l">
              <a:lnSpc>
                <a:spcPts val="3166"/>
              </a:lnSpc>
            </a:pPr>
            <a:r>
              <a:rPr lang="en-US" sz="226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1. </a:t>
            </a:r>
            <a:r>
              <a:rPr lang="en-US" sz="226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Innovation</a:t>
            </a:r>
          </a:p>
          <a:p>
            <a:pPr algn="l">
              <a:lnSpc>
                <a:spcPts val="2250"/>
              </a:lnSpc>
            </a:pPr>
          </a:p>
          <a:p>
            <a:pPr algn="just" marL="457709" indent="-228854" lvl="1">
              <a:lnSpc>
                <a:spcPts val="296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First-</a:t>
            </a:r>
            <a:r>
              <a:rPr lang="en-US" b="true" sz="21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of-its-Kind Multi-Metric AI Evaluator:</a:t>
            </a:r>
          </a:p>
          <a:p>
            <a:pPr algn="just">
              <a:lnSpc>
                <a:spcPts val="2968"/>
              </a:lnSpc>
              <a:spcBef>
                <a:spcPct val="0"/>
              </a:spcBef>
            </a:pPr>
            <a:r>
              <a:rPr lang="en-US" sz="212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   </a:t>
            </a:r>
            <a:r>
              <a:rPr lang="en-US" sz="212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Simultaneously scores AI responses on seven distinct metrics for a truly multi-dimensional assessment—moving beyond simple accuracy or pass/fail systems.</a:t>
            </a:r>
          </a:p>
          <a:p>
            <a:pPr algn="l" marL="457709" indent="-228854" lvl="1">
              <a:lnSpc>
                <a:spcPts val="296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Automated, Explainable Insights:</a:t>
            </a:r>
          </a:p>
          <a:p>
            <a:pPr algn="l">
              <a:lnSpc>
                <a:spcPts val="2968"/>
              </a:lnSpc>
              <a:spcBef>
                <a:spcPct val="0"/>
              </a:spcBef>
            </a:pPr>
            <a:r>
              <a:rPr lang="en-US" sz="212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    </a:t>
            </a:r>
            <a:r>
              <a:rPr lang="en-US" sz="212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Integrates state-of-the-art AI (BERT &amp; GPT-4) to not only grade but also explain reasoning, generate reference answers, and optimize prompts, bridging the gap between evaluation and actionable improvement.</a:t>
            </a:r>
          </a:p>
          <a:p>
            <a:pPr algn="l">
              <a:lnSpc>
                <a:spcPts val="2968"/>
              </a:lnSpc>
              <a:spcBef>
                <a:spcPct val="0"/>
              </a:spcBef>
            </a:pPr>
          </a:p>
          <a:p>
            <a:pPr algn="l">
              <a:lnSpc>
                <a:spcPts val="2968"/>
              </a:lnSpc>
              <a:spcBef>
                <a:spcPct val="0"/>
              </a:spcBef>
            </a:pPr>
            <a:r>
              <a:rPr lang="en-US" b="true" sz="21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2. Impact</a:t>
            </a:r>
          </a:p>
          <a:p>
            <a:pPr algn="l">
              <a:lnSpc>
                <a:spcPts val="2968"/>
              </a:lnSpc>
              <a:spcBef>
                <a:spcPct val="0"/>
              </a:spcBef>
            </a:pPr>
          </a:p>
          <a:p>
            <a:pPr algn="l" marL="457709" indent="-228854" lvl="1">
              <a:lnSpc>
                <a:spcPts val="296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Enhanced Trust &amp; Accountability:</a:t>
            </a:r>
          </a:p>
          <a:p>
            <a:pPr algn="l">
              <a:lnSpc>
                <a:spcPts val="2968"/>
              </a:lnSpc>
              <a:spcBef>
                <a:spcPct val="0"/>
              </a:spcBef>
            </a:pPr>
            <a:r>
              <a:rPr lang="en-US" sz="212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  </a:t>
            </a:r>
            <a:r>
              <a:rPr lang="en-US" sz="212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Delivers transparent, evidence-backed evaluations—enabling users to understand, trust, and refine AI outputs at scale.</a:t>
            </a:r>
          </a:p>
          <a:p>
            <a:pPr algn="l" marL="457709" indent="-228854" lvl="1">
              <a:lnSpc>
                <a:spcPts val="296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Drives Better AI for All:</a:t>
            </a:r>
          </a:p>
          <a:p>
            <a:pPr algn="l">
              <a:lnSpc>
                <a:spcPts val="2968"/>
              </a:lnSpc>
              <a:spcBef>
                <a:spcPct val="0"/>
              </a:spcBef>
            </a:pPr>
            <a:r>
              <a:rPr lang="en-US" sz="212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  </a:t>
            </a:r>
            <a:r>
              <a:rPr lang="en-US" sz="212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Powers faster iteration, robust performance, and ethical deployment in real-world AI—supporting industry, research, and education with scalable, continuous model improvement.</a:t>
            </a:r>
          </a:p>
          <a:p>
            <a:pPr algn="l">
              <a:lnSpc>
                <a:spcPts val="296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DAGy9TUoSJU</dc:identifier>
  <dcterms:modified xsi:type="dcterms:W3CDTF">2011-08-01T06:04:30Z</dcterms:modified>
  <cp:revision>1</cp:revision>
  <dc:title>Project presentation</dc:title>
</cp:coreProperties>
</file>