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93BAB-2969-4560-A894-02F3C72D9E8F}" v="8" dt="2025-01-11T04:32:22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kulan m" userId="a1827c4ca151a380" providerId="LiveId" clId="{85E93BAB-2969-4560-A894-02F3C72D9E8F}"/>
    <pc:docChg chg="custSel modSld modMainMaster">
      <pc:chgData name="gokulan m" userId="a1827c4ca151a380" providerId="LiveId" clId="{85E93BAB-2969-4560-A894-02F3C72D9E8F}" dt="2025-01-11T04:32:22.179" v="66" actId="27636"/>
      <pc:docMkLst>
        <pc:docMk/>
      </pc:docMkLst>
      <pc:sldChg chg="modSp">
        <pc:chgData name="gokulan m" userId="a1827c4ca151a380" providerId="LiveId" clId="{85E93BAB-2969-4560-A894-02F3C72D9E8F}" dt="2025-01-11T04:32:22.074" v="65"/>
        <pc:sldMkLst>
          <pc:docMk/>
          <pc:sldMk cId="0" sldId="256"/>
        </pc:sldMkLst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56"/>
            <ac:spMk id="2" creationId="{00000000-0000-0000-0000-000000000000}"/>
          </ac:spMkLst>
        </pc:spChg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gokulan m" userId="a1827c4ca151a380" providerId="LiveId" clId="{85E93BAB-2969-4560-A894-02F3C72D9E8F}" dt="2025-01-11T04:32:22.074" v="65"/>
        <pc:sldMkLst>
          <pc:docMk/>
          <pc:sldMk cId="0" sldId="257"/>
        </pc:sldMkLst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57"/>
            <ac:spMk id="2" creationId="{00000000-0000-0000-0000-000000000000}"/>
          </ac:spMkLst>
        </pc:spChg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gokulan m" userId="a1827c4ca151a380" providerId="LiveId" clId="{85E93BAB-2969-4560-A894-02F3C72D9E8F}" dt="2025-01-11T04:32:22.179" v="66" actId="27636"/>
        <pc:sldMkLst>
          <pc:docMk/>
          <pc:sldMk cId="0" sldId="258"/>
        </pc:sldMkLst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58"/>
            <ac:spMk id="2" creationId="{00000000-0000-0000-0000-000000000000}"/>
          </ac:spMkLst>
        </pc:spChg>
        <pc:spChg chg="mod">
          <ac:chgData name="gokulan m" userId="a1827c4ca151a380" providerId="LiveId" clId="{85E93BAB-2969-4560-A894-02F3C72D9E8F}" dt="2025-01-11T04:32:22.179" v="66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gokulan m" userId="a1827c4ca151a380" providerId="LiveId" clId="{85E93BAB-2969-4560-A894-02F3C72D9E8F}" dt="2025-01-11T04:32:22.074" v="65"/>
        <pc:sldMkLst>
          <pc:docMk/>
          <pc:sldMk cId="0" sldId="259"/>
        </pc:sldMkLst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59"/>
            <ac:spMk id="2" creationId="{00000000-0000-0000-0000-000000000000}"/>
          </ac:spMkLst>
        </pc:spChg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gokulan m" userId="a1827c4ca151a380" providerId="LiveId" clId="{85E93BAB-2969-4560-A894-02F3C72D9E8F}" dt="2025-01-11T04:32:22.074" v="65"/>
        <pc:sldMkLst>
          <pc:docMk/>
          <pc:sldMk cId="0" sldId="260"/>
        </pc:sldMkLst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60"/>
            <ac:spMk id="2" creationId="{00000000-0000-0000-0000-000000000000}"/>
          </ac:spMkLst>
        </pc:spChg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gokulan m" userId="a1827c4ca151a380" providerId="LiveId" clId="{85E93BAB-2969-4560-A894-02F3C72D9E8F}" dt="2025-01-11T04:32:22.074" v="65"/>
        <pc:sldMkLst>
          <pc:docMk/>
          <pc:sldMk cId="0" sldId="261"/>
        </pc:sldMkLst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61"/>
            <ac:spMk id="2" creationId="{00000000-0000-0000-0000-000000000000}"/>
          </ac:spMkLst>
        </pc:spChg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gokulan m" userId="a1827c4ca151a380" providerId="LiveId" clId="{85E93BAB-2969-4560-A894-02F3C72D9E8F}" dt="2025-01-11T04:32:22.074" v="65"/>
        <pc:sldMkLst>
          <pc:docMk/>
          <pc:sldMk cId="0" sldId="262"/>
        </pc:sldMkLst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62"/>
            <ac:spMk id="2" creationId="{00000000-0000-0000-0000-000000000000}"/>
          </ac:spMkLst>
        </pc:spChg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gokulan m" userId="a1827c4ca151a380" providerId="LiveId" clId="{85E93BAB-2969-4560-A894-02F3C72D9E8F}" dt="2025-01-11T04:32:22.074" v="65"/>
        <pc:sldMkLst>
          <pc:docMk/>
          <pc:sldMk cId="0" sldId="263"/>
        </pc:sldMkLst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63"/>
            <ac:spMk id="2" creationId="{00000000-0000-0000-0000-000000000000}"/>
          </ac:spMkLst>
        </pc:spChg>
        <pc:spChg chg="mod">
          <ac:chgData name="gokulan m" userId="a1827c4ca151a380" providerId="LiveId" clId="{85E93BAB-2969-4560-A894-02F3C72D9E8F}" dt="2025-01-11T04:32:22.074" v="65"/>
          <ac:spMkLst>
            <pc:docMk/>
            <pc:sldMk cId="0" sldId="263"/>
            <ac:spMk id="3" creationId="{00000000-0000-0000-0000-000000000000}"/>
          </ac:spMkLst>
        </pc:spChg>
      </pc:sldChg>
      <pc:sldMasterChg chg="modTransition modSldLayout">
        <pc:chgData name="gokulan m" userId="a1827c4ca151a380" providerId="LiveId" clId="{85E93BAB-2969-4560-A894-02F3C72D9E8F}" dt="2025-01-11T03:26:18.188" v="40"/>
        <pc:sldMasterMkLst>
          <pc:docMk/>
          <pc:sldMasterMk cId="1193295581" sldId="2147483796"/>
        </pc:sldMasterMkLst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576225389" sldId="2147483797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2332555174" sldId="2147483798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140049393" sldId="2147483799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1292620476" sldId="2147483800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1766200791" sldId="2147483801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2520282868" sldId="2147483802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4040516158" sldId="2147483803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2850231968" sldId="2147483804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1833292436" sldId="2147483805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2051418322" sldId="2147483806"/>
          </pc:sldLayoutMkLst>
        </pc:sldLayoutChg>
        <pc:sldLayoutChg chg="modTransition">
          <pc:chgData name="gokulan m" userId="a1827c4ca151a380" providerId="LiveId" clId="{85E93BAB-2969-4560-A894-02F3C72D9E8F}" dt="2025-01-11T03:26:18.188" v="40"/>
          <pc:sldLayoutMkLst>
            <pc:docMk/>
            <pc:sldMasterMk cId="1193295581" sldId="2147483796"/>
            <pc:sldLayoutMk cId="2296605625" sldId="2147483807"/>
          </pc:sldLayoutMkLst>
        </pc:sldLayoutChg>
      </pc:sldMasterChg>
      <pc:sldMasterChg chg="modTransition modSldLayout">
        <pc:chgData name="gokulan m" userId="a1827c4ca151a380" providerId="LiveId" clId="{85E93BAB-2969-4560-A894-02F3C72D9E8F}" dt="2025-01-11T03:26:22.325" v="42"/>
        <pc:sldMasterMkLst>
          <pc:docMk/>
          <pc:sldMasterMk cId="2351230347" sldId="2147483808"/>
        </pc:sldMasterMkLst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2865498149" sldId="2147483809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3718267309" sldId="2147483810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3119605485" sldId="2147483811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3505455534" sldId="2147483812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2171891366" sldId="2147483813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3697524708" sldId="2147483814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828243935" sldId="2147483815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3459002913" sldId="2147483816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161010924" sldId="2147483817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2751560380" sldId="2147483818"/>
          </pc:sldLayoutMkLst>
        </pc:sldLayoutChg>
        <pc:sldLayoutChg chg="modTransition">
          <pc:chgData name="gokulan m" userId="a1827c4ca151a380" providerId="LiveId" clId="{85E93BAB-2969-4560-A894-02F3C72D9E8F}" dt="2025-01-11T03:26:22.325" v="42"/>
          <pc:sldLayoutMkLst>
            <pc:docMk/>
            <pc:sldMasterMk cId="2351230347" sldId="2147483808"/>
            <pc:sldLayoutMk cId="894316202" sldId="2147483819"/>
          </pc:sldLayoutMkLst>
        </pc:sldLayoutChg>
      </pc:sldMasterChg>
      <pc:sldMasterChg chg="modTransition modSldLayout">
        <pc:chgData name="gokulan m" userId="a1827c4ca151a380" providerId="LiveId" clId="{85E93BAB-2969-4560-A894-02F3C72D9E8F}" dt="2025-01-11T03:26:37.825" v="43"/>
        <pc:sldMasterMkLst>
          <pc:docMk/>
          <pc:sldMasterMk cId="1332956387" sldId="2147483820"/>
        </pc:sldMasterMkLst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356385338" sldId="2147483821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1934344396" sldId="2147483822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2795185882" sldId="2147483823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1672459426" sldId="2147483824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2299556087" sldId="2147483825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540736056" sldId="2147483826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1125856870" sldId="2147483827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2181856912" sldId="2147483828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260143852" sldId="2147483829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619512124" sldId="2147483830"/>
          </pc:sldLayoutMkLst>
        </pc:sldLayoutChg>
        <pc:sldLayoutChg chg="modTransition">
          <pc:chgData name="gokulan m" userId="a1827c4ca151a380" providerId="LiveId" clId="{85E93BAB-2969-4560-A894-02F3C72D9E8F}" dt="2025-01-11T03:26:37.825" v="43"/>
          <pc:sldLayoutMkLst>
            <pc:docMk/>
            <pc:sldMasterMk cId="1332956387" sldId="2147483820"/>
            <pc:sldLayoutMk cId="3784075343" sldId="2147483831"/>
          </pc:sldLayoutMkLst>
        </pc:sldLayoutChg>
      </pc:sldMasterChg>
      <pc:sldMasterChg chg="modTransition modSldLayout">
        <pc:chgData name="gokulan m" userId="a1827c4ca151a380" providerId="LiveId" clId="{85E93BAB-2969-4560-A894-02F3C72D9E8F}" dt="2025-01-11T03:26:39.251" v="48"/>
        <pc:sldMasterMkLst>
          <pc:docMk/>
          <pc:sldMasterMk cId="2580017791" sldId="2147483832"/>
        </pc:sldMasterMkLst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1146723621" sldId="2147483833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2386001057" sldId="2147483834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1879094346" sldId="2147483835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233949412" sldId="2147483836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1975082185" sldId="2147483837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3215162053" sldId="2147483838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3143545944" sldId="2147483839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103307277" sldId="2147483840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2010344400" sldId="2147483841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1245276299" sldId="2147483848"/>
          </pc:sldLayoutMkLst>
        </pc:sldLayoutChg>
        <pc:sldLayoutChg chg="modTransition">
          <pc:chgData name="gokulan m" userId="a1827c4ca151a380" providerId="LiveId" clId="{85E93BAB-2969-4560-A894-02F3C72D9E8F}" dt="2025-01-11T03:26:39.251" v="48"/>
          <pc:sldLayoutMkLst>
            <pc:docMk/>
            <pc:sldMasterMk cId="2580017791" sldId="2147483832"/>
            <pc:sldLayoutMk cId="43195022" sldId="2147483849"/>
          </pc:sldLayoutMkLst>
        </pc:sldLayoutChg>
      </pc:sldMasterChg>
      <pc:sldMasterChg chg="modTransition modSldLayout">
        <pc:chgData name="gokulan m" userId="a1827c4ca151a380" providerId="LiveId" clId="{85E93BAB-2969-4560-A894-02F3C72D9E8F}" dt="2025-01-11T03:26:43.815" v="53"/>
        <pc:sldMasterMkLst>
          <pc:docMk/>
          <pc:sldMasterMk cId="2565875053" sldId="2147483850"/>
        </pc:sldMasterMkLst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1991994389" sldId="2147483851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633294162" sldId="2147483852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184506852" sldId="2147483853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1247787568" sldId="2147483854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561330989" sldId="2147483855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2648960717" sldId="2147483856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3821197400" sldId="2147483857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4087164892" sldId="2147483858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3904508656" sldId="2147483859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1630318547" sldId="2147483860"/>
          </pc:sldLayoutMkLst>
        </pc:sldLayoutChg>
        <pc:sldLayoutChg chg="modTransition">
          <pc:chgData name="gokulan m" userId="a1827c4ca151a380" providerId="LiveId" clId="{85E93BAB-2969-4560-A894-02F3C72D9E8F}" dt="2025-01-11T03:26:43.815" v="53"/>
          <pc:sldLayoutMkLst>
            <pc:docMk/>
            <pc:sldMasterMk cId="2565875053" sldId="2147483850"/>
            <pc:sldLayoutMk cId="1049067156" sldId="2147483861"/>
          </pc:sldLayoutMkLst>
        </pc:sldLayoutChg>
      </pc:sldMasterChg>
      <pc:sldMasterChg chg="modTransition modSldLayout">
        <pc:chgData name="gokulan m" userId="a1827c4ca151a380" providerId="LiveId" clId="{85E93BAB-2969-4560-A894-02F3C72D9E8F}" dt="2025-01-11T03:26:44.721" v="58"/>
        <pc:sldMasterMkLst>
          <pc:docMk/>
          <pc:sldMasterMk cId="1173754291" sldId="2147483862"/>
        </pc:sldMasterMkLst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2254866055" sldId="2147483863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3231781981" sldId="2147483864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21056156" sldId="2147483865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397482703" sldId="2147483866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3373063236" sldId="2147483867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2709138503" sldId="2147483868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4244859735" sldId="2147483869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631290926" sldId="2147483870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627661101" sldId="2147483871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611053741" sldId="2147483872"/>
          </pc:sldLayoutMkLst>
        </pc:sldLayoutChg>
        <pc:sldLayoutChg chg="modTransition">
          <pc:chgData name="gokulan m" userId="a1827c4ca151a380" providerId="LiveId" clId="{85E93BAB-2969-4560-A894-02F3C72D9E8F}" dt="2025-01-11T03:26:44.721" v="58"/>
          <pc:sldLayoutMkLst>
            <pc:docMk/>
            <pc:sldMasterMk cId="1173754291" sldId="2147483862"/>
            <pc:sldLayoutMk cId="3290192013" sldId="2147483873"/>
          </pc:sldLayoutMkLst>
        </pc:sldLayoutChg>
      </pc:sldMasterChg>
      <pc:sldMasterChg chg="modTransition modSldLayout">
        <pc:chgData name="gokulan m" userId="a1827c4ca151a380" providerId="LiveId" clId="{85E93BAB-2969-4560-A894-02F3C72D9E8F}" dt="2025-01-11T03:26:50.932" v="63"/>
        <pc:sldMasterMkLst>
          <pc:docMk/>
          <pc:sldMasterMk cId="4278862714" sldId="2147483874"/>
        </pc:sldMasterMkLst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762812633" sldId="2147483875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2622226904" sldId="2147483876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2803190699" sldId="2147483877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1828481343" sldId="2147483878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3303908385" sldId="2147483879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2008159818" sldId="2147483880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3565427880" sldId="2147483881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816573071" sldId="2147483882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3148068235" sldId="2147483883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4284324351" sldId="2147483889"/>
          </pc:sldLayoutMkLst>
        </pc:sldLayoutChg>
        <pc:sldLayoutChg chg="modTransition">
          <pc:chgData name="gokulan m" userId="a1827c4ca151a380" providerId="LiveId" clId="{85E93BAB-2969-4560-A894-02F3C72D9E8F}" dt="2025-01-11T03:26:50.932" v="63"/>
          <pc:sldLayoutMkLst>
            <pc:docMk/>
            <pc:sldMasterMk cId="4278862714" sldId="2147483874"/>
            <pc:sldLayoutMk cId="1035712509" sldId="2147483890"/>
          </pc:sldLayoutMkLst>
        </pc:sldLayoutChg>
      </pc:sldMasterChg>
      <pc:sldMasterChg chg="modTransition modSldLayout">
        <pc:chgData name="gokulan m" userId="a1827c4ca151a380" providerId="LiveId" clId="{85E93BAB-2969-4560-A894-02F3C72D9E8F}" dt="2025-01-11T04:32:22.074" v="65"/>
        <pc:sldMasterMkLst>
          <pc:docMk/>
          <pc:sldMasterMk cId="1387114176" sldId="2147483891"/>
        </pc:sldMasterMkLst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1443147184" sldId="2147483892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3768616046" sldId="2147483893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1204677528" sldId="2147483894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3545061688" sldId="2147483895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604577514" sldId="2147483896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3180715582" sldId="2147483897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2798942734" sldId="2147483898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1261525875" sldId="2147483899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3467231779" sldId="2147483900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3518985659" sldId="2147483901"/>
          </pc:sldLayoutMkLst>
        </pc:sldLayoutChg>
        <pc:sldLayoutChg chg="modTransition">
          <pc:chgData name="gokulan m" userId="a1827c4ca151a380" providerId="LiveId" clId="{85E93BAB-2969-4560-A894-02F3C72D9E8F}" dt="2025-01-11T04:32:22.074" v="65"/>
          <pc:sldLayoutMkLst>
            <pc:docMk/>
            <pc:sldMasterMk cId="1387114176" sldId="2147483891"/>
            <pc:sldLayoutMk cId="36848088" sldId="214748390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4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2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Analysis of Banking Marketing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Objective: Predict client subscription to term deposits and gain insights from the data.</a:t>
            </a:r>
          </a:p>
          <a:p>
            <a:r>
              <a:rPr dirty="0"/>
              <a:t>- Dataset Highlights:</a:t>
            </a:r>
          </a:p>
          <a:p>
            <a:r>
              <a:rPr dirty="0"/>
              <a:t>  • 45,211 records and 18 features.</a:t>
            </a:r>
          </a:p>
          <a:p>
            <a:r>
              <a:rPr dirty="0"/>
              <a:t>  • Collected from phone-based marketing campaigns (2008-2010).</a:t>
            </a:r>
          </a:p>
          <a:p>
            <a:r>
              <a:rPr dirty="0"/>
              <a:t>- Target Variable: `y` (Subscribed: Yes/No).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Features:</a:t>
            </a:r>
          </a:p>
          <a:p>
            <a:r>
              <a:t>  • Demographics: Age, Job, Marital Status, Education.</a:t>
            </a:r>
          </a:p>
          <a:p>
            <a:r>
              <a:t>  • Financials: Balance, Housing Loan, Personal Loan, Credit Default.</a:t>
            </a:r>
          </a:p>
          <a:p>
            <a:r>
              <a:t>  • Campaign Details: Contact Type, Duration, Number of Contacts.</a:t>
            </a:r>
          </a:p>
          <a:p>
            <a:r>
              <a:t>- Target: Subscription to Term Deposit.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Demographics:</a:t>
            </a:r>
          </a:p>
          <a:p>
            <a:r>
              <a:rPr dirty="0"/>
              <a:t>  • Majority of clients are between 30-40 years old.</a:t>
            </a:r>
          </a:p>
          <a:p>
            <a:r>
              <a:rPr dirty="0"/>
              <a:t>  • Predominantly management and technician roles.</a:t>
            </a:r>
          </a:p>
          <a:p>
            <a:r>
              <a:rPr dirty="0"/>
              <a:t>  • Secondary education level dominates.</a:t>
            </a:r>
          </a:p>
          <a:p>
            <a:r>
              <a:rPr dirty="0"/>
              <a:t>- Financial Status:</a:t>
            </a:r>
          </a:p>
          <a:p>
            <a:r>
              <a:rPr dirty="0"/>
              <a:t>  • 98.2% of clients have no credit defaults.</a:t>
            </a:r>
          </a:p>
          <a:p>
            <a:r>
              <a:rPr dirty="0"/>
              <a:t>  • Housing loans: ~55%; Personal loans: ~16%.</a:t>
            </a:r>
          </a:p>
          <a:p>
            <a:r>
              <a:rPr dirty="0"/>
              <a:t>- Communication:</a:t>
            </a:r>
          </a:p>
          <a:p>
            <a:r>
              <a:rPr dirty="0"/>
              <a:t>  • Cellular phones are the most common contact type.</a:t>
            </a:r>
          </a:p>
          <a:p>
            <a:r>
              <a:rPr dirty="0"/>
              <a:t>  • Average duration of successful calls is higher.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Campaign Effectiveness:</a:t>
            </a:r>
          </a:p>
          <a:p>
            <a:r>
              <a:t>  • Most clients were contacted 1-3 times per campaign.</a:t>
            </a:r>
          </a:p>
          <a:p>
            <a:r>
              <a:t>  • Majority of contacts happen mid-month.</a:t>
            </a:r>
          </a:p>
          <a:p>
            <a:r>
              <a:t>- Previous Campaign Outcomes:</a:t>
            </a:r>
          </a:p>
          <a:p>
            <a:r>
              <a:t>  • 65% of records show 'unknown' previous outcomes.</a:t>
            </a:r>
          </a:p>
          <a:p>
            <a:r>
              <a:t>  • 11% success rate in known outcomes.</a:t>
            </a:r>
          </a:p>
          <a:p>
            <a:r>
              <a:t>- Subscription Rates:</a:t>
            </a:r>
          </a:p>
          <a:p>
            <a:r>
              <a:t>  • 11.7% of clients subscribed to term deposits.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Observations:</a:t>
            </a:r>
          </a:p>
          <a:p>
            <a:r>
              <a:t>  • Positive correlation between call duration and subscription likelihood.</a:t>
            </a:r>
          </a:p>
          <a:p>
            <a:r>
              <a:t>  • Weak or no correlation with age, balance, and number of contacts.</a:t>
            </a:r>
          </a:p>
          <a:p>
            <a:r>
              <a:t>- Key Takeaway:</a:t>
            </a:r>
          </a:p>
          <a:p>
            <a:r>
              <a:t>  • Duration of the last contact is the strongest predictor.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Focus on High-Potential Clients:</a:t>
            </a:r>
          </a:p>
          <a:p>
            <a:r>
              <a:t>  • Prioritize clients with higher call durations.</a:t>
            </a:r>
          </a:p>
          <a:p>
            <a:r>
              <a:t>  • Leverage previous campaign data for targeting.</a:t>
            </a:r>
          </a:p>
          <a:p>
            <a:r>
              <a:t>- Optimize Campaigns:</a:t>
            </a:r>
          </a:p>
          <a:p>
            <a:r>
              <a:t>  • Reduce multiple calls; focus on quality.</a:t>
            </a:r>
          </a:p>
          <a:p>
            <a:r>
              <a:t>  • Prefer cellular communication for better engagement.</a:t>
            </a:r>
          </a:p>
          <a:p>
            <a:r>
              <a:t>- Further Exploration:</a:t>
            </a:r>
          </a:p>
          <a:p>
            <a:r>
              <a:t>  • Predict subscription using machine learning.</a:t>
            </a:r>
          </a:p>
          <a:p>
            <a:r>
              <a:t>  • Analyze the impact of external economic factors.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Key Findings:</a:t>
            </a:r>
          </a:p>
          <a:p>
            <a:r>
              <a:rPr dirty="0"/>
              <a:t>  • Identified factors influencing term deposit subscription.</a:t>
            </a:r>
          </a:p>
          <a:p>
            <a:r>
              <a:rPr dirty="0"/>
              <a:t>  • Call duration and previous success data are critical indicators.</a:t>
            </a:r>
          </a:p>
          <a:p>
            <a:r>
              <a:rPr dirty="0"/>
              <a:t>- Future Directions:</a:t>
            </a:r>
          </a:p>
          <a:p>
            <a:r>
              <a:rPr dirty="0"/>
              <a:t>  • Implement predictive modeling for subscription targeting.</a:t>
            </a:r>
          </a:p>
          <a:p>
            <a:r>
              <a:rPr dirty="0"/>
              <a:t>  • Enhance campaign strategies based on insights.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</TotalTime>
  <Words>432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Analysis of Banking Marketing Dataset</vt:lpstr>
      <vt:lpstr>Dataset Overview</vt:lpstr>
      <vt:lpstr>Key Insights</vt:lpstr>
      <vt:lpstr>Campaign Insights</vt:lpstr>
      <vt:lpstr>Correlation Analysis</vt:lpstr>
      <vt:lpstr>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gokulan m</cp:lastModifiedBy>
  <cp:revision>2</cp:revision>
  <dcterms:created xsi:type="dcterms:W3CDTF">2013-01-27T09:14:16Z</dcterms:created>
  <dcterms:modified xsi:type="dcterms:W3CDTF">2025-01-11T04:32:32Z</dcterms:modified>
  <cp:category/>
</cp:coreProperties>
</file>