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 vinakollu" userId="c30c87f9e9f0d1b0" providerId="LiveId" clId="{CC5F907D-E80B-48F9-BFAE-AA27E7A2230D}"/>
    <pc:docChg chg="delSld">
      <pc:chgData name="gokul vinakollu" userId="c30c87f9e9f0d1b0" providerId="LiveId" clId="{CC5F907D-E80B-48F9-BFAE-AA27E7A2230D}" dt="2024-01-08T18:15:49.651" v="0" actId="2696"/>
      <pc:docMkLst>
        <pc:docMk/>
      </pc:docMkLst>
      <pc:sldChg chg="del">
        <pc:chgData name="gokul vinakollu" userId="c30c87f9e9f0d1b0" providerId="LiveId" clId="{CC5F907D-E80B-48F9-BFAE-AA27E7A2230D}" dt="2024-01-08T18:15:49.651" v="0" actId="2696"/>
        <pc:sldMkLst>
          <pc:docMk/>
          <pc:sldMk cId="219822204"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974EAD-BB3A-4FD0-995D-A83E98267CF5}"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179719287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74EAD-BB3A-4FD0-995D-A83E98267CF5}"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331018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74EAD-BB3A-4FD0-995D-A83E98267CF5}"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3985710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74EAD-BB3A-4FD0-995D-A83E98267CF5}"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1430D7-0383-47BE-AA31-D90AAE368E5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2879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74EAD-BB3A-4FD0-995D-A83E98267CF5}"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2301140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974EAD-BB3A-4FD0-995D-A83E98267CF5}"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2215711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974EAD-BB3A-4FD0-995D-A83E98267CF5}"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1055809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74EAD-BB3A-4FD0-995D-A83E98267CF5}"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1115995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74EAD-BB3A-4FD0-995D-A83E98267CF5}"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735912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74EAD-BB3A-4FD0-995D-A83E98267CF5}"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182138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74EAD-BB3A-4FD0-995D-A83E98267CF5}"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363874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974EAD-BB3A-4FD0-995D-A83E98267CF5}"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8787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974EAD-BB3A-4FD0-995D-A83E98267CF5}"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225246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974EAD-BB3A-4FD0-995D-A83E98267CF5}"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398491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74EAD-BB3A-4FD0-995D-A83E98267CF5}"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320009951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74EAD-BB3A-4FD0-995D-A83E98267CF5}"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11420321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74EAD-BB3A-4FD0-995D-A83E98267CF5}"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1430D7-0383-47BE-AA31-D90AAE368E5F}" type="slidenum">
              <a:rPr lang="en-IN" smtClean="0"/>
              <a:t>‹#›</a:t>
            </a:fld>
            <a:endParaRPr lang="en-IN"/>
          </a:p>
        </p:txBody>
      </p:sp>
    </p:spTree>
    <p:extLst>
      <p:ext uri="{BB962C8B-B14F-4D97-AF65-F5344CB8AC3E}">
        <p14:creationId xmlns:p14="http://schemas.microsoft.com/office/powerpoint/2010/main" val="78694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8974EAD-BB3A-4FD0-995D-A83E98267CF5}" type="datetimeFigureOut">
              <a:rPr lang="en-IN" smtClean="0"/>
              <a:t>23-04-2024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1430D7-0383-47BE-AA31-D90AAE368E5F}" type="slidenum">
              <a:rPr lang="en-IN" smtClean="0"/>
              <a:t>‹#›</a:t>
            </a:fld>
            <a:endParaRPr lang="en-IN"/>
          </a:p>
        </p:txBody>
      </p:sp>
    </p:spTree>
    <p:extLst>
      <p:ext uri="{BB962C8B-B14F-4D97-AF65-F5344CB8AC3E}">
        <p14:creationId xmlns:p14="http://schemas.microsoft.com/office/powerpoint/2010/main" val="1002285592"/>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E2C8-D8F5-2812-39D2-C1E8A5C26888}"/>
              </a:ext>
            </a:extLst>
          </p:cNvPr>
          <p:cNvSpPr>
            <a:spLocks noGrp="1"/>
          </p:cNvSpPr>
          <p:nvPr>
            <p:ph type="ctrTitle"/>
          </p:nvPr>
        </p:nvSpPr>
        <p:spPr/>
        <p:txBody>
          <a:bodyPr>
            <a:normAutofit/>
          </a:bodyPr>
          <a:lstStyle/>
          <a:p>
            <a:r>
              <a:rPr lang="en-IN" sz="3600" b="0" dirty="0">
                <a:solidFill>
                  <a:srgbClr val="C00000"/>
                </a:solidFill>
                <a:latin typeface="+mn-lt"/>
                <a:cs typeface="Times New Roman" panose="02020603050405020304" pitchFamily="18" charset="0"/>
              </a:rPr>
              <a:t> Facial Emotion Analysis for Instant Audience Feedback</a:t>
            </a:r>
            <a:br>
              <a:rPr lang="en-US" sz="3600" b="0" dirty="0">
                <a:solidFill>
                  <a:srgbClr val="C00000"/>
                </a:solidFill>
                <a:latin typeface="+mn-lt"/>
                <a:cs typeface="Times New Roman" panose="02020603050405020304" pitchFamily="18" charset="0"/>
              </a:rPr>
            </a:br>
            <a:endParaRPr lang="en-IN" sz="3600" dirty="0"/>
          </a:p>
        </p:txBody>
      </p:sp>
      <p:sp>
        <p:nvSpPr>
          <p:cNvPr id="3" name="Subtitle 2">
            <a:extLst>
              <a:ext uri="{FF2B5EF4-FFF2-40B4-BE49-F238E27FC236}">
                <a16:creationId xmlns:a16="http://schemas.microsoft.com/office/drawing/2014/main" id="{2038887C-5C3C-B96B-C377-553EEC2C4495}"/>
              </a:ext>
            </a:extLst>
          </p:cNvPr>
          <p:cNvSpPr>
            <a:spLocks noGrp="1"/>
          </p:cNvSpPr>
          <p:nvPr>
            <p:ph type="subTitle" idx="1"/>
          </p:nvPr>
        </p:nvSpPr>
        <p:spPr>
          <a:xfrm>
            <a:off x="1524000" y="3602038"/>
            <a:ext cx="9144000" cy="2216056"/>
          </a:xfrm>
        </p:spPr>
        <p:txBody>
          <a:bodyPr>
            <a:normAutofit lnSpcReduction="10000"/>
          </a:bodyPr>
          <a:lstStyle/>
          <a:p>
            <a:r>
              <a:rPr lang="en-IN" dirty="0"/>
              <a:t>VINAKOLLU GOKUL – 2010030181</a:t>
            </a:r>
          </a:p>
          <a:p>
            <a:r>
              <a:rPr lang="en-IN" dirty="0"/>
              <a:t>DEPA SAI CHARAN REDDY – 2010030038</a:t>
            </a:r>
          </a:p>
          <a:p>
            <a:r>
              <a:rPr lang="en-IN" dirty="0"/>
              <a:t>KATTA LAKSHMI NARASIMHA – 2010030458</a:t>
            </a:r>
          </a:p>
          <a:p>
            <a:r>
              <a:rPr lang="en-IN" dirty="0"/>
              <a:t>NAGULAPATI YASHWANTH REDDY - 2010030235</a:t>
            </a:r>
          </a:p>
          <a:p>
            <a:endParaRPr lang="en-IN" dirty="0"/>
          </a:p>
        </p:txBody>
      </p:sp>
    </p:spTree>
    <p:extLst>
      <p:ext uri="{BB962C8B-B14F-4D97-AF65-F5344CB8AC3E}">
        <p14:creationId xmlns:p14="http://schemas.microsoft.com/office/powerpoint/2010/main" val="1068339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84FD-73CB-9259-BA9E-C3675C671ECA}"/>
              </a:ext>
            </a:extLst>
          </p:cNvPr>
          <p:cNvSpPr>
            <a:spLocks noGrp="1"/>
          </p:cNvSpPr>
          <p:nvPr>
            <p:ph type="title"/>
          </p:nvPr>
        </p:nvSpPr>
        <p:spPr>
          <a:xfrm>
            <a:off x="1147482" y="2337360"/>
            <a:ext cx="9368118" cy="1849157"/>
          </a:xfrm>
        </p:spPr>
        <p:txBody>
          <a:bodyPr>
            <a:normAutofit/>
          </a:bodyPr>
          <a:lstStyle/>
          <a:p>
            <a:pPr algn="ctr"/>
            <a:r>
              <a:rPr lang="en-IN" sz="8800" dirty="0">
                <a:latin typeface="Agency FB" panose="020B0503020202020204" pitchFamily="34" charset="0"/>
              </a:rPr>
              <a:t>THANK YOU</a:t>
            </a:r>
          </a:p>
        </p:txBody>
      </p:sp>
    </p:spTree>
    <p:extLst>
      <p:ext uri="{BB962C8B-B14F-4D97-AF65-F5344CB8AC3E}">
        <p14:creationId xmlns:p14="http://schemas.microsoft.com/office/powerpoint/2010/main" val="73219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5F3189-EE56-B278-0F5A-52C741F4149A}"/>
              </a:ext>
            </a:extLst>
          </p:cNvPr>
          <p:cNvSpPr>
            <a:spLocks noGrp="1"/>
          </p:cNvSpPr>
          <p:nvPr>
            <p:ph type="title"/>
          </p:nvPr>
        </p:nvSpPr>
        <p:spPr/>
        <p:txBody>
          <a:bodyPr>
            <a:normAutofit/>
          </a:bodyPr>
          <a:lstStyle/>
          <a:p>
            <a:pPr algn="ctr">
              <a:spcBef>
                <a:spcPts val="0"/>
              </a:spcBef>
            </a:pPr>
            <a:r>
              <a:rPr lang="en-IN" sz="4400" b="0" dirty="0">
                <a:latin typeface="+mn-lt"/>
                <a:cs typeface="Times New Roman" panose="02020603050405020304" pitchFamily="18" charset="0"/>
              </a:rPr>
              <a:t>OVERVIEW</a:t>
            </a:r>
          </a:p>
        </p:txBody>
      </p:sp>
      <p:pic>
        <p:nvPicPr>
          <p:cNvPr id="7" name="Content Placeholder 6">
            <a:extLst>
              <a:ext uri="{FF2B5EF4-FFF2-40B4-BE49-F238E27FC236}">
                <a16:creationId xmlns:a16="http://schemas.microsoft.com/office/drawing/2014/main" id="{0E251E29-3809-8D4C-5189-B8B5F624D00A}"/>
              </a:ext>
            </a:extLst>
          </p:cNvPr>
          <p:cNvPicPr>
            <a:picLocks noGrp="1" noChangeAspect="1"/>
          </p:cNvPicPr>
          <p:nvPr>
            <p:ph idx="1"/>
          </p:nvPr>
        </p:nvPicPr>
        <p:blipFill>
          <a:blip r:embed="rId2"/>
          <a:stretch>
            <a:fillRect/>
          </a:stretch>
        </p:blipFill>
        <p:spPr>
          <a:xfrm>
            <a:off x="3590984" y="2095500"/>
            <a:ext cx="5000507" cy="3695700"/>
          </a:xfrm>
        </p:spPr>
      </p:pic>
    </p:spTree>
    <p:extLst>
      <p:ext uri="{BB962C8B-B14F-4D97-AF65-F5344CB8AC3E}">
        <p14:creationId xmlns:p14="http://schemas.microsoft.com/office/powerpoint/2010/main" val="351332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AC70-B1A6-579E-F0CD-266460649679}"/>
              </a:ext>
            </a:extLst>
          </p:cNvPr>
          <p:cNvSpPr>
            <a:spLocks noGrp="1"/>
          </p:cNvSpPr>
          <p:nvPr>
            <p:ph type="title"/>
          </p:nvPr>
        </p:nvSpPr>
        <p:spPr/>
        <p:txBody>
          <a:bodyPr/>
          <a:lstStyle/>
          <a:p>
            <a:r>
              <a:rPr lang="en-US" sz="4400" b="0" dirty="0">
                <a:latin typeface="+mn-lt"/>
                <a:cs typeface="Times New Roman" panose="02020603050405020304" pitchFamily="18" charset="0"/>
              </a:rPr>
              <a:t>1.PROBLEM IDENTIFICATION</a:t>
            </a:r>
            <a:endParaRPr lang="en-IN" dirty="0"/>
          </a:p>
        </p:txBody>
      </p:sp>
      <p:sp>
        <p:nvSpPr>
          <p:cNvPr id="3" name="Content Placeholder 2">
            <a:extLst>
              <a:ext uri="{FF2B5EF4-FFF2-40B4-BE49-F238E27FC236}">
                <a16:creationId xmlns:a16="http://schemas.microsoft.com/office/drawing/2014/main" id="{3DFEBF1F-D283-116B-96CE-7C35C2815F3D}"/>
              </a:ext>
            </a:extLst>
          </p:cNvPr>
          <p:cNvSpPr>
            <a:spLocks noGrp="1"/>
          </p:cNvSpPr>
          <p:nvPr>
            <p:ph idx="1"/>
          </p:nvPr>
        </p:nvSpPr>
        <p:spPr/>
        <p:txBody>
          <a:bodyPr>
            <a:normAutofit fontScale="77500" lnSpcReduction="20000"/>
          </a:bodyPr>
          <a:lstStyle/>
          <a:p>
            <a:pPr marL="285750" indent="-285750" algn="just">
              <a:lnSpc>
                <a:spcPct val="107000"/>
              </a:lnSpc>
              <a:spcAft>
                <a:spcPts val="800"/>
              </a:spcAft>
              <a:buFont typeface="Arial" panose="020B0604020202020204" pitchFamily="34" charset="0"/>
              <a:buChar char="•"/>
            </a:pPr>
            <a:r>
              <a:rPr lang="en-IN" sz="2800" dirty="0"/>
              <a:t>Presenters often struggle to gauge audience engagement and understanding in real-time.</a:t>
            </a:r>
          </a:p>
          <a:p>
            <a:pPr marL="285750" indent="-285750" algn="just">
              <a:lnSpc>
                <a:spcPct val="107000"/>
              </a:lnSpc>
              <a:spcAft>
                <a:spcPts val="800"/>
              </a:spcAft>
              <a:buFont typeface="Arial" panose="020B0604020202020204" pitchFamily="34" charset="0"/>
              <a:buChar char="•"/>
            </a:pPr>
            <a:r>
              <a:rPr lang="en-IN" sz="2800" dirty="0"/>
              <a:t>Lack of immediate feedback hinders effective communication and adjustment during presentations.</a:t>
            </a:r>
          </a:p>
          <a:p>
            <a:pPr marL="285750" indent="-285750" algn="just">
              <a:lnSpc>
                <a:spcPct val="107000"/>
              </a:lnSpc>
              <a:spcAft>
                <a:spcPts val="800"/>
              </a:spcAft>
              <a:buFont typeface="Arial" panose="020B0604020202020204" pitchFamily="34" charset="0"/>
              <a:buChar char="•"/>
            </a:pPr>
            <a:r>
              <a:rPr lang="en-IN" sz="2800" dirty="0"/>
              <a:t>Real-time emotional insights can guide presenters to adjust their pace, tone, and content to maintain engagement.</a:t>
            </a:r>
          </a:p>
          <a:p>
            <a:pPr marL="285750" indent="-285750" algn="just">
              <a:lnSpc>
                <a:spcPct val="107000"/>
              </a:lnSpc>
              <a:spcAft>
                <a:spcPts val="800"/>
              </a:spcAft>
              <a:buFont typeface="Arial" panose="020B0604020202020204" pitchFamily="34" charset="0"/>
              <a:buChar char="•"/>
            </a:pPr>
            <a:r>
              <a:rPr lang="en-IN" sz="2800" dirty="0"/>
              <a:t>Beyond traditional presentations, facial emotion analysis can be applied to training sessions, workshops, and virtual meetings , movie </a:t>
            </a:r>
            <a:r>
              <a:rPr lang="en-IN" sz="2800" dirty="0" err="1"/>
              <a:t>reviews,class</a:t>
            </a:r>
            <a:r>
              <a:rPr lang="en-IN" sz="2800" dirty="0"/>
              <a:t> feedbacks etc..</a:t>
            </a:r>
            <a:endParaRPr lang="en-US" sz="2800" dirty="0"/>
          </a:p>
          <a:p>
            <a:endParaRPr lang="en-IN" dirty="0"/>
          </a:p>
        </p:txBody>
      </p:sp>
    </p:spTree>
    <p:extLst>
      <p:ext uri="{BB962C8B-B14F-4D97-AF65-F5344CB8AC3E}">
        <p14:creationId xmlns:p14="http://schemas.microsoft.com/office/powerpoint/2010/main" val="265921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33;p46">
            <a:extLst>
              <a:ext uri="{FF2B5EF4-FFF2-40B4-BE49-F238E27FC236}">
                <a16:creationId xmlns:a16="http://schemas.microsoft.com/office/drawing/2014/main" id="{06967B27-D0CF-9379-49BC-714CA25BF3EC}"/>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algn="ctr">
              <a:spcBef>
                <a:spcPts val="0"/>
              </a:spcBef>
            </a:pPr>
            <a:r>
              <a:rPr lang="en-US" sz="4400" b="0" dirty="0">
                <a:latin typeface="+mn-lt"/>
                <a:cs typeface="Times New Roman" panose="02020603050405020304" pitchFamily="18" charset="0"/>
              </a:rPr>
              <a:t>2.PROBLEM STATEMENT</a:t>
            </a:r>
            <a:endParaRPr sz="4400" b="0"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5ED0FFA6-4401-F4C0-B468-42B10EEFDC8F}"/>
              </a:ext>
            </a:extLst>
          </p:cNvPr>
          <p:cNvSpPr>
            <a:spLocks noGrp="1"/>
          </p:cNvSpPr>
          <p:nvPr>
            <p:ph idx="1"/>
          </p:nvPr>
        </p:nvSpPr>
        <p:spPr/>
        <p:txBody>
          <a:bodyPr>
            <a:normAutofit fontScale="55000" lnSpcReduction="20000"/>
          </a:bodyPr>
          <a:lstStyle/>
          <a:p>
            <a:pPr marL="285750" indent="-285750" algn="just">
              <a:lnSpc>
                <a:spcPct val="150000"/>
              </a:lnSpc>
              <a:buFont typeface="Arial" panose="020B0604020202020204" pitchFamily="34" charset="0"/>
              <a:buChar char="•"/>
            </a:pPr>
            <a:r>
              <a:rPr lang="en-IN" sz="2800" dirty="0"/>
              <a:t>This project addresses the critical need for reliable and real-time expression detection in crowded scenes, such as public spaces, classrooms, or workplaces. Accurate emotion analysis has diverse applications, from improving human-computer interaction to enhancing emotional awareness in social contexts.</a:t>
            </a:r>
          </a:p>
          <a:p>
            <a:pPr marL="285750" indent="-285750" algn="just">
              <a:lnSpc>
                <a:spcPct val="150000"/>
              </a:lnSpc>
              <a:buFont typeface="Arial" panose="020B0604020202020204" pitchFamily="34" charset="0"/>
              <a:buChar char="•"/>
            </a:pPr>
            <a:r>
              <a:rPr lang="en-IN" sz="2800" dirty="0"/>
              <a:t>The project aims to address this challenge by harnessing the power of computer vision and deep learning techniques, specifically leveraging the </a:t>
            </a:r>
            <a:r>
              <a:rPr lang="en-IN" sz="2800" dirty="0" err="1"/>
              <a:t>Keras</a:t>
            </a:r>
            <a:r>
              <a:rPr lang="en-IN" sz="2800" dirty="0"/>
              <a:t> framework. The primary focus is on developing a robust system capable of detecting and </a:t>
            </a:r>
            <a:r>
              <a:rPr lang="en-IN" sz="2800" dirty="0" err="1"/>
              <a:t>analyzing</a:t>
            </a:r>
            <a:r>
              <a:rPr lang="en-IN" sz="2800" dirty="0"/>
              <a:t> emotions on the faces of multiple individuals in real-time during presentations. By implementing a comprehensive solution that accurately identifies a range of emotions, including happiness, surprise, sadness, and more, presenters will gain valuable insights into the audience's reception and engagement levels.</a:t>
            </a:r>
            <a:endParaRPr lang="en-US" sz="2800" dirty="0"/>
          </a:p>
          <a:p>
            <a:endParaRPr lang="en-IN" dirty="0"/>
          </a:p>
        </p:txBody>
      </p:sp>
    </p:spTree>
    <p:extLst>
      <p:ext uri="{BB962C8B-B14F-4D97-AF65-F5344CB8AC3E}">
        <p14:creationId xmlns:p14="http://schemas.microsoft.com/office/powerpoint/2010/main" val="155056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A2F2-72B5-A9CB-A5FA-8A3CB0CCDB9E}"/>
              </a:ext>
            </a:extLst>
          </p:cNvPr>
          <p:cNvSpPr>
            <a:spLocks noGrp="1"/>
          </p:cNvSpPr>
          <p:nvPr>
            <p:ph type="title"/>
          </p:nvPr>
        </p:nvSpPr>
        <p:spPr/>
        <p:txBody>
          <a:bodyPr>
            <a:normAutofit/>
          </a:bodyPr>
          <a:lstStyle/>
          <a:p>
            <a:r>
              <a:rPr lang="en-IN" sz="4400" dirty="0"/>
              <a:t>3.Significance of the project</a:t>
            </a:r>
          </a:p>
        </p:txBody>
      </p:sp>
      <p:sp>
        <p:nvSpPr>
          <p:cNvPr id="3" name="Content Placeholder 2">
            <a:extLst>
              <a:ext uri="{FF2B5EF4-FFF2-40B4-BE49-F238E27FC236}">
                <a16:creationId xmlns:a16="http://schemas.microsoft.com/office/drawing/2014/main" id="{DF488E87-74A8-96A0-0044-C489C08F4A74}"/>
              </a:ext>
            </a:extLst>
          </p:cNvPr>
          <p:cNvSpPr>
            <a:spLocks noGrp="1"/>
          </p:cNvSpPr>
          <p:nvPr>
            <p:ph idx="1"/>
          </p:nvPr>
        </p:nvSpPr>
        <p:spPr/>
        <p:txBody>
          <a:bodyPr>
            <a:normAutofit fontScale="85000" lnSpcReduction="20000"/>
          </a:bodyPr>
          <a:lstStyle/>
          <a:p>
            <a:pPr marL="0" indent="0">
              <a:buNone/>
            </a:pPr>
            <a:r>
              <a:rPr lang="en-US" b="1" dirty="0">
                <a:latin typeface="+mj-lt"/>
              </a:rPr>
              <a:t>Deeper Understanding of Emotions:</a:t>
            </a:r>
          </a:p>
          <a:p>
            <a:r>
              <a:rPr lang="en-US" dirty="0">
                <a:latin typeface="+mj-lt"/>
              </a:rPr>
              <a:t>Facial expressions are a primary way humans express emotions. By analyzing these expressions, you can gain a deeper understanding of how people feel and react to different situations, products, services, or events.</a:t>
            </a:r>
          </a:p>
          <a:p>
            <a:pPr marL="0" indent="0">
              <a:buNone/>
            </a:pPr>
            <a:r>
              <a:rPr lang="en-US" b="1" dirty="0">
                <a:latin typeface="+mj-lt"/>
              </a:rPr>
              <a:t>Non-Intrusive Data Collection:</a:t>
            </a:r>
          </a:p>
          <a:p>
            <a:r>
              <a:rPr lang="en-US" dirty="0">
                <a:latin typeface="+mj-lt"/>
              </a:rPr>
              <a:t>Facial emotion recognition technology can collect data non-intrusively, often without requiring direct interaction with participants. This minimizes the risk of influencing participants' responses.</a:t>
            </a:r>
          </a:p>
          <a:p>
            <a:pPr marL="0" indent="0">
              <a:buNone/>
            </a:pPr>
            <a:endParaRPr lang="en-US" dirty="0">
              <a:latin typeface="+mj-lt"/>
            </a:endParaRPr>
          </a:p>
          <a:p>
            <a:r>
              <a:rPr lang="en-US" dirty="0">
                <a:latin typeface="+mj-lt"/>
              </a:rPr>
              <a:t>If helps for society for many ways like product and service improvement ,movie </a:t>
            </a:r>
            <a:r>
              <a:rPr lang="en-US" dirty="0" err="1">
                <a:latin typeface="+mj-lt"/>
              </a:rPr>
              <a:t>reviews,public</a:t>
            </a:r>
            <a:r>
              <a:rPr lang="en-US" dirty="0">
                <a:latin typeface="+mj-lt"/>
              </a:rPr>
              <a:t> engagement etc..</a:t>
            </a:r>
            <a:endParaRPr lang="en-IN" dirty="0">
              <a:latin typeface="+mj-lt"/>
            </a:endParaRPr>
          </a:p>
          <a:p>
            <a:endParaRPr lang="en-IN" dirty="0"/>
          </a:p>
        </p:txBody>
      </p:sp>
    </p:spTree>
    <p:extLst>
      <p:ext uri="{BB962C8B-B14F-4D97-AF65-F5344CB8AC3E}">
        <p14:creationId xmlns:p14="http://schemas.microsoft.com/office/powerpoint/2010/main" val="4574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C11D-4D5E-8FD0-1345-EE1810225E81}"/>
              </a:ext>
            </a:extLst>
          </p:cNvPr>
          <p:cNvSpPr>
            <a:spLocks noGrp="1"/>
          </p:cNvSpPr>
          <p:nvPr>
            <p:ph type="title"/>
          </p:nvPr>
        </p:nvSpPr>
        <p:spPr/>
        <p:txBody>
          <a:bodyPr/>
          <a:lstStyle/>
          <a:p>
            <a:r>
              <a:rPr lang="en-US" sz="4400" b="0" dirty="0">
                <a:latin typeface="+mn-lt"/>
                <a:cs typeface="Times New Roman" panose="02020603050405020304" pitchFamily="18" charset="0"/>
              </a:rPr>
              <a:t>4.OBJECTIVE OF THE PROJECT</a:t>
            </a:r>
            <a:endParaRPr lang="en-IN" dirty="0"/>
          </a:p>
        </p:txBody>
      </p:sp>
      <p:sp>
        <p:nvSpPr>
          <p:cNvPr id="3" name="Content Placeholder 2">
            <a:extLst>
              <a:ext uri="{FF2B5EF4-FFF2-40B4-BE49-F238E27FC236}">
                <a16:creationId xmlns:a16="http://schemas.microsoft.com/office/drawing/2014/main" id="{CD2EEA38-8A3C-0837-1F55-D02C4781FEC6}"/>
              </a:ext>
            </a:extLst>
          </p:cNvPr>
          <p:cNvSpPr>
            <a:spLocks noGrp="1"/>
          </p:cNvSpPr>
          <p:nvPr>
            <p:ph idx="1"/>
          </p:nvPr>
        </p:nvSpPr>
        <p:spPr/>
        <p:txBody>
          <a:bodyPr/>
          <a:lstStyle/>
          <a:p>
            <a:pPr algn="l">
              <a:buFont typeface="Arial" panose="020B0604020202020204" pitchFamily="34" charset="0"/>
              <a:buChar char="•"/>
            </a:pPr>
            <a:r>
              <a:rPr lang="en-IN" b="0" i="0" dirty="0">
                <a:effectLst/>
              </a:rPr>
              <a:t>The objective of this project is to develop a facial emotion recognition system that can be used to provide instant audience feedback during presentations. This system would use machine learning to identify different emotions, such as bored, confusion, interest, and engagement, from the facial expressions of audience members. The presenter would then be able to use this feedback to adjust their presentation accordingly, ensuring that they are communicating effectively and keeping their audience engaged.</a:t>
            </a:r>
          </a:p>
          <a:p>
            <a:pPr marL="285750" indent="-285750" algn="just">
              <a:lnSpc>
                <a:spcPct val="150000"/>
              </a:lnSpc>
              <a:buFont typeface="Arial" panose="020B0604020202020204" pitchFamily="34" charset="0"/>
              <a:buChar char="•"/>
            </a:pPr>
            <a:endParaRPr lang="en-IN" sz="2800" dirty="0"/>
          </a:p>
          <a:p>
            <a:pPr marL="285750" indent="-285750" algn="just">
              <a:lnSpc>
                <a:spcPct val="150000"/>
              </a:lnSpc>
              <a:buFont typeface="Arial" panose="020B0604020202020204" pitchFamily="34" charset="0"/>
              <a:buChar char="•"/>
            </a:pPr>
            <a:endParaRPr lang="en-IN" sz="2800" dirty="0"/>
          </a:p>
          <a:p>
            <a:pPr marL="285750" indent="-285750" algn="just">
              <a:lnSpc>
                <a:spcPct val="150000"/>
              </a:lnSpc>
              <a:buFont typeface="Arial" panose="020B0604020202020204" pitchFamily="34" charset="0"/>
              <a:buChar char="•"/>
            </a:pPr>
            <a:endParaRPr lang="en-US" sz="2800" dirty="0"/>
          </a:p>
          <a:p>
            <a:endParaRPr lang="en-IN" dirty="0"/>
          </a:p>
        </p:txBody>
      </p:sp>
    </p:spTree>
    <p:extLst>
      <p:ext uri="{BB962C8B-B14F-4D97-AF65-F5344CB8AC3E}">
        <p14:creationId xmlns:p14="http://schemas.microsoft.com/office/powerpoint/2010/main" val="74960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0B59-5E49-80BA-FDAD-68FB51D44D68}"/>
              </a:ext>
            </a:extLst>
          </p:cNvPr>
          <p:cNvSpPr>
            <a:spLocks noGrp="1"/>
          </p:cNvSpPr>
          <p:nvPr>
            <p:ph type="title"/>
          </p:nvPr>
        </p:nvSpPr>
        <p:spPr/>
        <p:txBody>
          <a:bodyPr/>
          <a:lstStyle/>
          <a:p>
            <a:r>
              <a:rPr lang="en-US" sz="4400" b="0" dirty="0">
                <a:latin typeface="+mn-lt"/>
                <a:cs typeface="Times New Roman" panose="02020603050405020304" pitchFamily="18" charset="0"/>
              </a:rPr>
              <a:t> 5.SCOPE OF THE PROJECT</a:t>
            </a:r>
            <a:endParaRPr lang="en-IN" dirty="0"/>
          </a:p>
        </p:txBody>
      </p:sp>
      <p:sp>
        <p:nvSpPr>
          <p:cNvPr id="3" name="Content Placeholder 2">
            <a:extLst>
              <a:ext uri="{FF2B5EF4-FFF2-40B4-BE49-F238E27FC236}">
                <a16:creationId xmlns:a16="http://schemas.microsoft.com/office/drawing/2014/main" id="{829494A3-9E8C-C027-6385-C541AB97B884}"/>
              </a:ext>
            </a:extLst>
          </p:cNvPr>
          <p:cNvSpPr>
            <a:spLocks noGrp="1"/>
          </p:cNvSpPr>
          <p:nvPr>
            <p:ph idx="1"/>
          </p:nvPr>
        </p:nvSpPr>
        <p:spPr/>
        <p:txBody>
          <a:bodyPr>
            <a:normAutofit fontScale="62500" lnSpcReduction="20000"/>
          </a:bodyPr>
          <a:lstStyle/>
          <a:p>
            <a:pPr marL="285750" indent="-285750" algn="just">
              <a:buFont typeface="Arial" panose="020B0604020202020204" pitchFamily="34" charset="0"/>
              <a:buChar char="•"/>
            </a:pPr>
            <a:r>
              <a:rPr lang="en-IN" sz="2800" dirty="0"/>
              <a:t>The primary scope of this project is to establish a model that can classify seven basic emotions: happy, sad, surprise, angry, disgust, neutral, and fear and to achieve the accuracy better than the baseline.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sz="2800" dirty="0"/>
          </a:p>
          <a:p>
            <a:pPr marL="285750" indent="-285750" algn="just">
              <a:buFont typeface="Arial" panose="020B0604020202020204" pitchFamily="34" charset="0"/>
              <a:buChar char="•"/>
            </a:pPr>
            <a:r>
              <a:rPr lang="en-IN" sz="2800" dirty="0"/>
              <a:t>the project will develop a robust system capable of real-time emotion recognition from the facial expressions of audience members. The system will </a:t>
            </a:r>
            <a:r>
              <a:rPr lang="en-IN" sz="2800" dirty="0" err="1"/>
              <a:t>analyze</a:t>
            </a:r>
            <a:r>
              <a:rPr lang="en-IN" sz="2800" dirty="0"/>
              <a:t> subtle cues such as smiles, frowns, and raised eyebrows to gauge the audience's emotional engagement and comprehension levels. The captured emotional data will be translated into meaningful insights, enabling presenters to adapt their delivery in response to the audience's reactions.</a:t>
            </a:r>
          </a:p>
          <a:p>
            <a:pPr marL="285750" indent="-285750" algn="just">
              <a:buFont typeface="Arial" panose="020B0604020202020204" pitchFamily="34" charset="0"/>
              <a:buChar char="•"/>
            </a:pPr>
            <a:endParaRPr lang="en-US" sz="2800" dirty="0"/>
          </a:p>
          <a:p>
            <a:endParaRPr lang="en-IN" dirty="0"/>
          </a:p>
        </p:txBody>
      </p:sp>
    </p:spTree>
    <p:extLst>
      <p:ext uri="{BB962C8B-B14F-4D97-AF65-F5344CB8AC3E}">
        <p14:creationId xmlns:p14="http://schemas.microsoft.com/office/powerpoint/2010/main" val="257542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006D3-0F45-1F8A-0FCD-1DD274E47BE0}"/>
              </a:ext>
            </a:extLst>
          </p:cNvPr>
          <p:cNvSpPr>
            <a:spLocks noGrp="1"/>
          </p:cNvSpPr>
          <p:nvPr>
            <p:ph type="title"/>
          </p:nvPr>
        </p:nvSpPr>
        <p:spPr/>
        <p:txBody>
          <a:bodyPr>
            <a:normAutofit/>
          </a:bodyPr>
          <a:lstStyle/>
          <a:p>
            <a:r>
              <a:rPr lang="en-IN" dirty="0"/>
              <a:t>References Table</a:t>
            </a:r>
            <a:br>
              <a:rPr lang="en-IN" dirty="0"/>
            </a:br>
            <a:endParaRPr lang="en-IN" dirty="0"/>
          </a:p>
        </p:txBody>
      </p:sp>
      <p:graphicFrame>
        <p:nvGraphicFramePr>
          <p:cNvPr id="4" name="Content Placeholder 3">
            <a:extLst>
              <a:ext uri="{FF2B5EF4-FFF2-40B4-BE49-F238E27FC236}">
                <a16:creationId xmlns:a16="http://schemas.microsoft.com/office/drawing/2014/main" id="{1BD62D93-2487-5251-07AB-FB3E216471B9}"/>
              </a:ext>
            </a:extLst>
          </p:cNvPr>
          <p:cNvGraphicFramePr>
            <a:graphicFrameLocks noGrp="1"/>
          </p:cNvGraphicFramePr>
          <p:nvPr>
            <p:ph idx="1"/>
            <p:extLst>
              <p:ext uri="{D42A27DB-BD31-4B8C-83A1-F6EECF244321}">
                <p14:modId xmlns:p14="http://schemas.microsoft.com/office/powerpoint/2010/main" val="3331050613"/>
              </p:ext>
            </p:extLst>
          </p:nvPr>
        </p:nvGraphicFramePr>
        <p:xfrm>
          <a:off x="1062317" y="1521254"/>
          <a:ext cx="9453280" cy="5243048"/>
        </p:xfrm>
        <a:graphic>
          <a:graphicData uri="http://schemas.openxmlformats.org/drawingml/2006/table">
            <a:tbl>
              <a:tblPr firstRow="1" bandRow="1">
                <a:tableStyleId>{5C22544A-7EE6-4342-B048-85BDC9FD1C3A}</a:tableStyleId>
              </a:tblPr>
              <a:tblGrid>
                <a:gridCol w="1890656">
                  <a:extLst>
                    <a:ext uri="{9D8B030D-6E8A-4147-A177-3AD203B41FA5}">
                      <a16:colId xmlns:a16="http://schemas.microsoft.com/office/drawing/2014/main" val="1583354693"/>
                    </a:ext>
                  </a:extLst>
                </a:gridCol>
                <a:gridCol w="1890656">
                  <a:extLst>
                    <a:ext uri="{9D8B030D-6E8A-4147-A177-3AD203B41FA5}">
                      <a16:colId xmlns:a16="http://schemas.microsoft.com/office/drawing/2014/main" val="618235529"/>
                    </a:ext>
                  </a:extLst>
                </a:gridCol>
                <a:gridCol w="1890656">
                  <a:extLst>
                    <a:ext uri="{9D8B030D-6E8A-4147-A177-3AD203B41FA5}">
                      <a16:colId xmlns:a16="http://schemas.microsoft.com/office/drawing/2014/main" val="3727722798"/>
                    </a:ext>
                  </a:extLst>
                </a:gridCol>
                <a:gridCol w="1890656">
                  <a:extLst>
                    <a:ext uri="{9D8B030D-6E8A-4147-A177-3AD203B41FA5}">
                      <a16:colId xmlns:a16="http://schemas.microsoft.com/office/drawing/2014/main" val="1250239009"/>
                    </a:ext>
                  </a:extLst>
                </a:gridCol>
                <a:gridCol w="1890656">
                  <a:extLst>
                    <a:ext uri="{9D8B030D-6E8A-4147-A177-3AD203B41FA5}">
                      <a16:colId xmlns:a16="http://schemas.microsoft.com/office/drawing/2014/main" val="3308627436"/>
                    </a:ext>
                  </a:extLst>
                </a:gridCol>
              </a:tblGrid>
              <a:tr h="625328">
                <a:tc>
                  <a:txBody>
                    <a:bodyPr/>
                    <a:lstStyle/>
                    <a:p>
                      <a:pPr algn="ctr"/>
                      <a:r>
                        <a:rPr lang="en-IN" dirty="0"/>
                        <a:t>NO.</a:t>
                      </a:r>
                    </a:p>
                  </a:txBody>
                  <a:tcPr/>
                </a:tc>
                <a:tc>
                  <a:txBody>
                    <a:bodyPr/>
                    <a:lstStyle/>
                    <a:p>
                      <a:pPr algn="ctr"/>
                      <a:r>
                        <a:rPr lang="en-IN" dirty="0"/>
                        <a:t>AUTHORS</a:t>
                      </a:r>
                    </a:p>
                  </a:txBody>
                  <a:tcPr/>
                </a:tc>
                <a:tc>
                  <a:txBody>
                    <a:bodyPr/>
                    <a:lstStyle/>
                    <a:p>
                      <a:pPr algn="ctr"/>
                      <a:r>
                        <a:rPr lang="en-IN" dirty="0"/>
                        <a:t>TITLE</a:t>
                      </a:r>
                    </a:p>
                  </a:txBody>
                  <a:tcPr/>
                </a:tc>
                <a:tc>
                  <a:txBody>
                    <a:bodyPr/>
                    <a:lstStyle/>
                    <a:p>
                      <a:pPr algn="ctr"/>
                      <a:r>
                        <a:rPr lang="en-IN" dirty="0"/>
                        <a:t>Volume No.</a:t>
                      </a:r>
                    </a:p>
                  </a:txBody>
                  <a:tcPr/>
                </a:tc>
                <a:tc>
                  <a:txBody>
                    <a:bodyPr/>
                    <a:lstStyle/>
                    <a:p>
                      <a:pPr algn="ctr"/>
                      <a:r>
                        <a:rPr lang="en-IN" dirty="0"/>
                        <a:t>YEAR</a:t>
                      </a:r>
                    </a:p>
                  </a:txBody>
                  <a:tcPr/>
                </a:tc>
                <a:extLst>
                  <a:ext uri="{0D108BD9-81ED-4DB2-BD59-A6C34878D82A}">
                    <a16:rowId xmlns:a16="http://schemas.microsoft.com/office/drawing/2014/main" val="4201824275"/>
                  </a:ext>
                </a:extLst>
              </a:tr>
              <a:tr h="781537">
                <a:tc>
                  <a:txBody>
                    <a:bodyPr/>
                    <a:lstStyle/>
                    <a:p>
                      <a:pPr algn="ctr"/>
                      <a:r>
                        <a:rPr lang="en-IN" sz="1400" dirty="0"/>
                        <a:t>1.</a:t>
                      </a:r>
                    </a:p>
                  </a:txBody>
                  <a:tcPr/>
                </a:tc>
                <a:tc>
                  <a:txBody>
                    <a:bodyPr/>
                    <a:lstStyle/>
                    <a:p>
                      <a:pPr algn="just"/>
                      <a:r>
                        <a:rPr lang="pt-BR" sz="1300" dirty="0"/>
                        <a:t>Wafa Mellouk a, Wahida Handouzi a</a:t>
                      </a:r>
                      <a:endParaRPr lang="en-IN" sz="13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effectLst/>
                          <a:latin typeface="+mn-lt"/>
                          <a:ea typeface="+mn-ea"/>
                          <a:cs typeface="+mn-cs"/>
                        </a:rPr>
                        <a:t>Facial emotion recognition using deep learning: review and insights</a:t>
                      </a:r>
                    </a:p>
                  </a:txBody>
                  <a:tcPr/>
                </a:tc>
                <a:tc>
                  <a:txBody>
                    <a:bodyPr/>
                    <a:lstStyle/>
                    <a:p>
                      <a:pPr algn="ctr"/>
                      <a:r>
                        <a:rPr lang="en-IN" sz="1300" dirty="0"/>
                        <a:t>Volume 107</a:t>
                      </a:r>
                    </a:p>
                  </a:txBody>
                  <a:tcPr/>
                </a:tc>
                <a:tc>
                  <a:txBody>
                    <a:bodyPr/>
                    <a:lstStyle/>
                    <a:p>
                      <a:pPr algn="ctr"/>
                      <a:r>
                        <a:rPr lang="en-IN" sz="1400" dirty="0"/>
                        <a:t>2020</a:t>
                      </a:r>
                    </a:p>
                  </a:txBody>
                  <a:tcPr/>
                </a:tc>
                <a:extLst>
                  <a:ext uri="{0D108BD9-81ED-4DB2-BD59-A6C34878D82A}">
                    <a16:rowId xmlns:a16="http://schemas.microsoft.com/office/drawing/2014/main" val="3825164217"/>
                  </a:ext>
                </a:extLst>
              </a:tr>
              <a:tr h="625328">
                <a:tc>
                  <a:txBody>
                    <a:bodyPr/>
                    <a:lstStyle/>
                    <a:p>
                      <a:pPr algn="ctr"/>
                      <a:r>
                        <a:rPr lang="en-IN" sz="1400" dirty="0"/>
                        <a:t>2.</a:t>
                      </a:r>
                    </a:p>
                  </a:txBody>
                  <a:tcPr/>
                </a:tc>
                <a:tc>
                  <a:txBody>
                    <a:bodyPr/>
                    <a:lstStyle/>
                    <a:p>
                      <a:pPr algn="just"/>
                      <a:r>
                        <a:rPr lang="en-IN" sz="1300" dirty="0"/>
                        <a:t> Shan Li, </a:t>
                      </a:r>
                      <a:r>
                        <a:rPr lang="en-IN" sz="1300" dirty="0" err="1"/>
                        <a:t>Weihong</a:t>
                      </a:r>
                      <a:r>
                        <a:rPr lang="en-IN" sz="1300" dirty="0"/>
                        <a:t> Deng</a:t>
                      </a:r>
                    </a:p>
                  </a:txBody>
                  <a:tcPr/>
                </a:tc>
                <a:tc>
                  <a:txBody>
                    <a:bodyPr/>
                    <a:lstStyle/>
                    <a:p>
                      <a:pPr algn="just"/>
                      <a:r>
                        <a:rPr lang="en-US" sz="1300" dirty="0"/>
                        <a:t>Deep Facial Expression Recognition: A Survey</a:t>
                      </a:r>
                      <a:endParaRPr lang="en-IN" sz="1300" dirty="0"/>
                    </a:p>
                  </a:txBody>
                  <a:tcPr/>
                </a:tc>
                <a:tc>
                  <a:txBody>
                    <a:bodyPr/>
                    <a:lstStyle/>
                    <a:p>
                      <a:pPr algn="ctr"/>
                      <a:r>
                        <a:rPr lang="en-IN" sz="1300" dirty="0"/>
                        <a:t>Volume: 13</a:t>
                      </a:r>
                    </a:p>
                  </a:txBody>
                  <a:tcPr/>
                </a:tc>
                <a:tc>
                  <a:txBody>
                    <a:bodyPr/>
                    <a:lstStyle/>
                    <a:p>
                      <a:pPr algn="ctr"/>
                      <a:r>
                        <a:rPr lang="en-IN" sz="1400" dirty="0"/>
                        <a:t>2022</a:t>
                      </a:r>
                    </a:p>
                  </a:txBody>
                  <a:tcPr/>
                </a:tc>
                <a:extLst>
                  <a:ext uri="{0D108BD9-81ED-4DB2-BD59-A6C34878D82A}">
                    <a16:rowId xmlns:a16="http://schemas.microsoft.com/office/drawing/2014/main" val="1878606939"/>
                  </a:ext>
                </a:extLst>
              </a:tr>
              <a:tr h="956709">
                <a:tc>
                  <a:txBody>
                    <a:bodyPr/>
                    <a:lstStyle/>
                    <a:p>
                      <a:pPr algn="ctr"/>
                      <a:r>
                        <a:rPr lang="en-IN" sz="1400" dirty="0"/>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i-FI" sz="1300" dirty="0"/>
                        <a:t>PeterBurkert,felix Trier, Muhammad Zeshan Afzal, Andreas Dengel</a:t>
                      </a:r>
                      <a:endParaRPr lang="en-IN" sz="13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err="1"/>
                        <a:t>DeXpression</a:t>
                      </a:r>
                      <a:r>
                        <a:rPr lang="en-US" sz="1300" dirty="0"/>
                        <a:t>: Deep Convolutional Neural Network for Expression Recognition</a:t>
                      </a:r>
                      <a:endParaRPr lang="en-IN" sz="1300" dirty="0"/>
                    </a:p>
                  </a:txBody>
                  <a:tcPr/>
                </a:tc>
                <a:tc>
                  <a:txBody>
                    <a:bodyPr/>
                    <a:lstStyle/>
                    <a:p>
                      <a:pPr algn="ctr"/>
                      <a:r>
                        <a:rPr lang="en-US" sz="1300" b="0" i="0" kern="1200" dirty="0">
                          <a:solidFill>
                            <a:schemeClr val="dk1"/>
                          </a:solidFill>
                          <a:effectLst/>
                          <a:latin typeface="+mn-lt"/>
                          <a:ea typeface="+mn-ea"/>
                          <a:cs typeface="+mn-cs"/>
                        </a:rPr>
                        <a:t>Volume 2</a:t>
                      </a:r>
                    </a:p>
                  </a:txBody>
                  <a:tcPr/>
                </a:tc>
                <a:tc>
                  <a:txBody>
                    <a:bodyPr/>
                    <a:lstStyle/>
                    <a:p>
                      <a:pPr algn="ctr"/>
                      <a:r>
                        <a:rPr lang="en-IN" sz="1400" dirty="0"/>
                        <a:t>2016</a:t>
                      </a:r>
                    </a:p>
                  </a:txBody>
                  <a:tcPr/>
                </a:tc>
                <a:extLst>
                  <a:ext uri="{0D108BD9-81ED-4DB2-BD59-A6C34878D82A}">
                    <a16:rowId xmlns:a16="http://schemas.microsoft.com/office/drawing/2014/main" val="3891616200"/>
                  </a:ext>
                </a:extLst>
              </a:tr>
              <a:tr h="956709">
                <a:tc>
                  <a:txBody>
                    <a:bodyPr/>
                    <a:lstStyle/>
                    <a:p>
                      <a:pPr algn="ctr"/>
                      <a:r>
                        <a:rPr lang="en-IN" sz="1400" dirty="0"/>
                        <a:t>4.</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D Y Liliana</a:t>
                      </a:r>
                      <a:endParaRPr lang="en-IN" sz="13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Emotion recognition from facial expression using</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deep convolutional neural network</a:t>
                      </a:r>
                    </a:p>
                  </a:txBody>
                  <a:tcPr/>
                </a:tc>
                <a:tc>
                  <a:txBody>
                    <a:bodyPr/>
                    <a:lstStyle/>
                    <a:p>
                      <a:pPr algn="ctr"/>
                      <a:r>
                        <a:rPr lang="en-IN" sz="1300" dirty="0"/>
                        <a:t>Volume 18</a:t>
                      </a:r>
                    </a:p>
                  </a:txBody>
                  <a:tcPr/>
                </a:tc>
                <a:tc>
                  <a:txBody>
                    <a:bodyPr/>
                    <a:lstStyle/>
                    <a:p>
                      <a:pPr algn="ctr"/>
                      <a:r>
                        <a:rPr lang="en-IN" sz="1400" dirty="0"/>
                        <a:t>2018</a:t>
                      </a:r>
                    </a:p>
                  </a:txBody>
                  <a:tcPr/>
                </a:tc>
                <a:extLst>
                  <a:ext uri="{0D108BD9-81ED-4DB2-BD59-A6C34878D82A}">
                    <a16:rowId xmlns:a16="http://schemas.microsoft.com/office/drawing/2014/main" val="2931068026"/>
                  </a:ext>
                </a:extLst>
              </a:tr>
              <a:tr h="781537">
                <a:tc>
                  <a:txBody>
                    <a:bodyPr/>
                    <a:lstStyle/>
                    <a:p>
                      <a:pPr algn="ctr"/>
                      <a:r>
                        <a:rPr lang="en-IN" sz="1400" dirty="0"/>
                        <a:t>5.</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pt-BR" sz="1300" dirty="0"/>
                        <a:t>Shima Alizadeh, Azar Fazel</a:t>
                      </a:r>
                      <a:endParaRPr lang="en-IN" sz="13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Convolutional Neural Networks for Facial Expression Recognition</a:t>
                      </a:r>
                      <a:endParaRPr lang="en-IN" sz="1300" dirty="0"/>
                    </a:p>
                  </a:txBody>
                  <a:tcPr/>
                </a:tc>
                <a:tc>
                  <a:txBody>
                    <a:bodyPr/>
                    <a:lstStyle/>
                    <a:p>
                      <a:pPr algn="ctr"/>
                      <a:r>
                        <a:rPr lang="en-IN" sz="1300" dirty="0"/>
                        <a:t>Not mentioned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2017</a:t>
                      </a:r>
                    </a:p>
                  </a:txBody>
                  <a:tcPr/>
                </a:tc>
                <a:extLst>
                  <a:ext uri="{0D108BD9-81ED-4DB2-BD59-A6C34878D82A}">
                    <a16:rowId xmlns:a16="http://schemas.microsoft.com/office/drawing/2014/main" val="1952524372"/>
                  </a:ext>
                </a:extLst>
              </a:tr>
            </a:tbl>
          </a:graphicData>
        </a:graphic>
      </p:graphicFrame>
    </p:spTree>
    <p:extLst>
      <p:ext uri="{BB962C8B-B14F-4D97-AF65-F5344CB8AC3E}">
        <p14:creationId xmlns:p14="http://schemas.microsoft.com/office/powerpoint/2010/main" val="46641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CB74-5F3B-C23A-FC21-E726408AEF66}"/>
              </a:ext>
            </a:extLst>
          </p:cNvPr>
          <p:cNvSpPr>
            <a:spLocks noGrp="1"/>
          </p:cNvSpPr>
          <p:nvPr>
            <p:ph type="title"/>
          </p:nvPr>
        </p:nvSpPr>
        <p:spPr>
          <a:xfrm>
            <a:off x="837695" y="69949"/>
            <a:ext cx="10515600" cy="729956"/>
          </a:xfrm>
        </p:spPr>
        <p:txBody>
          <a:bodyPr>
            <a:normAutofit/>
          </a:bodyPr>
          <a:lstStyle/>
          <a:p>
            <a:r>
              <a:rPr lang="en-IN" dirty="0"/>
              <a:t>Implementation</a:t>
            </a:r>
          </a:p>
        </p:txBody>
      </p:sp>
      <p:sp>
        <p:nvSpPr>
          <p:cNvPr id="4" name="Rectangle 3">
            <a:extLst>
              <a:ext uri="{FF2B5EF4-FFF2-40B4-BE49-F238E27FC236}">
                <a16:creationId xmlns:a16="http://schemas.microsoft.com/office/drawing/2014/main" id="{94446F5C-DEFF-5FBF-ACBB-7F4D004BDC17}"/>
              </a:ext>
            </a:extLst>
          </p:cNvPr>
          <p:cNvSpPr/>
          <p:nvPr/>
        </p:nvSpPr>
        <p:spPr>
          <a:xfrm>
            <a:off x="1812023" y="3911600"/>
            <a:ext cx="6153404" cy="563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FEATURES EXTRACTION</a:t>
            </a:r>
          </a:p>
        </p:txBody>
      </p:sp>
      <p:sp>
        <p:nvSpPr>
          <p:cNvPr id="5" name="Rectangle 4">
            <a:extLst>
              <a:ext uri="{FF2B5EF4-FFF2-40B4-BE49-F238E27FC236}">
                <a16:creationId xmlns:a16="http://schemas.microsoft.com/office/drawing/2014/main" id="{CD453787-EF5D-317C-4191-74D668AF5740}"/>
              </a:ext>
            </a:extLst>
          </p:cNvPr>
          <p:cNvSpPr/>
          <p:nvPr/>
        </p:nvSpPr>
        <p:spPr>
          <a:xfrm>
            <a:off x="2277611" y="4905196"/>
            <a:ext cx="1967497" cy="3170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CLASSFICATION</a:t>
            </a:r>
          </a:p>
        </p:txBody>
      </p:sp>
      <p:sp>
        <p:nvSpPr>
          <p:cNvPr id="6" name="Rectangle 5">
            <a:extLst>
              <a:ext uri="{FF2B5EF4-FFF2-40B4-BE49-F238E27FC236}">
                <a16:creationId xmlns:a16="http://schemas.microsoft.com/office/drawing/2014/main" id="{DC60C470-6EE6-1DCA-8DD1-8E6242D18B5E}"/>
              </a:ext>
            </a:extLst>
          </p:cNvPr>
          <p:cNvSpPr/>
          <p:nvPr/>
        </p:nvSpPr>
        <p:spPr>
          <a:xfrm>
            <a:off x="5748782" y="4918612"/>
            <a:ext cx="1751076" cy="3170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CLASSIFIER</a:t>
            </a:r>
          </a:p>
        </p:txBody>
      </p:sp>
      <p:sp>
        <p:nvSpPr>
          <p:cNvPr id="7" name="Rectangle 6">
            <a:extLst>
              <a:ext uri="{FF2B5EF4-FFF2-40B4-BE49-F238E27FC236}">
                <a16:creationId xmlns:a16="http://schemas.microsoft.com/office/drawing/2014/main" id="{4C37E517-821F-69BB-20AB-DDEB90B60B59}"/>
              </a:ext>
            </a:extLst>
          </p:cNvPr>
          <p:cNvSpPr/>
          <p:nvPr/>
        </p:nvSpPr>
        <p:spPr>
          <a:xfrm>
            <a:off x="5653535" y="5651696"/>
            <a:ext cx="2225040" cy="406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EMOTION OUTPUT</a:t>
            </a:r>
          </a:p>
        </p:txBody>
      </p:sp>
      <p:sp>
        <p:nvSpPr>
          <p:cNvPr id="8" name="Rectangle 7">
            <a:extLst>
              <a:ext uri="{FF2B5EF4-FFF2-40B4-BE49-F238E27FC236}">
                <a16:creationId xmlns:a16="http://schemas.microsoft.com/office/drawing/2014/main" id="{3D052379-E396-4358-354F-69C90F2EC99F}"/>
              </a:ext>
            </a:extLst>
          </p:cNvPr>
          <p:cNvSpPr/>
          <p:nvPr/>
        </p:nvSpPr>
        <p:spPr>
          <a:xfrm>
            <a:off x="1812023" y="3017520"/>
            <a:ext cx="6153404" cy="563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FACE DETECTION(OPENCV)</a:t>
            </a:r>
          </a:p>
        </p:txBody>
      </p:sp>
      <p:sp>
        <p:nvSpPr>
          <p:cNvPr id="9" name="Rectangle 8">
            <a:extLst>
              <a:ext uri="{FF2B5EF4-FFF2-40B4-BE49-F238E27FC236}">
                <a16:creationId xmlns:a16="http://schemas.microsoft.com/office/drawing/2014/main" id="{D7D86AC1-3A59-0647-C87D-71F20AE9CCFF}"/>
              </a:ext>
            </a:extLst>
          </p:cNvPr>
          <p:cNvSpPr/>
          <p:nvPr/>
        </p:nvSpPr>
        <p:spPr>
          <a:xfrm>
            <a:off x="1960880" y="1848116"/>
            <a:ext cx="2194560" cy="7066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Input from database for training</a:t>
            </a:r>
          </a:p>
        </p:txBody>
      </p:sp>
      <p:sp>
        <p:nvSpPr>
          <p:cNvPr id="10" name="Rectangle 9">
            <a:extLst>
              <a:ext uri="{FF2B5EF4-FFF2-40B4-BE49-F238E27FC236}">
                <a16:creationId xmlns:a16="http://schemas.microsoft.com/office/drawing/2014/main" id="{BAE50501-C0AF-8013-335A-BD348B876A40}"/>
              </a:ext>
            </a:extLst>
          </p:cNvPr>
          <p:cNvSpPr/>
          <p:nvPr/>
        </p:nvSpPr>
        <p:spPr>
          <a:xfrm>
            <a:off x="6095495" y="1690102"/>
            <a:ext cx="134112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Webcam</a:t>
            </a:r>
          </a:p>
        </p:txBody>
      </p:sp>
      <p:sp>
        <p:nvSpPr>
          <p:cNvPr id="11" name="Rectangle 10">
            <a:extLst>
              <a:ext uri="{FF2B5EF4-FFF2-40B4-BE49-F238E27FC236}">
                <a16:creationId xmlns:a16="http://schemas.microsoft.com/office/drawing/2014/main" id="{C71017C5-CE26-4642-A471-C4E1705D4392}"/>
              </a:ext>
            </a:extLst>
          </p:cNvPr>
          <p:cNvSpPr/>
          <p:nvPr/>
        </p:nvSpPr>
        <p:spPr>
          <a:xfrm>
            <a:off x="6096000" y="2306320"/>
            <a:ext cx="1341120" cy="2484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Test data</a:t>
            </a:r>
          </a:p>
        </p:txBody>
      </p:sp>
      <p:sp>
        <p:nvSpPr>
          <p:cNvPr id="12" name="Arrow: Down 11">
            <a:extLst>
              <a:ext uri="{FF2B5EF4-FFF2-40B4-BE49-F238E27FC236}">
                <a16:creationId xmlns:a16="http://schemas.microsoft.com/office/drawing/2014/main" id="{AA04BA47-7D63-14ED-AB84-5A5395E2F932}"/>
              </a:ext>
            </a:extLst>
          </p:cNvPr>
          <p:cNvSpPr/>
          <p:nvPr/>
        </p:nvSpPr>
        <p:spPr>
          <a:xfrm>
            <a:off x="3088640" y="2544595"/>
            <a:ext cx="162560" cy="47292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5E795C67-C6C4-F50A-4346-D4C48BEAE135}"/>
              </a:ext>
            </a:extLst>
          </p:cNvPr>
          <p:cNvSpPr/>
          <p:nvPr/>
        </p:nvSpPr>
        <p:spPr>
          <a:xfrm>
            <a:off x="6644640" y="1940560"/>
            <a:ext cx="162560" cy="36576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59F16C4B-14B3-7878-5564-E5F54C893A5F}"/>
              </a:ext>
            </a:extLst>
          </p:cNvPr>
          <p:cNvSpPr/>
          <p:nvPr/>
        </p:nvSpPr>
        <p:spPr>
          <a:xfrm>
            <a:off x="6644640" y="2554755"/>
            <a:ext cx="162560" cy="45260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71EACC5F-BF7B-12AF-9125-4025DCE8FE17}"/>
              </a:ext>
            </a:extLst>
          </p:cNvPr>
          <p:cNvSpPr/>
          <p:nvPr/>
        </p:nvSpPr>
        <p:spPr>
          <a:xfrm>
            <a:off x="3078480" y="3581400"/>
            <a:ext cx="182880" cy="33020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600544AE-82A4-943D-AC83-023116C6FBA9}"/>
              </a:ext>
            </a:extLst>
          </p:cNvPr>
          <p:cNvSpPr/>
          <p:nvPr/>
        </p:nvSpPr>
        <p:spPr>
          <a:xfrm>
            <a:off x="6675120" y="3586480"/>
            <a:ext cx="132080" cy="32512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C7DFEFE4-C10A-11E2-6BC1-33290EA6B94E}"/>
              </a:ext>
            </a:extLst>
          </p:cNvPr>
          <p:cNvSpPr/>
          <p:nvPr/>
        </p:nvSpPr>
        <p:spPr>
          <a:xfrm>
            <a:off x="3078480" y="4516120"/>
            <a:ext cx="172720" cy="38907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708818D6-3928-77A3-C142-9025832C84D4}"/>
              </a:ext>
            </a:extLst>
          </p:cNvPr>
          <p:cNvSpPr/>
          <p:nvPr/>
        </p:nvSpPr>
        <p:spPr>
          <a:xfrm>
            <a:off x="6644640" y="4516120"/>
            <a:ext cx="162560" cy="40249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EFB9137A-352C-D394-773C-0F191BDD0E06}"/>
              </a:ext>
            </a:extLst>
          </p:cNvPr>
          <p:cNvSpPr/>
          <p:nvPr/>
        </p:nvSpPr>
        <p:spPr>
          <a:xfrm>
            <a:off x="6634480" y="5222240"/>
            <a:ext cx="162560" cy="41590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1A2374A8-09AD-8903-7E94-AAE3C70428A7}"/>
              </a:ext>
            </a:extLst>
          </p:cNvPr>
          <p:cNvSpPr/>
          <p:nvPr/>
        </p:nvSpPr>
        <p:spPr>
          <a:xfrm>
            <a:off x="4340354" y="5084038"/>
            <a:ext cx="1313181" cy="13820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34CBDDB1-F5AF-87CC-2F73-468E9FAF349A}"/>
              </a:ext>
            </a:extLst>
          </p:cNvPr>
          <p:cNvSpPr/>
          <p:nvPr/>
        </p:nvSpPr>
        <p:spPr>
          <a:xfrm>
            <a:off x="5653535" y="6370320"/>
            <a:ext cx="2189985" cy="3170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FEEDBACK</a:t>
            </a:r>
          </a:p>
        </p:txBody>
      </p:sp>
      <p:sp>
        <p:nvSpPr>
          <p:cNvPr id="22" name="Arrow: Down 21">
            <a:extLst>
              <a:ext uri="{FF2B5EF4-FFF2-40B4-BE49-F238E27FC236}">
                <a16:creationId xmlns:a16="http://schemas.microsoft.com/office/drawing/2014/main" id="{268FE439-D53F-80BD-AB5C-64F622BBC669}"/>
              </a:ext>
            </a:extLst>
          </p:cNvPr>
          <p:cNvSpPr/>
          <p:nvPr/>
        </p:nvSpPr>
        <p:spPr>
          <a:xfrm>
            <a:off x="6675120" y="6067604"/>
            <a:ext cx="121920" cy="30271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EE0C30D7-F137-6F20-12A2-3D2F80C246F7}"/>
              </a:ext>
            </a:extLst>
          </p:cNvPr>
          <p:cNvSpPr txBox="1"/>
          <p:nvPr/>
        </p:nvSpPr>
        <p:spPr>
          <a:xfrm>
            <a:off x="2153920" y="1125025"/>
            <a:ext cx="2194560" cy="369332"/>
          </a:xfrm>
          <a:prstGeom prst="rect">
            <a:avLst/>
          </a:prstGeom>
          <a:noFill/>
        </p:spPr>
        <p:txBody>
          <a:bodyPr wrap="square" rtlCol="0">
            <a:spAutoFit/>
          </a:bodyPr>
          <a:lstStyle/>
          <a:p>
            <a:r>
              <a:rPr lang="en-IN" u="sng" dirty="0"/>
              <a:t>TRAINING PROCESS</a:t>
            </a:r>
          </a:p>
        </p:txBody>
      </p:sp>
      <p:sp>
        <p:nvSpPr>
          <p:cNvPr id="24" name="TextBox 23">
            <a:extLst>
              <a:ext uri="{FF2B5EF4-FFF2-40B4-BE49-F238E27FC236}">
                <a16:creationId xmlns:a16="http://schemas.microsoft.com/office/drawing/2014/main" id="{54BA1EE0-D3B1-45E8-A291-DF2CCECA1D52}"/>
              </a:ext>
            </a:extLst>
          </p:cNvPr>
          <p:cNvSpPr txBox="1"/>
          <p:nvPr/>
        </p:nvSpPr>
        <p:spPr>
          <a:xfrm>
            <a:off x="6095495" y="1089388"/>
            <a:ext cx="2259996" cy="369332"/>
          </a:xfrm>
          <a:prstGeom prst="rect">
            <a:avLst/>
          </a:prstGeom>
          <a:noFill/>
        </p:spPr>
        <p:txBody>
          <a:bodyPr wrap="square" rtlCol="0">
            <a:spAutoFit/>
          </a:bodyPr>
          <a:lstStyle/>
          <a:p>
            <a:r>
              <a:rPr lang="en-IN" u="sng" dirty="0"/>
              <a:t>REAL TIME PROCESS</a:t>
            </a:r>
          </a:p>
        </p:txBody>
      </p:sp>
    </p:spTree>
    <p:extLst>
      <p:ext uri="{BB962C8B-B14F-4D97-AF65-F5344CB8AC3E}">
        <p14:creationId xmlns:p14="http://schemas.microsoft.com/office/powerpoint/2010/main" val="247569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TotalTime>
  <Words>687</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Agency FB</vt:lpstr>
      <vt:lpstr>Arial</vt:lpstr>
      <vt:lpstr>Bookman Old Style</vt:lpstr>
      <vt:lpstr>Rockwell</vt:lpstr>
      <vt:lpstr>Damask</vt:lpstr>
      <vt:lpstr> Facial Emotion Analysis for Instant Audience Feedback </vt:lpstr>
      <vt:lpstr>OVERVIEW</vt:lpstr>
      <vt:lpstr>1.PROBLEM IDENTIFICATION</vt:lpstr>
      <vt:lpstr>2.PROBLEM STATEMENT</vt:lpstr>
      <vt:lpstr>3.Significance of the project</vt:lpstr>
      <vt:lpstr>4.OBJECTIVE OF THE PROJECT</vt:lpstr>
      <vt:lpstr> 5.SCOPE OF THE PROJECT</vt:lpstr>
      <vt:lpstr>References Table </vt:lpstr>
      <vt:lpstr>Implementation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Presentations with Facial Emotion Analysis for Instant Audience Feedback and Enhanced Communication </dc:title>
  <dc:creator>gokul vinakollu</dc:creator>
  <cp:lastModifiedBy>gokul vinakollu</cp:lastModifiedBy>
  <cp:revision>2</cp:revision>
  <dcterms:created xsi:type="dcterms:W3CDTF">2024-01-08T18:05:39Z</dcterms:created>
  <dcterms:modified xsi:type="dcterms:W3CDTF">2024-04-23T17:05:46Z</dcterms:modified>
</cp:coreProperties>
</file>