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7" r:id="rId9"/>
    <p:sldId id="272" r:id="rId10"/>
    <p:sldId id="269" r:id="rId11"/>
    <p:sldId id="273" r:id="rId12"/>
    <p:sldId id="266" r:id="rId13"/>
    <p:sldId id="268" r:id="rId14"/>
    <p:sldId id="271"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102" autoAdjust="0"/>
    <p:restoredTop sz="94660"/>
  </p:normalViewPr>
  <p:slideViewPr>
    <p:cSldViewPr snapToGrid="0">
      <p:cViewPr>
        <p:scale>
          <a:sx n="75" d="100"/>
          <a:sy n="75" d="100"/>
        </p:scale>
        <p:origin x="43" y="230"/>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41B668-4680-4F46-90A9-CBA3582132F7}"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12CA8-0758-483E-8C09-1C1758B0A30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18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1B668-4680-4F46-90A9-CBA3582132F7}"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12CA8-0758-483E-8C09-1C1758B0A30D}" type="slidenum">
              <a:rPr lang="en-IN" smtClean="0"/>
              <a:t>‹#›</a:t>
            </a:fld>
            <a:endParaRPr lang="en-IN"/>
          </a:p>
        </p:txBody>
      </p:sp>
    </p:spTree>
    <p:extLst>
      <p:ext uri="{BB962C8B-B14F-4D97-AF65-F5344CB8AC3E}">
        <p14:creationId xmlns:p14="http://schemas.microsoft.com/office/powerpoint/2010/main" val="3751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1B668-4680-4F46-90A9-CBA3582132F7}"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12CA8-0758-483E-8C09-1C1758B0A30D}" type="slidenum">
              <a:rPr lang="en-IN" smtClean="0"/>
              <a:t>‹#›</a:t>
            </a:fld>
            <a:endParaRPr lang="en-IN"/>
          </a:p>
        </p:txBody>
      </p:sp>
    </p:spTree>
    <p:extLst>
      <p:ext uri="{BB962C8B-B14F-4D97-AF65-F5344CB8AC3E}">
        <p14:creationId xmlns:p14="http://schemas.microsoft.com/office/powerpoint/2010/main" val="14733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1B668-4680-4F46-90A9-CBA3582132F7}"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12CA8-0758-483E-8C09-1C1758B0A30D}" type="slidenum">
              <a:rPr lang="en-IN" smtClean="0"/>
              <a:t>‹#›</a:t>
            </a:fld>
            <a:endParaRPr lang="en-IN"/>
          </a:p>
        </p:txBody>
      </p:sp>
    </p:spTree>
    <p:extLst>
      <p:ext uri="{BB962C8B-B14F-4D97-AF65-F5344CB8AC3E}">
        <p14:creationId xmlns:p14="http://schemas.microsoft.com/office/powerpoint/2010/main" val="354233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41B668-4680-4F46-90A9-CBA3582132F7}"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12CA8-0758-483E-8C09-1C1758B0A30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83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41B668-4680-4F46-90A9-CBA3582132F7}"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312CA8-0758-483E-8C09-1C1758B0A30D}" type="slidenum">
              <a:rPr lang="en-IN" smtClean="0"/>
              <a:t>‹#›</a:t>
            </a:fld>
            <a:endParaRPr lang="en-IN"/>
          </a:p>
        </p:txBody>
      </p:sp>
    </p:spTree>
    <p:extLst>
      <p:ext uri="{BB962C8B-B14F-4D97-AF65-F5344CB8AC3E}">
        <p14:creationId xmlns:p14="http://schemas.microsoft.com/office/powerpoint/2010/main" val="165725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41B668-4680-4F46-90A9-CBA3582132F7}"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312CA8-0758-483E-8C09-1C1758B0A30D}" type="slidenum">
              <a:rPr lang="en-IN" smtClean="0"/>
              <a:t>‹#›</a:t>
            </a:fld>
            <a:endParaRPr lang="en-IN"/>
          </a:p>
        </p:txBody>
      </p:sp>
    </p:spTree>
    <p:extLst>
      <p:ext uri="{BB962C8B-B14F-4D97-AF65-F5344CB8AC3E}">
        <p14:creationId xmlns:p14="http://schemas.microsoft.com/office/powerpoint/2010/main" val="2656971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41B668-4680-4F46-90A9-CBA3582132F7}"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312CA8-0758-483E-8C09-1C1758B0A30D}" type="slidenum">
              <a:rPr lang="en-IN" smtClean="0"/>
              <a:t>‹#›</a:t>
            </a:fld>
            <a:endParaRPr lang="en-IN"/>
          </a:p>
        </p:txBody>
      </p:sp>
    </p:spTree>
    <p:extLst>
      <p:ext uri="{BB962C8B-B14F-4D97-AF65-F5344CB8AC3E}">
        <p14:creationId xmlns:p14="http://schemas.microsoft.com/office/powerpoint/2010/main" val="59179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41B668-4680-4F46-90A9-CBA3582132F7}" type="datetimeFigureOut">
              <a:rPr lang="en-IN" smtClean="0"/>
              <a:t>23-04-2024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A312CA8-0758-483E-8C09-1C1758B0A30D}" type="slidenum">
              <a:rPr lang="en-IN" smtClean="0"/>
              <a:t>‹#›</a:t>
            </a:fld>
            <a:endParaRPr lang="en-IN"/>
          </a:p>
        </p:txBody>
      </p:sp>
    </p:spTree>
    <p:extLst>
      <p:ext uri="{BB962C8B-B14F-4D97-AF65-F5344CB8AC3E}">
        <p14:creationId xmlns:p14="http://schemas.microsoft.com/office/powerpoint/2010/main" val="135830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441B668-4680-4F46-90A9-CBA3582132F7}" type="datetimeFigureOut">
              <a:rPr lang="en-IN" smtClean="0"/>
              <a:t>23-04-2024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312CA8-0758-483E-8C09-1C1758B0A30D}" type="slidenum">
              <a:rPr lang="en-IN" smtClean="0"/>
              <a:t>‹#›</a:t>
            </a:fld>
            <a:endParaRPr lang="en-IN"/>
          </a:p>
        </p:txBody>
      </p:sp>
    </p:spTree>
    <p:extLst>
      <p:ext uri="{BB962C8B-B14F-4D97-AF65-F5344CB8AC3E}">
        <p14:creationId xmlns:p14="http://schemas.microsoft.com/office/powerpoint/2010/main" val="2600375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41B668-4680-4F46-90A9-CBA3582132F7}"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312CA8-0758-483E-8C09-1C1758B0A30D}" type="slidenum">
              <a:rPr lang="en-IN" smtClean="0"/>
              <a:t>‹#›</a:t>
            </a:fld>
            <a:endParaRPr lang="en-IN"/>
          </a:p>
        </p:txBody>
      </p:sp>
    </p:spTree>
    <p:extLst>
      <p:ext uri="{BB962C8B-B14F-4D97-AF65-F5344CB8AC3E}">
        <p14:creationId xmlns:p14="http://schemas.microsoft.com/office/powerpoint/2010/main" val="202992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441B668-4680-4F46-90A9-CBA3582132F7}" type="datetimeFigureOut">
              <a:rPr lang="en-IN" smtClean="0"/>
              <a:t>23-04-2024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312CA8-0758-483E-8C09-1C1758B0A30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351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5D1AB3-A661-70AE-6B30-FD899ED70187}"/>
              </a:ext>
            </a:extLst>
          </p:cNvPr>
          <p:cNvSpPr>
            <a:spLocks noGrp="1"/>
          </p:cNvSpPr>
          <p:nvPr>
            <p:ph type="subTitle" idx="1"/>
          </p:nvPr>
        </p:nvSpPr>
        <p:spPr>
          <a:xfrm>
            <a:off x="194536" y="748552"/>
            <a:ext cx="11802927" cy="1476432"/>
          </a:xfrm>
        </p:spPr>
        <p:txBody>
          <a:bodyPr>
            <a:normAutofit/>
          </a:bodyPr>
          <a:lstStyle/>
          <a:p>
            <a:pPr algn="ctr"/>
            <a:r>
              <a:rPr lang="en-IN" b="0" dirty="0">
                <a:solidFill>
                  <a:srgbClr val="C00000"/>
                </a:solidFill>
                <a:latin typeface="Times New Roman" panose="02020603050405020304" pitchFamily="18" charset="0"/>
                <a:cs typeface="Times New Roman" panose="02020603050405020304" pitchFamily="18" charset="0"/>
              </a:rPr>
              <a:t>Facial Emotion Analysis for Instant </a:t>
            </a:r>
            <a:r>
              <a:rPr lang="en-IN" b="0">
                <a:solidFill>
                  <a:srgbClr val="C00000"/>
                </a:solidFill>
                <a:latin typeface="Times New Roman" panose="02020603050405020304" pitchFamily="18" charset="0"/>
                <a:cs typeface="Times New Roman" panose="02020603050405020304" pitchFamily="18" charset="0"/>
              </a:rPr>
              <a:t>Audience Feedback</a:t>
            </a:r>
            <a:endParaRPr lang="en-US" b="0" dirty="0">
              <a:solidFill>
                <a:srgbClr val="C00000"/>
              </a:solidFill>
              <a:latin typeface="Times New Roman" panose="02020603050405020304" pitchFamily="18"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6123E70D-E9E4-CE63-E735-EAAC9503F0A8}"/>
              </a:ext>
            </a:extLst>
          </p:cNvPr>
          <p:cNvSpPr txBox="1"/>
          <p:nvPr/>
        </p:nvSpPr>
        <p:spPr>
          <a:xfrm>
            <a:off x="471767" y="2109617"/>
            <a:ext cx="11047879" cy="3828227"/>
          </a:xfrm>
          <a:prstGeom prst="rect">
            <a:avLst/>
          </a:prstGeom>
          <a:noFill/>
        </p:spPr>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Department of Computer Science and Engineering</a:t>
            </a:r>
          </a:p>
          <a:p>
            <a:pPr algn="ctr">
              <a:lnSpc>
                <a:spcPct val="150000"/>
              </a:lnSpc>
            </a:pPr>
            <a:r>
              <a:rPr lang="en-IN" b="1" dirty="0">
                <a:latin typeface="Times New Roman" panose="02020603050405020304" pitchFamily="18" charset="0"/>
                <a:cs typeface="Times New Roman" panose="02020603050405020304" pitchFamily="18" charset="0"/>
              </a:rPr>
              <a:t>Team Members</a:t>
            </a:r>
            <a:r>
              <a:rPr lang="en-IN" dirty="0">
                <a:latin typeface="Times New Roman" panose="02020603050405020304" pitchFamily="18" charset="0"/>
                <a:cs typeface="Times New Roman" panose="02020603050405020304" pitchFamily="18" charset="0"/>
              </a:rPr>
              <a:t>:  VINAKOLLU GOKUL, DEPA SAI CHARAN REDDY, NAGULAPATI YASHWANTH REDDY, KATTA LAKSHMI NARASIMHA. </a:t>
            </a:r>
          </a:p>
          <a:p>
            <a:pPr algn="ctr">
              <a:lnSpc>
                <a:spcPct val="150000"/>
              </a:lnSpc>
            </a:pPr>
            <a:r>
              <a:rPr lang="en-IN" b="1" dirty="0">
                <a:latin typeface="Times New Roman" panose="02020603050405020304" pitchFamily="18" charset="0"/>
                <a:cs typeface="Times New Roman" panose="02020603050405020304" pitchFamily="18" charset="0"/>
              </a:rPr>
              <a:t>					Roll No:</a:t>
            </a:r>
            <a:r>
              <a:rPr lang="en-IN" dirty="0">
                <a:latin typeface="Times New Roman" panose="02020603050405020304" pitchFamily="18" charset="0"/>
                <a:cs typeface="Times New Roman" panose="02020603050405020304" pitchFamily="18" charset="0"/>
              </a:rPr>
              <a:t>2010030181					  		</a:t>
            </a:r>
          </a:p>
          <a:p>
            <a:pPr algn="ctr">
              <a:lnSpc>
                <a:spcPct val="150000"/>
              </a:lnSpc>
            </a:pPr>
            <a:r>
              <a:rPr lang="en-IN" dirty="0">
                <a:latin typeface="Times New Roman" panose="02020603050405020304" pitchFamily="18" charset="0"/>
                <a:cs typeface="Times New Roman" panose="02020603050405020304" pitchFamily="18" charset="0"/>
              </a:rPr>
              <a:t>2010030038</a:t>
            </a:r>
          </a:p>
          <a:p>
            <a:pPr algn="ctr">
              <a:lnSpc>
                <a:spcPct val="150000"/>
              </a:lnSpc>
            </a:pPr>
            <a:r>
              <a:rPr lang="en-IN" dirty="0">
                <a:latin typeface="Times New Roman" panose="02020603050405020304" pitchFamily="18" charset="0"/>
                <a:cs typeface="Times New Roman" panose="02020603050405020304" pitchFamily="18" charset="0"/>
              </a:rPr>
              <a:t>2010030235</a:t>
            </a:r>
          </a:p>
          <a:p>
            <a:pPr algn="ctr">
              <a:lnSpc>
                <a:spcPct val="150000"/>
              </a:lnSpc>
            </a:pPr>
            <a:r>
              <a:rPr lang="en-IN" dirty="0">
                <a:latin typeface="Times New Roman" panose="02020603050405020304" pitchFamily="18" charset="0"/>
                <a:cs typeface="Times New Roman" panose="02020603050405020304" pitchFamily="18" charset="0"/>
              </a:rPr>
              <a:t>2010030458</a:t>
            </a:r>
          </a:p>
          <a:p>
            <a:pPr>
              <a:lnSpc>
                <a:spcPct val="150000"/>
              </a:lnSpc>
            </a:pPr>
            <a:r>
              <a:rPr lang="en-IN" b="1" dirty="0">
                <a:latin typeface="Times New Roman" panose="02020603050405020304" pitchFamily="18" charset="0"/>
                <a:cs typeface="Times New Roman" panose="02020603050405020304" pitchFamily="18" charset="0"/>
              </a:rPr>
              <a:t>                                                                          Major Domain</a:t>
            </a:r>
            <a:r>
              <a:rPr lang="en-IN" dirty="0">
                <a:latin typeface="Times New Roman" panose="02020603050405020304" pitchFamily="18" charset="0"/>
                <a:cs typeface="Times New Roman" panose="02020603050405020304" pitchFamily="18" charset="0"/>
              </a:rPr>
              <a:t>: Deep Learning.</a:t>
            </a:r>
          </a:p>
          <a:p>
            <a:pPr algn="ctr">
              <a:lnSpc>
                <a:spcPct val="150000"/>
              </a:lnSpc>
            </a:pPr>
            <a:r>
              <a:rPr lang="en-IN" b="1" dirty="0">
                <a:latin typeface="Times New Roman" panose="02020603050405020304" pitchFamily="18" charset="0"/>
                <a:cs typeface="Times New Roman" panose="02020603050405020304" pitchFamily="18" charset="0"/>
              </a:rPr>
              <a:t>Project Supervisor: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Rama Rao</a:t>
            </a:r>
          </a:p>
        </p:txBody>
      </p:sp>
      <p:pic>
        <p:nvPicPr>
          <p:cNvPr id="1026" name="Picture 2" descr="KL University H">
            <a:extLst>
              <a:ext uri="{FF2B5EF4-FFF2-40B4-BE49-F238E27FC236}">
                <a16:creationId xmlns:a16="http://schemas.microsoft.com/office/drawing/2014/main" id="{D6B7C286-4919-EA62-527A-72A7AF8CF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1842" y="4915868"/>
            <a:ext cx="1515035" cy="133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218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FB3F-712C-8A9F-6270-77E3F05C9A2E}"/>
              </a:ext>
            </a:extLst>
          </p:cNvPr>
          <p:cNvSpPr>
            <a:spLocks noGrp="1"/>
          </p:cNvSpPr>
          <p:nvPr>
            <p:ph type="title"/>
          </p:nvPr>
        </p:nvSpPr>
        <p:spPr/>
        <p:txBody>
          <a:bodyPr/>
          <a:lstStyle/>
          <a:p>
            <a:r>
              <a:rPr lang="en-US" dirty="0"/>
              <a:t>MERITS</a:t>
            </a:r>
            <a:endParaRPr lang="en-IN" dirty="0"/>
          </a:p>
        </p:txBody>
      </p:sp>
      <p:sp>
        <p:nvSpPr>
          <p:cNvPr id="3" name="Content Placeholder 2">
            <a:extLst>
              <a:ext uri="{FF2B5EF4-FFF2-40B4-BE49-F238E27FC236}">
                <a16:creationId xmlns:a16="http://schemas.microsoft.com/office/drawing/2014/main" id="{15AECBAD-8549-BDB9-2810-8F190330F833}"/>
              </a:ext>
            </a:extLst>
          </p:cNvPr>
          <p:cNvSpPr>
            <a:spLocks noGrp="1"/>
          </p:cNvSpPr>
          <p:nvPr>
            <p:ph idx="1"/>
          </p:nvPr>
        </p:nvSpPr>
        <p:spPr/>
        <p:txBody>
          <a:bodyPr/>
          <a:lstStyle/>
          <a:p>
            <a:r>
              <a:rPr lang="en-US" sz="1900" b="1" dirty="0">
                <a:latin typeface="Times New Roman" panose="02020603050405020304" pitchFamily="18" charset="0"/>
                <a:cs typeface="Times New Roman" panose="02020603050405020304" pitchFamily="18" charset="0"/>
              </a:rPr>
              <a:t>Immediate Feedback:</a:t>
            </a:r>
          </a:p>
          <a:p>
            <a:r>
              <a:rPr lang="en-US" sz="1900" dirty="0">
                <a:latin typeface="Times New Roman" panose="02020603050405020304" pitchFamily="18" charset="0"/>
                <a:cs typeface="Times New Roman" panose="02020603050405020304" pitchFamily="18" charset="0"/>
              </a:rPr>
              <a:t>Real-time Responses: Facial expressions provide instant feedback, allowing for immediate adjustments and responses during interactions.</a:t>
            </a:r>
          </a:p>
          <a:p>
            <a:r>
              <a:rPr lang="en-US" sz="1900" b="1" dirty="0">
                <a:latin typeface="Times New Roman" panose="02020603050405020304" pitchFamily="18" charset="0"/>
                <a:cs typeface="Times New Roman" panose="02020603050405020304" pitchFamily="18" charset="0"/>
              </a:rPr>
              <a:t>Enhanced Communication:</a:t>
            </a:r>
          </a:p>
          <a:p>
            <a:r>
              <a:rPr lang="en-US" sz="1900" dirty="0">
                <a:latin typeface="Times New Roman" panose="02020603050405020304" pitchFamily="18" charset="0"/>
                <a:cs typeface="Times New Roman" panose="02020603050405020304" pitchFamily="18" charset="0"/>
              </a:rPr>
              <a:t>Complementary to Verbal Feedback: Facial expressions complement verbal feedback, adding layers to communication and reducing ambiguity.</a:t>
            </a:r>
          </a:p>
          <a:p>
            <a:r>
              <a:rPr lang="en-US" sz="1900" b="1" dirty="0">
                <a:latin typeface="Times New Roman" panose="02020603050405020304" pitchFamily="18" charset="0"/>
                <a:cs typeface="Times New Roman" panose="02020603050405020304" pitchFamily="18" charset="0"/>
              </a:rPr>
              <a:t>Engagement and Attention:</a:t>
            </a:r>
          </a:p>
          <a:p>
            <a:r>
              <a:rPr lang="en-US" sz="1900" dirty="0">
                <a:latin typeface="Times New Roman" panose="02020603050405020304" pitchFamily="18" charset="0"/>
                <a:cs typeface="Times New Roman" panose="02020603050405020304" pitchFamily="18" charset="0"/>
              </a:rPr>
              <a:t>Increased Engagement: People tend to pay attention to facial expressions, leading to increased engagement and focus during feedback sessions.</a:t>
            </a:r>
          </a:p>
          <a:p>
            <a:endParaRPr lang="en-IN" dirty="0"/>
          </a:p>
        </p:txBody>
      </p:sp>
      <p:pic>
        <p:nvPicPr>
          <p:cNvPr id="4" name="Picture 2" descr="KL University H">
            <a:extLst>
              <a:ext uri="{FF2B5EF4-FFF2-40B4-BE49-F238E27FC236}">
                <a16:creationId xmlns:a16="http://schemas.microsoft.com/office/drawing/2014/main" id="{B576ECBC-8751-7CAE-A0AE-7CA492855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09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F9AE-39D7-3BD9-A20E-CE1E9C639512}"/>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8EA2AE10-F544-25A6-D9D9-B34D79A26C8C}"/>
              </a:ext>
            </a:extLst>
          </p:cNvPr>
          <p:cNvPicPr>
            <a:picLocks noGrp="1" noChangeAspect="1"/>
          </p:cNvPicPr>
          <p:nvPr>
            <p:ph idx="1"/>
          </p:nvPr>
        </p:nvPicPr>
        <p:blipFill>
          <a:blip r:embed="rId2"/>
          <a:stretch>
            <a:fillRect/>
          </a:stretch>
        </p:blipFill>
        <p:spPr>
          <a:xfrm>
            <a:off x="5642655" y="2118535"/>
            <a:ext cx="6267481" cy="3314076"/>
          </a:xfrm>
        </p:spPr>
      </p:pic>
      <p:pic>
        <p:nvPicPr>
          <p:cNvPr id="7" name="Picture 6">
            <a:extLst>
              <a:ext uri="{FF2B5EF4-FFF2-40B4-BE49-F238E27FC236}">
                <a16:creationId xmlns:a16="http://schemas.microsoft.com/office/drawing/2014/main" id="{D034F623-7819-3FDB-EECA-1C190779472A}"/>
              </a:ext>
            </a:extLst>
          </p:cNvPr>
          <p:cNvPicPr>
            <a:picLocks noChangeAspect="1"/>
          </p:cNvPicPr>
          <p:nvPr/>
        </p:nvPicPr>
        <p:blipFill>
          <a:blip r:embed="rId3"/>
          <a:stretch>
            <a:fillRect/>
          </a:stretch>
        </p:blipFill>
        <p:spPr>
          <a:xfrm>
            <a:off x="608773" y="2010959"/>
            <a:ext cx="4842608" cy="3511525"/>
          </a:xfrm>
          <a:prstGeom prst="rect">
            <a:avLst/>
          </a:prstGeom>
        </p:spPr>
      </p:pic>
      <p:pic>
        <p:nvPicPr>
          <p:cNvPr id="3" name="Picture 2" descr="KL University H">
            <a:extLst>
              <a:ext uri="{FF2B5EF4-FFF2-40B4-BE49-F238E27FC236}">
                <a16:creationId xmlns:a16="http://schemas.microsoft.com/office/drawing/2014/main" id="{977B296F-619F-D41F-5EC8-1CEFEDEE87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65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35ED-5CD9-1A2F-FE11-2C565F49F333}"/>
              </a:ext>
            </a:extLst>
          </p:cNvPr>
          <p:cNvSpPr>
            <a:spLocks noGrp="1"/>
          </p:cNvSpPr>
          <p:nvPr>
            <p:ph type="title"/>
          </p:nvPr>
        </p:nvSpPr>
        <p:spPr/>
        <p:txBody>
          <a:bodyPr/>
          <a:lstStyle/>
          <a:p>
            <a:r>
              <a:rPr lang="en-IN" sz="4800" b="1" dirty="0">
                <a:latin typeface="Times New Roman" panose="02020603050405020304" pitchFamily="18" charset="0"/>
                <a:cs typeface="Times New Roman" panose="02020603050405020304" pitchFamily="18" charset="0"/>
              </a:rPr>
              <a:t>References</a:t>
            </a:r>
            <a:endParaRPr lang="en-IN" dirty="0"/>
          </a:p>
        </p:txBody>
      </p:sp>
      <p:graphicFrame>
        <p:nvGraphicFramePr>
          <p:cNvPr id="5" name="Table 10">
            <a:extLst>
              <a:ext uri="{FF2B5EF4-FFF2-40B4-BE49-F238E27FC236}">
                <a16:creationId xmlns:a16="http://schemas.microsoft.com/office/drawing/2014/main" id="{10C4DC1B-00B6-0C16-9021-51D4497A3F25}"/>
              </a:ext>
            </a:extLst>
          </p:cNvPr>
          <p:cNvGraphicFramePr>
            <a:graphicFrameLocks noGrp="1"/>
          </p:cNvGraphicFramePr>
          <p:nvPr>
            <p:ph idx="1"/>
            <p:extLst>
              <p:ext uri="{D42A27DB-BD31-4B8C-83A1-F6EECF244321}">
                <p14:modId xmlns:p14="http://schemas.microsoft.com/office/powerpoint/2010/main" val="3966973214"/>
              </p:ext>
            </p:extLst>
          </p:nvPr>
        </p:nvGraphicFramePr>
        <p:xfrm>
          <a:off x="1096963" y="1846263"/>
          <a:ext cx="10006467" cy="4300118"/>
        </p:xfrm>
        <a:graphic>
          <a:graphicData uri="http://schemas.openxmlformats.org/drawingml/2006/table">
            <a:tbl>
              <a:tblPr firstRow="1" bandRow="1">
                <a:tableStyleId>{5C22544A-7EE6-4342-B048-85BDC9FD1C3A}</a:tableStyleId>
              </a:tblPr>
              <a:tblGrid>
                <a:gridCol w="730323">
                  <a:extLst>
                    <a:ext uri="{9D8B030D-6E8A-4147-A177-3AD203B41FA5}">
                      <a16:colId xmlns:a16="http://schemas.microsoft.com/office/drawing/2014/main" val="2960740951"/>
                    </a:ext>
                  </a:extLst>
                </a:gridCol>
                <a:gridCol w="2619437">
                  <a:extLst>
                    <a:ext uri="{9D8B030D-6E8A-4147-A177-3AD203B41FA5}">
                      <a16:colId xmlns:a16="http://schemas.microsoft.com/office/drawing/2014/main" val="1511406630"/>
                    </a:ext>
                  </a:extLst>
                </a:gridCol>
                <a:gridCol w="2641357">
                  <a:extLst>
                    <a:ext uri="{9D8B030D-6E8A-4147-A177-3AD203B41FA5}">
                      <a16:colId xmlns:a16="http://schemas.microsoft.com/office/drawing/2014/main" val="365330482"/>
                    </a:ext>
                  </a:extLst>
                </a:gridCol>
                <a:gridCol w="2356397">
                  <a:extLst>
                    <a:ext uri="{9D8B030D-6E8A-4147-A177-3AD203B41FA5}">
                      <a16:colId xmlns:a16="http://schemas.microsoft.com/office/drawing/2014/main" val="1132728763"/>
                    </a:ext>
                  </a:extLst>
                </a:gridCol>
                <a:gridCol w="1658953">
                  <a:extLst>
                    <a:ext uri="{9D8B030D-6E8A-4147-A177-3AD203B41FA5}">
                      <a16:colId xmlns:a16="http://schemas.microsoft.com/office/drawing/2014/main" val="1050094461"/>
                    </a:ext>
                  </a:extLst>
                </a:gridCol>
              </a:tblGrid>
              <a:tr h="574362">
                <a:tc>
                  <a:txBody>
                    <a:bodyPr/>
                    <a:lstStyle/>
                    <a:p>
                      <a:pPr algn="ctr"/>
                      <a:r>
                        <a:rPr lang="en-IN" dirty="0"/>
                        <a:t>NO.</a:t>
                      </a:r>
                    </a:p>
                  </a:txBody>
                  <a:tcPr/>
                </a:tc>
                <a:tc>
                  <a:txBody>
                    <a:bodyPr/>
                    <a:lstStyle/>
                    <a:p>
                      <a:pPr algn="ctr"/>
                      <a:r>
                        <a:rPr lang="en-IN" dirty="0"/>
                        <a:t>AUTHORS</a:t>
                      </a:r>
                    </a:p>
                  </a:txBody>
                  <a:tcPr/>
                </a:tc>
                <a:tc>
                  <a:txBody>
                    <a:bodyPr/>
                    <a:lstStyle/>
                    <a:p>
                      <a:pPr algn="ctr"/>
                      <a:r>
                        <a:rPr lang="en-IN" dirty="0"/>
                        <a:t>TITLE</a:t>
                      </a:r>
                    </a:p>
                  </a:txBody>
                  <a:tcPr/>
                </a:tc>
                <a:tc>
                  <a:txBody>
                    <a:bodyPr/>
                    <a:lstStyle/>
                    <a:p>
                      <a:pPr algn="ctr"/>
                      <a:r>
                        <a:rPr lang="en-IN" dirty="0"/>
                        <a:t>Volume No.</a:t>
                      </a:r>
                    </a:p>
                  </a:txBody>
                  <a:tcPr/>
                </a:tc>
                <a:tc>
                  <a:txBody>
                    <a:bodyPr/>
                    <a:lstStyle/>
                    <a:p>
                      <a:pPr algn="ctr"/>
                      <a:r>
                        <a:rPr lang="en-IN" dirty="0"/>
                        <a:t>YEAR</a:t>
                      </a:r>
                    </a:p>
                  </a:txBody>
                  <a:tcPr/>
                </a:tc>
                <a:extLst>
                  <a:ext uri="{0D108BD9-81ED-4DB2-BD59-A6C34878D82A}">
                    <a16:rowId xmlns:a16="http://schemas.microsoft.com/office/drawing/2014/main" val="2386017823"/>
                  </a:ext>
                </a:extLst>
              </a:tr>
              <a:tr h="656257">
                <a:tc>
                  <a:txBody>
                    <a:bodyPr/>
                    <a:lstStyle/>
                    <a:p>
                      <a:pPr algn="ctr"/>
                      <a:r>
                        <a:rPr lang="en-IN" sz="1400" dirty="0">
                          <a:latin typeface="Times New Roman" panose="02020603050405020304" pitchFamily="18" charset="0"/>
                          <a:cs typeface="Times New Roman" panose="02020603050405020304" pitchFamily="18" charset="0"/>
                        </a:rPr>
                        <a:t>1.</a:t>
                      </a:r>
                    </a:p>
                  </a:txBody>
                  <a:tcPr/>
                </a:tc>
                <a:tc>
                  <a:txBody>
                    <a:bodyPr/>
                    <a:lstStyle/>
                    <a:p>
                      <a:pPr algn="just"/>
                      <a:r>
                        <a:rPr lang="pt-BR" sz="1300" dirty="0">
                          <a:latin typeface="Times New Roman" panose="02020603050405020304" pitchFamily="18" charset="0"/>
                          <a:cs typeface="Times New Roman" panose="02020603050405020304" pitchFamily="18" charset="0"/>
                        </a:rPr>
                        <a:t>Wafa Mellouk a, Wahida Handouzi a</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Facial emotion recognition using deep learning: review and insights</a:t>
                      </a:r>
                    </a:p>
                  </a:txBody>
                  <a:tcPr/>
                </a:tc>
                <a:tc>
                  <a:txBody>
                    <a:bodyPr/>
                    <a:lstStyle/>
                    <a:p>
                      <a:pPr algn="ctr"/>
                      <a:r>
                        <a:rPr lang="en-IN" sz="1300" dirty="0">
                          <a:latin typeface="Times New Roman" panose="02020603050405020304" pitchFamily="18" charset="0"/>
                          <a:cs typeface="Times New Roman" panose="02020603050405020304" pitchFamily="18" charset="0"/>
                        </a:rPr>
                        <a:t>Volume 107</a:t>
                      </a:r>
                    </a:p>
                  </a:txBody>
                  <a:tcPr/>
                </a:tc>
                <a:tc>
                  <a:txBody>
                    <a:bodyPr/>
                    <a:lstStyle/>
                    <a:p>
                      <a:pPr algn="ctr"/>
                      <a:r>
                        <a:rPr lang="en-IN" sz="1400"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3394305397"/>
                  </a:ext>
                </a:extLst>
              </a:tr>
              <a:tr h="646295">
                <a:tc>
                  <a:txBody>
                    <a:bodyPr/>
                    <a:lstStyle/>
                    <a:p>
                      <a:pPr algn="ctr"/>
                      <a:r>
                        <a:rPr lang="en-IN" sz="1400" dirty="0">
                          <a:latin typeface="Times New Roman" panose="02020603050405020304" pitchFamily="18" charset="0"/>
                          <a:cs typeface="Times New Roman" panose="02020603050405020304" pitchFamily="18" charset="0"/>
                        </a:rPr>
                        <a:t>2.</a:t>
                      </a:r>
                    </a:p>
                  </a:txBody>
                  <a:tcPr/>
                </a:tc>
                <a:tc>
                  <a:txBody>
                    <a:bodyPr/>
                    <a:lstStyle/>
                    <a:p>
                      <a:pPr algn="just"/>
                      <a:r>
                        <a:rPr lang="en-IN" sz="1300" dirty="0">
                          <a:latin typeface="Times New Roman" panose="02020603050405020304" pitchFamily="18" charset="0"/>
                          <a:cs typeface="Times New Roman" panose="02020603050405020304" pitchFamily="18" charset="0"/>
                        </a:rPr>
                        <a:t> Shan Li, </a:t>
                      </a:r>
                      <a:r>
                        <a:rPr lang="en-IN" sz="1300" dirty="0" err="1">
                          <a:latin typeface="Times New Roman" panose="02020603050405020304" pitchFamily="18" charset="0"/>
                          <a:cs typeface="Times New Roman" panose="02020603050405020304" pitchFamily="18" charset="0"/>
                        </a:rPr>
                        <a:t>Weihong</a:t>
                      </a:r>
                      <a:r>
                        <a:rPr lang="en-IN" sz="1300" dirty="0">
                          <a:latin typeface="Times New Roman" panose="02020603050405020304" pitchFamily="18" charset="0"/>
                          <a:cs typeface="Times New Roman" panose="02020603050405020304" pitchFamily="18" charset="0"/>
                        </a:rPr>
                        <a:t> Deng</a:t>
                      </a:r>
                    </a:p>
                  </a:txBody>
                  <a:tcPr/>
                </a:tc>
                <a:tc>
                  <a:txBody>
                    <a:bodyPr/>
                    <a:lstStyle/>
                    <a:p>
                      <a:pPr algn="just"/>
                      <a:r>
                        <a:rPr lang="en-US" sz="1300" dirty="0">
                          <a:latin typeface="Times New Roman" panose="02020603050405020304" pitchFamily="18" charset="0"/>
                          <a:cs typeface="Times New Roman" panose="02020603050405020304" pitchFamily="18" charset="0"/>
                        </a:rPr>
                        <a:t>Deep Facial Expression Recognition: A Survey</a:t>
                      </a:r>
                      <a:endParaRPr lang="en-IN" sz="1300" dirty="0">
                        <a:latin typeface="Times New Roman" panose="02020603050405020304" pitchFamily="18" charset="0"/>
                        <a:cs typeface="Times New Roman" panose="02020603050405020304" pitchFamily="18" charset="0"/>
                      </a:endParaRPr>
                    </a:p>
                  </a:txBody>
                  <a:tcPr/>
                </a:tc>
                <a:tc>
                  <a:txBody>
                    <a:bodyPr/>
                    <a:lstStyle/>
                    <a:p>
                      <a:pPr algn="ctr"/>
                      <a:r>
                        <a:rPr lang="en-IN" sz="1300" dirty="0">
                          <a:latin typeface="Times New Roman" panose="02020603050405020304" pitchFamily="18" charset="0"/>
                          <a:cs typeface="Times New Roman" panose="02020603050405020304" pitchFamily="18" charset="0"/>
                        </a:rPr>
                        <a:t>Volume: 13</a:t>
                      </a:r>
                    </a:p>
                  </a:txBody>
                  <a:tcPr/>
                </a:tc>
                <a:tc>
                  <a:txBody>
                    <a:bodyPr/>
                    <a:lstStyle/>
                    <a:p>
                      <a:pPr algn="ctr"/>
                      <a:r>
                        <a:rPr lang="en-IN" sz="1400" dirty="0">
                          <a:latin typeface="Times New Roman" panose="02020603050405020304" pitchFamily="18" charset="0"/>
                          <a:cs typeface="Times New Roman" panose="02020603050405020304" pitchFamily="18" charset="0"/>
                        </a:rPr>
                        <a:t>2022</a:t>
                      </a:r>
                    </a:p>
                  </a:txBody>
                  <a:tcPr/>
                </a:tc>
                <a:extLst>
                  <a:ext uri="{0D108BD9-81ED-4DB2-BD59-A6C34878D82A}">
                    <a16:rowId xmlns:a16="http://schemas.microsoft.com/office/drawing/2014/main" val="2475167"/>
                  </a:ext>
                </a:extLst>
              </a:tr>
              <a:tr h="845842">
                <a:tc>
                  <a:txBody>
                    <a:bodyPr/>
                    <a:lstStyle/>
                    <a:p>
                      <a:pPr algn="ctr"/>
                      <a:r>
                        <a:rPr lang="en-IN" sz="1400" dirty="0">
                          <a:latin typeface="Times New Roman" panose="02020603050405020304" pitchFamily="18" charset="0"/>
                          <a:cs typeface="Times New Roman" panose="02020603050405020304" pitchFamily="18" charset="0"/>
                        </a:rPr>
                        <a:t>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i-FI" sz="1300" dirty="0">
                          <a:latin typeface="Times New Roman" panose="02020603050405020304" pitchFamily="18" charset="0"/>
                          <a:cs typeface="Times New Roman" panose="02020603050405020304" pitchFamily="18" charset="0"/>
                        </a:rPr>
                        <a:t>PeterBurkert,felix Trier, Muhammad Zeshan Afzal, Andreas Dengel</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err="1">
                          <a:latin typeface="Times New Roman" panose="02020603050405020304" pitchFamily="18" charset="0"/>
                          <a:cs typeface="Times New Roman" panose="02020603050405020304" pitchFamily="18" charset="0"/>
                        </a:rPr>
                        <a:t>DeXpression</a:t>
                      </a:r>
                      <a:r>
                        <a:rPr lang="en-US" sz="1300" dirty="0">
                          <a:latin typeface="Times New Roman" panose="02020603050405020304" pitchFamily="18" charset="0"/>
                          <a:cs typeface="Times New Roman" panose="02020603050405020304" pitchFamily="18" charset="0"/>
                        </a:rPr>
                        <a:t>: Deep Convolutional Neural Network for Expression Recognition</a:t>
                      </a:r>
                      <a:endParaRPr lang="en-IN" sz="1300" dirty="0">
                        <a:latin typeface="Times New Roman" panose="02020603050405020304" pitchFamily="18" charset="0"/>
                        <a:cs typeface="Times New Roman" panose="02020603050405020304" pitchFamily="18" charset="0"/>
                      </a:endParaRPr>
                    </a:p>
                  </a:txBody>
                  <a:tcPr/>
                </a:tc>
                <a:tc>
                  <a:txBody>
                    <a:bodyPr/>
                    <a:lstStyle/>
                    <a:p>
                      <a:pPr algn="ctr"/>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Volume 2</a:t>
                      </a:r>
                    </a:p>
                  </a:txBody>
                  <a:tcPr/>
                </a:tc>
                <a:tc>
                  <a:txBody>
                    <a:bodyPr/>
                    <a:lstStyle/>
                    <a:p>
                      <a:pPr algn="ctr"/>
                      <a:r>
                        <a:rPr lang="en-IN" sz="1400" dirty="0">
                          <a:latin typeface="Times New Roman" panose="02020603050405020304" pitchFamily="18" charset="0"/>
                          <a:cs typeface="Times New Roman" panose="02020603050405020304" pitchFamily="18" charset="0"/>
                        </a:rPr>
                        <a:t>2016</a:t>
                      </a:r>
                    </a:p>
                  </a:txBody>
                  <a:tcPr/>
                </a:tc>
                <a:extLst>
                  <a:ext uri="{0D108BD9-81ED-4DB2-BD59-A6C34878D82A}">
                    <a16:rowId xmlns:a16="http://schemas.microsoft.com/office/drawing/2014/main" val="28861840"/>
                  </a:ext>
                </a:extLst>
              </a:tr>
              <a:tr h="845842">
                <a:tc>
                  <a:txBody>
                    <a:bodyPr/>
                    <a:lstStyle/>
                    <a:p>
                      <a:pPr algn="ctr"/>
                      <a:r>
                        <a:rPr lang="en-IN" sz="1400" dirty="0">
                          <a:latin typeface="Times New Roman" panose="02020603050405020304" pitchFamily="18" charset="0"/>
                          <a:cs typeface="Times New Roman" panose="02020603050405020304" pitchFamily="18" charset="0"/>
                        </a:rPr>
                        <a:t>4.</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D Y Liliana</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Emotion recognition from facial expression using</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deep convolutional neural network</a:t>
                      </a:r>
                    </a:p>
                  </a:txBody>
                  <a:tcPr/>
                </a:tc>
                <a:tc>
                  <a:txBody>
                    <a:bodyPr/>
                    <a:lstStyle/>
                    <a:p>
                      <a:pPr algn="ctr"/>
                      <a:r>
                        <a:rPr lang="en-IN" sz="1300" dirty="0">
                          <a:latin typeface="Times New Roman" panose="02020603050405020304" pitchFamily="18" charset="0"/>
                          <a:cs typeface="Times New Roman" panose="02020603050405020304" pitchFamily="18" charset="0"/>
                        </a:rPr>
                        <a:t>Volume 18</a:t>
                      </a:r>
                    </a:p>
                  </a:txBody>
                  <a:tcPr/>
                </a:tc>
                <a:tc>
                  <a:txBody>
                    <a:bodyPr/>
                    <a:lstStyle/>
                    <a:p>
                      <a:pPr algn="ctr"/>
                      <a:r>
                        <a:rPr lang="en-IN" sz="1400" dirty="0">
                          <a:latin typeface="Times New Roman" panose="02020603050405020304" pitchFamily="18" charset="0"/>
                          <a:cs typeface="Times New Roman" panose="02020603050405020304" pitchFamily="18" charset="0"/>
                        </a:rPr>
                        <a:t>2018</a:t>
                      </a:r>
                    </a:p>
                  </a:txBody>
                  <a:tcPr/>
                </a:tc>
                <a:extLst>
                  <a:ext uri="{0D108BD9-81ED-4DB2-BD59-A6C34878D82A}">
                    <a16:rowId xmlns:a16="http://schemas.microsoft.com/office/drawing/2014/main" val="1306365692"/>
                  </a:ext>
                </a:extLst>
              </a:tr>
              <a:tr h="656257">
                <a:tc>
                  <a:txBody>
                    <a:bodyPr/>
                    <a:lstStyle/>
                    <a:p>
                      <a:pPr algn="ctr"/>
                      <a:r>
                        <a:rPr lang="en-IN" sz="1400" dirty="0">
                          <a:latin typeface="Times New Roman" panose="02020603050405020304" pitchFamily="18" charset="0"/>
                          <a:cs typeface="Times New Roman" panose="02020603050405020304" pitchFamily="18" charset="0"/>
                        </a:rPr>
                        <a:t>5.</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pt-BR" sz="1300" dirty="0">
                          <a:latin typeface="Times New Roman" panose="02020603050405020304" pitchFamily="18" charset="0"/>
                          <a:cs typeface="Times New Roman" panose="02020603050405020304" pitchFamily="18" charset="0"/>
                        </a:rPr>
                        <a:t>Shima Alizadeh, Azar Fazel</a:t>
                      </a:r>
                      <a:endParaRPr lang="en-IN" sz="13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Convolutional Neural Networks for Facial Expression Recognition</a:t>
                      </a:r>
                      <a:endParaRPr lang="en-IN" sz="1300" dirty="0">
                        <a:latin typeface="Times New Roman" panose="02020603050405020304" pitchFamily="18" charset="0"/>
                        <a:cs typeface="Times New Roman" panose="02020603050405020304" pitchFamily="18" charset="0"/>
                      </a:endParaRPr>
                    </a:p>
                  </a:txBody>
                  <a:tcPr/>
                </a:tc>
                <a:tc>
                  <a:txBody>
                    <a:bodyPr/>
                    <a:lstStyle/>
                    <a:p>
                      <a:pPr algn="ctr"/>
                      <a:r>
                        <a:rPr lang="en-IN" sz="1300" dirty="0">
                          <a:latin typeface="Times New Roman" panose="02020603050405020304" pitchFamily="18" charset="0"/>
                          <a:cs typeface="Times New Roman" panose="02020603050405020304" pitchFamily="18" charset="0"/>
                        </a:rPr>
                        <a:t>Not mentioned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2017</a:t>
                      </a:r>
                    </a:p>
                    <a:p>
                      <a:pPr algn="ctr"/>
                      <a:endParaRPr lang="en-IN" sz="14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4147168"/>
                  </a:ext>
                </a:extLst>
              </a:tr>
            </a:tbl>
          </a:graphicData>
        </a:graphic>
      </p:graphicFrame>
      <p:pic>
        <p:nvPicPr>
          <p:cNvPr id="3" name="Picture 2" descr="KL University H">
            <a:extLst>
              <a:ext uri="{FF2B5EF4-FFF2-40B4-BE49-F238E27FC236}">
                <a16:creationId xmlns:a16="http://schemas.microsoft.com/office/drawing/2014/main" id="{6D91627B-2F60-2889-530D-F8C98B41A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8197" y="34679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13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4075A-A194-4F6C-C7C7-2B4143902913}"/>
              </a:ext>
            </a:extLst>
          </p:cNvPr>
          <p:cNvSpPr>
            <a:spLocks noGrp="1"/>
          </p:cNvSpPr>
          <p:nvPr>
            <p:ph idx="1"/>
          </p:nvPr>
        </p:nvSpPr>
        <p:spPr/>
        <p:txBody>
          <a:bodyPr/>
          <a:lstStyle/>
          <a:p>
            <a:endParaRPr lang="en-IN" dirty="0"/>
          </a:p>
        </p:txBody>
      </p:sp>
      <p:graphicFrame>
        <p:nvGraphicFramePr>
          <p:cNvPr id="4" name="Table 10">
            <a:extLst>
              <a:ext uri="{FF2B5EF4-FFF2-40B4-BE49-F238E27FC236}">
                <a16:creationId xmlns:a16="http://schemas.microsoft.com/office/drawing/2014/main" id="{07435B44-C03F-4B96-841F-DBD5C2C32B7C}"/>
              </a:ext>
            </a:extLst>
          </p:cNvPr>
          <p:cNvGraphicFramePr>
            <a:graphicFrameLocks/>
          </p:cNvGraphicFramePr>
          <p:nvPr>
            <p:extLst>
              <p:ext uri="{D42A27DB-BD31-4B8C-83A1-F6EECF244321}">
                <p14:modId xmlns:p14="http://schemas.microsoft.com/office/powerpoint/2010/main" val="3875283240"/>
              </p:ext>
            </p:extLst>
          </p:nvPr>
        </p:nvGraphicFramePr>
        <p:xfrm>
          <a:off x="1036320" y="1240149"/>
          <a:ext cx="10304033" cy="4628945"/>
        </p:xfrm>
        <a:graphic>
          <a:graphicData uri="http://schemas.openxmlformats.org/drawingml/2006/table">
            <a:tbl>
              <a:tblPr firstRow="1" bandRow="1">
                <a:tableStyleId>{5C22544A-7EE6-4342-B048-85BDC9FD1C3A}</a:tableStyleId>
              </a:tblPr>
              <a:tblGrid>
                <a:gridCol w="752041">
                  <a:extLst>
                    <a:ext uri="{9D8B030D-6E8A-4147-A177-3AD203B41FA5}">
                      <a16:colId xmlns:a16="http://schemas.microsoft.com/office/drawing/2014/main" val="2960740951"/>
                    </a:ext>
                  </a:extLst>
                </a:gridCol>
                <a:gridCol w="2697332">
                  <a:extLst>
                    <a:ext uri="{9D8B030D-6E8A-4147-A177-3AD203B41FA5}">
                      <a16:colId xmlns:a16="http://schemas.microsoft.com/office/drawing/2014/main" val="1511406630"/>
                    </a:ext>
                  </a:extLst>
                </a:gridCol>
                <a:gridCol w="2719904">
                  <a:extLst>
                    <a:ext uri="{9D8B030D-6E8A-4147-A177-3AD203B41FA5}">
                      <a16:colId xmlns:a16="http://schemas.microsoft.com/office/drawing/2014/main" val="365330482"/>
                    </a:ext>
                  </a:extLst>
                </a:gridCol>
                <a:gridCol w="2426470">
                  <a:extLst>
                    <a:ext uri="{9D8B030D-6E8A-4147-A177-3AD203B41FA5}">
                      <a16:colId xmlns:a16="http://schemas.microsoft.com/office/drawing/2014/main" val="1132728763"/>
                    </a:ext>
                  </a:extLst>
                </a:gridCol>
                <a:gridCol w="1708286">
                  <a:extLst>
                    <a:ext uri="{9D8B030D-6E8A-4147-A177-3AD203B41FA5}">
                      <a16:colId xmlns:a16="http://schemas.microsoft.com/office/drawing/2014/main" val="1050094461"/>
                    </a:ext>
                  </a:extLst>
                </a:gridCol>
              </a:tblGrid>
              <a:tr h="607326">
                <a:tc>
                  <a:txBody>
                    <a:bodyPr/>
                    <a:lstStyle/>
                    <a:p>
                      <a:pPr algn="ctr"/>
                      <a:r>
                        <a:rPr lang="en-IN" dirty="0"/>
                        <a:t>NO.</a:t>
                      </a:r>
                    </a:p>
                  </a:txBody>
                  <a:tcPr/>
                </a:tc>
                <a:tc>
                  <a:txBody>
                    <a:bodyPr/>
                    <a:lstStyle/>
                    <a:p>
                      <a:pPr algn="ctr"/>
                      <a:r>
                        <a:rPr lang="en-IN" dirty="0"/>
                        <a:t>AUTHORS</a:t>
                      </a:r>
                    </a:p>
                  </a:txBody>
                  <a:tcPr/>
                </a:tc>
                <a:tc>
                  <a:txBody>
                    <a:bodyPr/>
                    <a:lstStyle/>
                    <a:p>
                      <a:pPr algn="ctr"/>
                      <a:r>
                        <a:rPr lang="en-IN" dirty="0"/>
                        <a:t>TITLE</a:t>
                      </a:r>
                    </a:p>
                  </a:txBody>
                  <a:tcPr/>
                </a:tc>
                <a:tc>
                  <a:txBody>
                    <a:bodyPr/>
                    <a:lstStyle/>
                    <a:p>
                      <a:pPr algn="ctr"/>
                      <a:r>
                        <a:rPr lang="en-IN" dirty="0"/>
                        <a:t>Volume No.</a:t>
                      </a:r>
                    </a:p>
                  </a:txBody>
                  <a:tcPr/>
                </a:tc>
                <a:tc>
                  <a:txBody>
                    <a:bodyPr/>
                    <a:lstStyle/>
                    <a:p>
                      <a:pPr algn="ctr"/>
                      <a:r>
                        <a:rPr lang="en-IN" dirty="0"/>
                        <a:t>YEAR</a:t>
                      </a:r>
                    </a:p>
                  </a:txBody>
                  <a:tcPr/>
                </a:tc>
                <a:extLst>
                  <a:ext uri="{0D108BD9-81ED-4DB2-BD59-A6C34878D82A}">
                    <a16:rowId xmlns:a16="http://schemas.microsoft.com/office/drawing/2014/main" val="2386017823"/>
                  </a:ext>
                </a:extLst>
              </a:tr>
              <a:tr h="693921">
                <a:tc>
                  <a:txBody>
                    <a:bodyPr/>
                    <a:lstStyle/>
                    <a:p>
                      <a:pPr algn="ctr"/>
                      <a:r>
                        <a:rPr lang="en-US" sz="1400" dirty="0"/>
                        <a:t>6</a:t>
                      </a:r>
                      <a:r>
                        <a:rPr lang="en-IN" sz="1400" dirty="0"/>
                        <a:t>.</a:t>
                      </a:r>
                    </a:p>
                  </a:txBody>
                  <a:tcPr/>
                </a:tc>
                <a:tc>
                  <a:txBody>
                    <a:bodyPr/>
                    <a:lstStyle/>
                    <a:p>
                      <a:pPr algn="just"/>
                      <a:r>
                        <a:rPr lang="nl-NL" sz="1300" dirty="0"/>
                        <a:t>Moe Moe Htay, Zin Mar Win</a:t>
                      </a:r>
                      <a:endParaRPr lang="en-IN" sz="13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effectLst/>
                          <a:latin typeface="+mn-lt"/>
                          <a:ea typeface="+mn-ea"/>
                          <a:cs typeface="+mn-cs"/>
                        </a:rPr>
                        <a:t>Survey on Emotion Recognition Using Facial  expression</a:t>
                      </a:r>
                    </a:p>
                  </a:txBody>
                  <a:tcPr/>
                </a:tc>
                <a:tc>
                  <a:txBody>
                    <a:bodyPr/>
                    <a:lstStyle/>
                    <a:p>
                      <a:pPr algn="ctr"/>
                      <a:r>
                        <a:rPr lang="en-IN" sz="1300" dirty="0"/>
                        <a:t>Volume 33</a:t>
                      </a:r>
                    </a:p>
                  </a:txBody>
                  <a:tcPr/>
                </a:tc>
                <a:tc>
                  <a:txBody>
                    <a:bodyPr/>
                    <a:lstStyle/>
                    <a:p>
                      <a:pPr algn="ctr"/>
                      <a:r>
                        <a:rPr lang="en-IN" sz="1400" dirty="0"/>
                        <a:t>2019</a:t>
                      </a:r>
                    </a:p>
                  </a:txBody>
                  <a:tcPr/>
                </a:tc>
                <a:extLst>
                  <a:ext uri="{0D108BD9-81ED-4DB2-BD59-A6C34878D82A}">
                    <a16:rowId xmlns:a16="http://schemas.microsoft.com/office/drawing/2014/main" val="3394305397"/>
                  </a:ext>
                </a:extLst>
              </a:tr>
              <a:tr h="725159">
                <a:tc>
                  <a:txBody>
                    <a:bodyPr/>
                    <a:lstStyle/>
                    <a:p>
                      <a:pPr algn="ctr"/>
                      <a:r>
                        <a:rPr lang="en-US" sz="1400" dirty="0"/>
                        <a:t>7</a:t>
                      </a:r>
                      <a:r>
                        <a:rPr lang="en-IN" sz="1400" dirty="0"/>
                        <a:t>.</a:t>
                      </a:r>
                    </a:p>
                  </a:txBody>
                  <a:tcPr/>
                </a:tc>
                <a:tc>
                  <a:txBody>
                    <a:bodyPr/>
                    <a:lstStyle/>
                    <a:p>
                      <a:pPr algn="just"/>
                      <a:r>
                        <a:rPr lang="en-IN" sz="1300" dirty="0"/>
                        <a:t> </a:t>
                      </a:r>
                      <a:r>
                        <a:rPr lang="en-IN" sz="1300" dirty="0" err="1"/>
                        <a:t>Heechul</a:t>
                      </a:r>
                      <a:r>
                        <a:rPr lang="en-IN" sz="1300" dirty="0"/>
                        <a:t> Jung, </a:t>
                      </a:r>
                      <a:r>
                        <a:rPr lang="en-IN" sz="1300" dirty="0" err="1"/>
                        <a:t>Sihaeng</a:t>
                      </a:r>
                      <a:r>
                        <a:rPr lang="en-IN" sz="1300" dirty="0"/>
                        <a:t> Lee, </a:t>
                      </a:r>
                      <a:r>
                        <a:rPr lang="en-IN" sz="1300" dirty="0" err="1"/>
                        <a:t>Sunjeong</a:t>
                      </a:r>
                      <a:r>
                        <a:rPr lang="en-IN" sz="1300" dirty="0"/>
                        <a:t> Park, </a:t>
                      </a:r>
                      <a:r>
                        <a:rPr lang="en-IN" sz="1300" dirty="0" err="1"/>
                        <a:t>Byungju</a:t>
                      </a:r>
                      <a:r>
                        <a:rPr lang="en-IN" sz="1300" dirty="0"/>
                        <a:t> Kim, </a:t>
                      </a:r>
                      <a:r>
                        <a:rPr lang="en-IN" sz="1300" dirty="0" err="1"/>
                        <a:t>Junmo</a:t>
                      </a:r>
                      <a:r>
                        <a:rPr lang="en-IN" sz="1300" dirty="0"/>
                        <a:t> Kim, </a:t>
                      </a:r>
                      <a:r>
                        <a:rPr lang="en-IN" sz="1300" dirty="0" err="1"/>
                        <a:t>Injae</a:t>
                      </a:r>
                      <a:r>
                        <a:rPr lang="en-IN" sz="1300" dirty="0"/>
                        <a:t> Lee, </a:t>
                      </a:r>
                      <a:r>
                        <a:rPr lang="en-IN" sz="1300" dirty="0" err="1"/>
                        <a:t>Chunghyun</a:t>
                      </a:r>
                      <a:r>
                        <a:rPr lang="en-IN" sz="1300" dirty="0"/>
                        <a:t> Ahn</a:t>
                      </a:r>
                    </a:p>
                  </a:txBody>
                  <a:tcPr/>
                </a:tc>
                <a:tc>
                  <a:txBody>
                    <a:bodyPr/>
                    <a:lstStyle/>
                    <a:p>
                      <a:pPr algn="just"/>
                      <a:r>
                        <a:rPr lang="en-US" sz="1300" dirty="0"/>
                        <a:t>Development of deep learning-based facial expression recognition system</a:t>
                      </a:r>
                      <a:endParaRPr lang="en-IN" sz="1300" dirty="0"/>
                    </a:p>
                  </a:txBody>
                  <a:tcPr/>
                </a:tc>
                <a:tc>
                  <a:txBody>
                    <a:bodyPr/>
                    <a:lstStyle/>
                    <a:p>
                      <a:pPr algn="ctr"/>
                      <a:r>
                        <a:rPr lang="en-IN" sz="1300" dirty="0"/>
                        <a:t>Volume: 13</a:t>
                      </a:r>
                    </a:p>
                  </a:txBody>
                  <a:tcPr/>
                </a:tc>
                <a:tc>
                  <a:txBody>
                    <a:bodyPr/>
                    <a:lstStyle/>
                    <a:p>
                      <a:pPr algn="ctr"/>
                      <a:r>
                        <a:rPr lang="en-IN" sz="1400" dirty="0"/>
                        <a:t>2015</a:t>
                      </a:r>
                    </a:p>
                  </a:txBody>
                  <a:tcPr/>
                </a:tc>
                <a:extLst>
                  <a:ext uri="{0D108BD9-81ED-4DB2-BD59-A6C34878D82A}">
                    <a16:rowId xmlns:a16="http://schemas.microsoft.com/office/drawing/2014/main" val="2475167"/>
                  </a:ext>
                </a:extLst>
              </a:tr>
              <a:tr h="894386">
                <a:tc>
                  <a:txBody>
                    <a:bodyPr/>
                    <a:lstStyle/>
                    <a:p>
                      <a:pPr algn="ctr"/>
                      <a:r>
                        <a:rPr lang="en-US" sz="1400" dirty="0"/>
                        <a:t>8</a:t>
                      </a:r>
                      <a:r>
                        <a:rPr lang="en-IN" sz="1400" dirty="0"/>
                        <a:t>.</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300" dirty="0"/>
                        <a:t>] Yong Li, </a:t>
                      </a:r>
                      <a:r>
                        <a:rPr lang="en-IN" sz="1300" dirty="0" err="1"/>
                        <a:t>Jiabei</a:t>
                      </a:r>
                      <a:r>
                        <a:rPr lang="en-IN" sz="1300" dirty="0"/>
                        <a:t> Zeng, </a:t>
                      </a:r>
                      <a:r>
                        <a:rPr lang="en-IN" sz="1300" dirty="0" err="1"/>
                        <a:t>Shiguang</a:t>
                      </a:r>
                      <a:r>
                        <a:rPr lang="en-IN" sz="1300" dirty="0"/>
                        <a:t> Shan, </a:t>
                      </a:r>
                      <a:r>
                        <a:rPr lang="en-IN" sz="1300" dirty="0" err="1"/>
                        <a:t>Xilin</a:t>
                      </a:r>
                      <a:r>
                        <a:rPr lang="en-IN" sz="1300" dirty="0"/>
                        <a:t> Chen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t>Occlusion aware facial expression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t>recognition using CNN with attention mechanism</a:t>
                      </a:r>
                      <a:endParaRPr lang="en-IN" sz="1300" dirty="0"/>
                    </a:p>
                  </a:txBody>
                  <a:tcPr/>
                </a:tc>
                <a:tc>
                  <a:txBody>
                    <a:bodyPr/>
                    <a:lstStyle/>
                    <a:p>
                      <a:pPr algn="ctr"/>
                      <a:r>
                        <a:rPr lang="en-US" sz="1300" b="0" i="0" kern="1200" dirty="0">
                          <a:solidFill>
                            <a:schemeClr val="dk1"/>
                          </a:solidFill>
                          <a:effectLst/>
                          <a:latin typeface="+mn-lt"/>
                          <a:ea typeface="+mn-ea"/>
                          <a:cs typeface="+mn-cs"/>
                        </a:rPr>
                        <a:t>Volume 14</a:t>
                      </a:r>
                    </a:p>
                  </a:txBody>
                  <a:tcPr/>
                </a:tc>
                <a:tc>
                  <a:txBody>
                    <a:bodyPr/>
                    <a:lstStyle/>
                    <a:p>
                      <a:pPr algn="ctr"/>
                      <a:r>
                        <a:rPr lang="en-IN" sz="1400" dirty="0"/>
                        <a:t>2018</a:t>
                      </a:r>
                    </a:p>
                  </a:txBody>
                  <a:tcPr/>
                </a:tc>
                <a:extLst>
                  <a:ext uri="{0D108BD9-81ED-4DB2-BD59-A6C34878D82A}">
                    <a16:rowId xmlns:a16="http://schemas.microsoft.com/office/drawing/2014/main" val="28861840"/>
                  </a:ext>
                </a:extLst>
              </a:tr>
              <a:tr h="934650">
                <a:tc>
                  <a:txBody>
                    <a:bodyPr/>
                    <a:lstStyle/>
                    <a:p>
                      <a:pPr algn="ctr"/>
                      <a:r>
                        <a:rPr lang="en-US" sz="1400" dirty="0"/>
                        <a:t>9</a:t>
                      </a:r>
                      <a:r>
                        <a:rPr lang="en-IN" sz="1400" dirty="0"/>
                        <a:t>.</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300" dirty="0"/>
                        <a:t>]Nabil </a:t>
                      </a:r>
                      <a:r>
                        <a:rPr lang="en-IN" sz="1300" dirty="0" err="1"/>
                        <a:t>Tahmidul</a:t>
                      </a:r>
                      <a:r>
                        <a:rPr lang="en-IN" sz="1300" dirty="0"/>
                        <a:t> Karim, Sanjana Jain, </a:t>
                      </a:r>
                      <a:r>
                        <a:rPr lang="en-IN" sz="1300" dirty="0" err="1"/>
                        <a:t>Jednipat</a:t>
                      </a:r>
                      <a:r>
                        <a:rPr lang="en-IN" sz="1300" dirty="0"/>
                        <a:t> </a:t>
                      </a:r>
                      <a:r>
                        <a:rPr lang="en-IN" sz="1300" dirty="0" err="1"/>
                        <a:t>Moonrinta</a:t>
                      </a:r>
                      <a:r>
                        <a:rPr lang="en-IN" sz="1300" dirty="0"/>
                        <a:t>, Matthew N. Dailey, Mongkol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300" dirty="0" err="1"/>
                        <a:t>Ekpanyapong</a:t>
                      </a:r>
                      <a:endParaRPr lang="en-IN" sz="13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t>Customer and Target Individual Face Analysis for Retail analytics</a:t>
                      </a:r>
                    </a:p>
                  </a:txBody>
                  <a:tcPr/>
                </a:tc>
                <a:tc>
                  <a:txBody>
                    <a:bodyPr/>
                    <a:lstStyle/>
                    <a:p>
                      <a:pPr algn="ctr"/>
                      <a:r>
                        <a:rPr lang="en-IN" sz="1300" dirty="0"/>
                        <a:t>Volume 18</a:t>
                      </a:r>
                    </a:p>
                  </a:txBody>
                  <a:tcPr/>
                </a:tc>
                <a:tc>
                  <a:txBody>
                    <a:bodyPr/>
                    <a:lstStyle/>
                    <a:p>
                      <a:pPr algn="ctr"/>
                      <a:r>
                        <a:rPr lang="en-IN" sz="1400" dirty="0"/>
                        <a:t>2018</a:t>
                      </a:r>
                    </a:p>
                  </a:txBody>
                  <a:tcPr/>
                </a:tc>
                <a:extLst>
                  <a:ext uri="{0D108BD9-81ED-4DB2-BD59-A6C34878D82A}">
                    <a16:rowId xmlns:a16="http://schemas.microsoft.com/office/drawing/2014/main" val="1306365692"/>
                  </a:ext>
                </a:extLst>
              </a:tr>
              <a:tr h="773503">
                <a:tc>
                  <a:txBody>
                    <a:bodyPr/>
                    <a:lstStyle/>
                    <a:p>
                      <a:pPr algn="ctr"/>
                      <a:r>
                        <a:rPr lang="en-US" sz="1400" dirty="0"/>
                        <a:t>1</a:t>
                      </a:r>
                      <a:r>
                        <a:rPr lang="en-IN" sz="1400" dirty="0"/>
                        <a:t>0.</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t> D. </a:t>
                      </a:r>
                      <a:r>
                        <a:rPr lang="en-US" sz="1300" dirty="0" err="1"/>
                        <a:t>Bamman</a:t>
                      </a:r>
                      <a:r>
                        <a:rPr lang="en-US" sz="1300" dirty="0"/>
                        <a:t> and N. A. Smith</a:t>
                      </a:r>
                      <a:endParaRPr lang="en-IN" sz="13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t>Contextualized Sarcasm Detection on Amazon Product review</a:t>
                      </a:r>
                      <a:endParaRPr lang="en-IN" sz="1300" dirty="0"/>
                    </a:p>
                  </a:txBody>
                  <a:tcPr/>
                </a:tc>
                <a:tc>
                  <a:txBody>
                    <a:bodyPr/>
                    <a:lstStyle/>
                    <a:p>
                      <a:pPr algn="ctr"/>
                      <a:r>
                        <a:rPr lang="en-US" sz="1300" dirty="0"/>
                        <a:t>Volume 5</a:t>
                      </a:r>
                      <a:endParaRPr lang="en-IN" sz="13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2015</a:t>
                      </a:r>
                    </a:p>
                    <a:p>
                      <a:pPr algn="ctr"/>
                      <a:endParaRPr lang="en-IN" sz="1400" dirty="0"/>
                    </a:p>
                    <a:p>
                      <a:pPr algn="ctr"/>
                      <a:endParaRPr lang="en-IN" sz="1400" dirty="0"/>
                    </a:p>
                  </a:txBody>
                  <a:tcPr/>
                </a:tc>
                <a:extLst>
                  <a:ext uri="{0D108BD9-81ED-4DB2-BD59-A6C34878D82A}">
                    <a16:rowId xmlns:a16="http://schemas.microsoft.com/office/drawing/2014/main" val="4244147168"/>
                  </a:ext>
                </a:extLst>
              </a:tr>
            </a:tbl>
          </a:graphicData>
        </a:graphic>
      </p:graphicFrame>
      <p:pic>
        <p:nvPicPr>
          <p:cNvPr id="2" name="Picture 2" descr="KL University H">
            <a:extLst>
              <a:ext uri="{FF2B5EF4-FFF2-40B4-BE49-F238E27FC236}">
                <a16:creationId xmlns:a16="http://schemas.microsoft.com/office/drawing/2014/main" id="{CB80DB45-C611-1A4A-A38E-7D3603E90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5051" y="346186"/>
            <a:ext cx="1177655" cy="70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35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4075A-A194-4F6C-C7C7-2B4143902913}"/>
              </a:ext>
            </a:extLst>
          </p:cNvPr>
          <p:cNvSpPr>
            <a:spLocks noGrp="1"/>
          </p:cNvSpPr>
          <p:nvPr>
            <p:ph idx="1"/>
          </p:nvPr>
        </p:nvSpPr>
        <p:spPr/>
        <p:txBody>
          <a:bodyPr/>
          <a:lstStyle/>
          <a:p>
            <a:endParaRPr lang="en-IN" dirty="0"/>
          </a:p>
        </p:txBody>
      </p:sp>
      <p:graphicFrame>
        <p:nvGraphicFramePr>
          <p:cNvPr id="4" name="Table 10">
            <a:extLst>
              <a:ext uri="{FF2B5EF4-FFF2-40B4-BE49-F238E27FC236}">
                <a16:creationId xmlns:a16="http://schemas.microsoft.com/office/drawing/2014/main" id="{07435B44-C03F-4B96-841F-DBD5C2C32B7C}"/>
              </a:ext>
            </a:extLst>
          </p:cNvPr>
          <p:cNvGraphicFramePr>
            <a:graphicFrameLocks/>
          </p:cNvGraphicFramePr>
          <p:nvPr>
            <p:extLst>
              <p:ext uri="{D42A27DB-BD31-4B8C-83A1-F6EECF244321}">
                <p14:modId xmlns:p14="http://schemas.microsoft.com/office/powerpoint/2010/main" val="803286785"/>
              </p:ext>
            </p:extLst>
          </p:nvPr>
        </p:nvGraphicFramePr>
        <p:xfrm>
          <a:off x="1036320" y="1268739"/>
          <a:ext cx="10304033" cy="4628945"/>
        </p:xfrm>
        <a:graphic>
          <a:graphicData uri="http://schemas.openxmlformats.org/drawingml/2006/table">
            <a:tbl>
              <a:tblPr firstRow="1" bandRow="1">
                <a:tableStyleId>{5C22544A-7EE6-4342-B048-85BDC9FD1C3A}</a:tableStyleId>
              </a:tblPr>
              <a:tblGrid>
                <a:gridCol w="752041">
                  <a:extLst>
                    <a:ext uri="{9D8B030D-6E8A-4147-A177-3AD203B41FA5}">
                      <a16:colId xmlns:a16="http://schemas.microsoft.com/office/drawing/2014/main" val="2960740951"/>
                    </a:ext>
                  </a:extLst>
                </a:gridCol>
                <a:gridCol w="2697332">
                  <a:extLst>
                    <a:ext uri="{9D8B030D-6E8A-4147-A177-3AD203B41FA5}">
                      <a16:colId xmlns:a16="http://schemas.microsoft.com/office/drawing/2014/main" val="1511406630"/>
                    </a:ext>
                  </a:extLst>
                </a:gridCol>
                <a:gridCol w="2719904">
                  <a:extLst>
                    <a:ext uri="{9D8B030D-6E8A-4147-A177-3AD203B41FA5}">
                      <a16:colId xmlns:a16="http://schemas.microsoft.com/office/drawing/2014/main" val="365330482"/>
                    </a:ext>
                  </a:extLst>
                </a:gridCol>
                <a:gridCol w="2426470">
                  <a:extLst>
                    <a:ext uri="{9D8B030D-6E8A-4147-A177-3AD203B41FA5}">
                      <a16:colId xmlns:a16="http://schemas.microsoft.com/office/drawing/2014/main" val="1132728763"/>
                    </a:ext>
                  </a:extLst>
                </a:gridCol>
                <a:gridCol w="1708286">
                  <a:extLst>
                    <a:ext uri="{9D8B030D-6E8A-4147-A177-3AD203B41FA5}">
                      <a16:colId xmlns:a16="http://schemas.microsoft.com/office/drawing/2014/main" val="1050094461"/>
                    </a:ext>
                  </a:extLst>
                </a:gridCol>
              </a:tblGrid>
              <a:tr h="607326">
                <a:tc>
                  <a:txBody>
                    <a:bodyPr/>
                    <a:lstStyle/>
                    <a:p>
                      <a:pPr algn="ctr"/>
                      <a:r>
                        <a:rPr lang="en-IN" dirty="0"/>
                        <a:t>NO.</a:t>
                      </a:r>
                    </a:p>
                  </a:txBody>
                  <a:tcPr/>
                </a:tc>
                <a:tc>
                  <a:txBody>
                    <a:bodyPr/>
                    <a:lstStyle/>
                    <a:p>
                      <a:pPr algn="ctr"/>
                      <a:r>
                        <a:rPr lang="en-IN" dirty="0"/>
                        <a:t>AUTHORS</a:t>
                      </a:r>
                    </a:p>
                  </a:txBody>
                  <a:tcPr/>
                </a:tc>
                <a:tc>
                  <a:txBody>
                    <a:bodyPr/>
                    <a:lstStyle/>
                    <a:p>
                      <a:pPr algn="ctr"/>
                      <a:r>
                        <a:rPr lang="en-IN" dirty="0"/>
                        <a:t>TITLE</a:t>
                      </a:r>
                    </a:p>
                  </a:txBody>
                  <a:tcPr/>
                </a:tc>
                <a:tc>
                  <a:txBody>
                    <a:bodyPr/>
                    <a:lstStyle/>
                    <a:p>
                      <a:pPr algn="ctr"/>
                      <a:r>
                        <a:rPr lang="en-IN" dirty="0"/>
                        <a:t>Volume No.</a:t>
                      </a:r>
                    </a:p>
                  </a:txBody>
                  <a:tcPr/>
                </a:tc>
                <a:tc>
                  <a:txBody>
                    <a:bodyPr/>
                    <a:lstStyle/>
                    <a:p>
                      <a:pPr algn="ctr"/>
                      <a:r>
                        <a:rPr lang="en-IN" dirty="0"/>
                        <a:t>YEAR</a:t>
                      </a:r>
                    </a:p>
                  </a:txBody>
                  <a:tcPr/>
                </a:tc>
                <a:extLst>
                  <a:ext uri="{0D108BD9-81ED-4DB2-BD59-A6C34878D82A}">
                    <a16:rowId xmlns:a16="http://schemas.microsoft.com/office/drawing/2014/main" val="2386017823"/>
                  </a:ext>
                </a:extLst>
              </a:tr>
              <a:tr h="693921">
                <a:tc>
                  <a:txBody>
                    <a:bodyPr/>
                    <a:lstStyle/>
                    <a:p>
                      <a:pPr algn="ctr"/>
                      <a:r>
                        <a:rPr lang="en-US" sz="1400" dirty="0"/>
                        <a:t>11</a:t>
                      </a:r>
                      <a:r>
                        <a:rPr lang="en-IN" sz="1400" dirty="0"/>
                        <a:t>.</a:t>
                      </a:r>
                    </a:p>
                  </a:txBody>
                  <a:tcPr/>
                </a:tc>
                <a:tc>
                  <a:txBody>
                    <a:bodyPr/>
                    <a:lstStyle/>
                    <a:p>
                      <a:pPr algn="just"/>
                      <a:r>
                        <a:rPr lang="en-US" sz="1300" b="0" kern="1200" dirty="0">
                          <a:solidFill>
                            <a:schemeClr val="dk1"/>
                          </a:solidFill>
                          <a:effectLst/>
                          <a:latin typeface="+mn-lt"/>
                          <a:ea typeface="+mn-ea"/>
                          <a:cs typeface="+mn-cs"/>
                        </a:rPr>
                        <a:t>M. Liu, Y. Li, W. Xu and L. Liu</a:t>
                      </a:r>
                      <a:endParaRPr lang="en-IN" sz="1300" b="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b="0" kern="1200" dirty="0">
                          <a:solidFill>
                            <a:schemeClr val="dk1"/>
                          </a:solidFill>
                          <a:effectLst/>
                          <a:latin typeface="+mn-lt"/>
                          <a:ea typeface="+mn-ea"/>
                          <a:cs typeface="+mn-cs"/>
                        </a:rPr>
                        <a:t>Automated Essay Feedback Generation and Its Impact on Revision</a:t>
                      </a:r>
                      <a:endParaRPr lang="en-US" sz="1300" b="0" i="0" kern="1200" dirty="0">
                        <a:solidFill>
                          <a:schemeClr val="dk1"/>
                        </a:solidFill>
                        <a:effectLst/>
                        <a:latin typeface="+mn-lt"/>
                        <a:ea typeface="+mn-ea"/>
                        <a:cs typeface="+mn-cs"/>
                      </a:endParaRPr>
                    </a:p>
                  </a:txBody>
                  <a:tcPr/>
                </a:tc>
                <a:tc>
                  <a:txBody>
                    <a:bodyPr/>
                    <a:lstStyle/>
                    <a:p>
                      <a:pPr algn="ctr"/>
                      <a:r>
                        <a:rPr lang="en-IN" sz="1300" dirty="0"/>
                        <a:t>Volume 10</a:t>
                      </a:r>
                    </a:p>
                  </a:txBody>
                  <a:tcPr/>
                </a:tc>
                <a:tc>
                  <a:txBody>
                    <a:bodyPr/>
                    <a:lstStyle/>
                    <a:p>
                      <a:pPr algn="ctr"/>
                      <a:r>
                        <a:rPr lang="en-IN" sz="1400" dirty="0"/>
                        <a:t>2017</a:t>
                      </a:r>
                    </a:p>
                  </a:txBody>
                  <a:tcPr/>
                </a:tc>
                <a:extLst>
                  <a:ext uri="{0D108BD9-81ED-4DB2-BD59-A6C34878D82A}">
                    <a16:rowId xmlns:a16="http://schemas.microsoft.com/office/drawing/2014/main" val="3394305397"/>
                  </a:ext>
                </a:extLst>
              </a:tr>
              <a:tr h="725159">
                <a:tc>
                  <a:txBody>
                    <a:bodyPr/>
                    <a:lstStyle/>
                    <a:p>
                      <a:pPr algn="ctr"/>
                      <a:r>
                        <a:rPr lang="en-US" sz="1400" dirty="0"/>
                        <a:t>12</a:t>
                      </a:r>
                      <a:r>
                        <a:rPr lang="en-IN" sz="1400" dirty="0"/>
                        <a:t>.</a:t>
                      </a:r>
                    </a:p>
                  </a:txBody>
                  <a:tcPr/>
                </a:tc>
                <a:tc>
                  <a:txBody>
                    <a:bodyPr/>
                    <a:lstStyle/>
                    <a:p>
                      <a:pPr algn="just"/>
                      <a:r>
                        <a:rPr lang="en-IN" sz="1300" dirty="0"/>
                        <a:t> </a:t>
                      </a:r>
                      <a:r>
                        <a:rPr lang="en-US" sz="1300" b="0" kern="1200" dirty="0">
                          <a:solidFill>
                            <a:schemeClr val="dk1"/>
                          </a:solidFill>
                          <a:effectLst/>
                          <a:latin typeface="+mn-lt"/>
                          <a:ea typeface="+mn-ea"/>
                          <a:cs typeface="+mn-cs"/>
                        </a:rPr>
                        <a:t>S. L. Happy, A. Dasgupta, P. Patnaik and A. </a:t>
                      </a:r>
                      <a:r>
                        <a:rPr lang="en-US" sz="1300" b="0" kern="1200" dirty="0" err="1">
                          <a:solidFill>
                            <a:schemeClr val="dk1"/>
                          </a:solidFill>
                          <a:effectLst/>
                          <a:latin typeface="+mn-lt"/>
                          <a:ea typeface="+mn-ea"/>
                          <a:cs typeface="+mn-cs"/>
                        </a:rPr>
                        <a:t>Routray</a:t>
                      </a:r>
                      <a:endParaRPr lang="en-IN" sz="1300" b="0" dirty="0"/>
                    </a:p>
                  </a:txBody>
                  <a:tcPr/>
                </a:tc>
                <a:tc>
                  <a:txBody>
                    <a:bodyPr/>
                    <a:lstStyle/>
                    <a:p>
                      <a:pPr algn="just"/>
                      <a:r>
                        <a:rPr lang="en-US" sz="1300" b="0" kern="1200" dirty="0">
                          <a:solidFill>
                            <a:schemeClr val="dk1"/>
                          </a:solidFill>
                          <a:effectLst/>
                          <a:latin typeface="+mn-lt"/>
                          <a:ea typeface="+mn-ea"/>
                          <a:cs typeface="+mn-cs"/>
                        </a:rPr>
                        <a:t>Automated Alertness and Emotion Detection for Empathic Feedback during e-Learning</a:t>
                      </a:r>
                      <a:endParaRPr lang="en-IN" sz="1300" b="0" dirty="0"/>
                    </a:p>
                  </a:txBody>
                  <a:tcPr/>
                </a:tc>
                <a:tc>
                  <a:txBody>
                    <a:bodyPr/>
                    <a:lstStyle/>
                    <a:p>
                      <a:pPr algn="ctr"/>
                      <a:r>
                        <a:rPr lang="en-IN" sz="1300" dirty="0"/>
                        <a:t>Volume: 13</a:t>
                      </a:r>
                    </a:p>
                  </a:txBody>
                  <a:tcPr/>
                </a:tc>
                <a:tc>
                  <a:txBody>
                    <a:bodyPr/>
                    <a:lstStyle/>
                    <a:p>
                      <a:pPr algn="ctr"/>
                      <a:r>
                        <a:rPr lang="en-IN" sz="1400" dirty="0"/>
                        <a:t>2015</a:t>
                      </a:r>
                    </a:p>
                  </a:txBody>
                  <a:tcPr/>
                </a:tc>
                <a:extLst>
                  <a:ext uri="{0D108BD9-81ED-4DB2-BD59-A6C34878D82A}">
                    <a16:rowId xmlns:a16="http://schemas.microsoft.com/office/drawing/2014/main" val="2475167"/>
                  </a:ext>
                </a:extLst>
              </a:tr>
              <a:tr h="894386">
                <a:tc>
                  <a:txBody>
                    <a:bodyPr/>
                    <a:lstStyle/>
                    <a:p>
                      <a:pPr algn="ctr"/>
                      <a:r>
                        <a:rPr lang="en-US" sz="1400" dirty="0"/>
                        <a:t>13</a:t>
                      </a:r>
                      <a:r>
                        <a:rPr lang="en-IN" sz="1400" dirty="0"/>
                        <a:t>.</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spc="-65" dirty="0">
                          <a:effectLst/>
                          <a:latin typeface="+mn-lt"/>
                          <a:ea typeface="Times New Roman" panose="02020603050405020304" pitchFamily="18" charset="0"/>
                        </a:rPr>
                        <a:t>Y. </a:t>
                      </a:r>
                      <a:r>
                        <a:rPr lang="en-US" sz="1200" dirty="0">
                          <a:effectLst/>
                          <a:latin typeface="+mn-lt"/>
                          <a:ea typeface="Times New Roman" panose="02020603050405020304" pitchFamily="18" charset="0"/>
                        </a:rPr>
                        <a:t>Zhan and M. S. Hsiao</a:t>
                      </a:r>
                      <a:endParaRPr lang="en-IN" sz="1200" dirty="0">
                        <a:latin typeface="+mn-lt"/>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Times New Roman" panose="02020603050405020304" pitchFamily="18" charset="0"/>
                        </a:rPr>
                        <a:t>A Hybrid Approach for Automatic Feedback Generation in Natural Language </a:t>
                      </a:r>
                      <a:r>
                        <a:rPr lang="en-US" sz="1200" spc="-25" dirty="0">
                          <a:effectLst/>
                          <a:latin typeface="+mn-lt"/>
                          <a:ea typeface="Times New Roman" panose="02020603050405020304" pitchFamily="18" charset="0"/>
                        </a:rPr>
                        <a:t>Pro- </a:t>
                      </a:r>
                      <a:r>
                        <a:rPr lang="en-US" sz="1200" dirty="0" err="1">
                          <a:effectLst/>
                          <a:latin typeface="+mn-lt"/>
                          <a:ea typeface="Times New Roman" panose="02020603050405020304" pitchFamily="18" charset="0"/>
                        </a:rPr>
                        <a:t>gramming</a:t>
                      </a:r>
                      <a:endParaRPr lang="en-IN" sz="1200" dirty="0">
                        <a:latin typeface="+mn-lt"/>
                      </a:endParaRPr>
                    </a:p>
                  </a:txBody>
                  <a:tcPr/>
                </a:tc>
                <a:tc>
                  <a:txBody>
                    <a:bodyPr/>
                    <a:lstStyle/>
                    <a:p>
                      <a:pPr algn="ctr"/>
                      <a:r>
                        <a:rPr lang="en-US" sz="1300" b="0" i="0" kern="1200" dirty="0">
                          <a:solidFill>
                            <a:schemeClr val="dk1"/>
                          </a:solidFill>
                          <a:effectLst/>
                          <a:latin typeface="+mn-lt"/>
                          <a:ea typeface="+mn-ea"/>
                          <a:cs typeface="+mn-cs"/>
                        </a:rPr>
                        <a:t>Volume 14</a:t>
                      </a:r>
                    </a:p>
                  </a:txBody>
                  <a:tcPr/>
                </a:tc>
                <a:tc>
                  <a:txBody>
                    <a:bodyPr/>
                    <a:lstStyle/>
                    <a:p>
                      <a:pPr algn="ctr"/>
                      <a:r>
                        <a:rPr lang="en-IN" sz="1400" dirty="0"/>
                        <a:t>20</a:t>
                      </a:r>
                      <a:r>
                        <a:rPr lang="en-US" sz="1400" dirty="0"/>
                        <a:t>22</a:t>
                      </a:r>
                      <a:endParaRPr lang="en-IN" sz="1400" dirty="0"/>
                    </a:p>
                  </a:txBody>
                  <a:tcPr/>
                </a:tc>
                <a:extLst>
                  <a:ext uri="{0D108BD9-81ED-4DB2-BD59-A6C34878D82A}">
                    <a16:rowId xmlns:a16="http://schemas.microsoft.com/office/drawing/2014/main" val="28861840"/>
                  </a:ext>
                </a:extLst>
              </a:tr>
              <a:tr h="934650">
                <a:tc>
                  <a:txBody>
                    <a:bodyPr/>
                    <a:lstStyle/>
                    <a:p>
                      <a:pPr algn="ctr"/>
                      <a:r>
                        <a:rPr lang="en-US" sz="1400" dirty="0"/>
                        <a:t>14</a:t>
                      </a:r>
                      <a:r>
                        <a:rPr lang="en-IN" sz="1400" dirty="0"/>
                        <a:t>.</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Times New Roman" panose="02020603050405020304" pitchFamily="18" charset="0"/>
                        </a:rPr>
                        <a:t>Si Miao, </a:t>
                      </a:r>
                      <a:r>
                        <a:rPr lang="en-US" sz="1200" dirty="0" err="1">
                          <a:effectLst/>
                          <a:latin typeface="+mn-lt"/>
                          <a:ea typeface="Times New Roman" panose="02020603050405020304" pitchFamily="18" charset="0"/>
                        </a:rPr>
                        <a:t>Haoyu</a:t>
                      </a:r>
                      <a:r>
                        <a:rPr lang="en-US" sz="1200" dirty="0">
                          <a:effectLst/>
                          <a:latin typeface="+mn-lt"/>
                          <a:ea typeface="Times New Roman" panose="02020603050405020304" pitchFamily="18" charset="0"/>
                        </a:rPr>
                        <a:t> Xu, </a:t>
                      </a:r>
                      <a:r>
                        <a:rPr lang="en-US" sz="1200" dirty="0" err="1">
                          <a:effectLst/>
                          <a:latin typeface="+mn-lt"/>
                          <a:ea typeface="Times New Roman" panose="02020603050405020304" pitchFamily="18" charset="0"/>
                        </a:rPr>
                        <a:t>Zhenqi</a:t>
                      </a:r>
                      <a:r>
                        <a:rPr lang="en-US" sz="1200" dirty="0">
                          <a:effectLst/>
                          <a:latin typeface="+mn-lt"/>
                          <a:ea typeface="Times New Roman" panose="02020603050405020304" pitchFamily="18" charset="0"/>
                        </a:rPr>
                        <a:t> Han, </a:t>
                      </a:r>
                      <a:r>
                        <a:rPr lang="en-US" sz="1200" spc="-20" dirty="0" err="1">
                          <a:effectLst/>
                          <a:latin typeface="+mn-lt"/>
                          <a:ea typeface="Times New Roman" panose="02020603050405020304" pitchFamily="18" charset="0"/>
                        </a:rPr>
                        <a:t>Yongxin</a:t>
                      </a:r>
                      <a:r>
                        <a:rPr lang="en-US" sz="1200" spc="-20" dirty="0">
                          <a:effectLst/>
                          <a:latin typeface="+mn-lt"/>
                          <a:ea typeface="Times New Roman" panose="02020603050405020304" pitchFamily="18" charset="0"/>
                        </a:rPr>
                        <a:t> </a:t>
                      </a:r>
                      <a:r>
                        <a:rPr lang="en-US" sz="1200" dirty="0">
                          <a:effectLst/>
                          <a:latin typeface="+mn-lt"/>
                          <a:ea typeface="Times New Roman" panose="02020603050405020304" pitchFamily="18" charset="0"/>
                        </a:rPr>
                        <a:t>Zhu</a:t>
                      </a:r>
                      <a:endParaRPr lang="en-IN" sz="1200" dirty="0">
                        <a:latin typeface="+mn-lt"/>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spc="-15" dirty="0">
                          <a:effectLst/>
                          <a:latin typeface="+mn-lt"/>
                          <a:ea typeface="Times New Roman" panose="02020603050405020304" pitchFamily="18" charset="0"/>
                        </a:rPr>
                        <a:t>Rec- </a:t>
                      </a:r>
                      <a:r>
                        <a:rPr lang="en-US" sz="1200" dirty="0" err="1">
                          <a:effectLst/>
                          <a:latin typeface="+mn-lt"/>
                          <a:ea typeface="Times New Roman" panose="02020603050405020304" pitchFamily="18" charset="0"/>
                        </a:rPr>
                        <a:t>ognizing</a:t>
                      </a:r>
                      <a:r>
                        <a:rPr lang="en-US" sz="1200" dirty="0">
                          <a:effectLst/>
                          <a:latin typeface="+mn-lt"/>
                          <a:ea typeface="Times New Roman" panose="02020603050405020304" pitchFamily="18" charset="0"/>
                        </a:rPr>
                        <a:t> Facial Expressions Using a Shallow </a:t>
                      </a:r>
                      <a:r>
                        <a:rPr lang="en-US" sz="1200" spc="-15" dirty="0">
                          <a:effectLst/>
                          <a:latin typeface="+mn-lt"/>
                          <a:ea typeface="Times New Roman" panose="02020603050405020304" pitchFamily="18" charset="0"/>
                        </a:rPr>
                        <a:t>Convolutional </a:t>
                      </a:r>
                      <a:r>
                        <a:rPr lang="en-US" sz="1200" dirty="0">
                          <a:effectLst/>
                          <a:latin typeface="+mn-lt"/>
                          <a:ea typeface="Times New Roman" panose="02020603050405020304" pitchFamily="18" charset="0"/>
                        </a:rPr>
                        <a:t>Neural Network</a:t>
                      </a:r>
                      <a:endParaRPr lang="en-US" sz="1200" dirty="0">
                        <a:latin typeface="+mn-lt"/>
                      </a:endParaRPr>
                    </a:p>
                  </a:txBody>
                  <a:tcPr/>
                </a:tc>
                <a:tc>
                  <a:txBody>
                    <a:bodyPr/>
                    <a:lstStyle/>
                    <a:p>
                      <a:pPr algn="ctr"/>
                      <a:r>
                        <a:rPr lang="en-IN" sz="1300" dirty="0"/>
                        <a:t>Volume 18</a:t>
                      </a:r>
                    </a:p>
                  </a:txBody>
                  <a:tcPr/>
                </a:tc>
                <a:tc>
                  <a:txBody>
                    <a:bodyPr/>
                    <a:lstStyle/>
                    <a:p>
                      <a:pPr algn="ctr"/>
                      <a:r>
                        <a:rPr lang="en-IN" sz="1400" dirty="0"/>
                        <a:t>201</a:t>
                      </a:r>
                      <a:r>
                        <a:rPr lang="en-US" sz="1400" dirty="0"/>
                        <a:t>9</a:t>
                      </a:r>
                      <a:endParaRPr lang="en-IN" sz="1400" dirty="0"/>
                    </a:p>
                  </a:txBody>
                  <a:tcPr/>
                </a:tc>
                <a:extLst>
                  <a:ext uri="{0D108BD9-81ED-4DB2-BD59-A6C34878D82A}">
                    <a16:rowId xmlns:a16="http://schemas.microsoft.com/office/drawing/2014/main" val="1306365692"/>
                  </a:ext>
                </a:extLst>
              </a:tr>
              <a:tr h="773503">
                <a:tc>
                  <a:txBody>
                    <a:bodyPr/>
                    <a:lstStyle/>
                    <a:p>
                      <a:pPr algn="ctr"/>
                      <a:r>
                        <a:rPr lang="en-US" sz="1400" dirty="0"/>
                        <a:t>1</a:t>
                      </a:r>
                      <a:r>
                        <a:rPr lang="en-IN" sz="1400" dirty="0"/>
                        <a:t>5.</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dirty="0"/>
                        <a:t> </a:t>
                      </a:r>
                      <a:r>
                        <a:rPr lang="en-US" sz="1200" dirty="0">
                          <a:effectLst/>
                          <a:latin typeface="+mn-lt"/>
                          <a:ea typeface="Times New Roman" panose="02020603050405020304" pitchFamily="18" charset="0"/>
                        </a:rPr>
                        <a:t>Lin, </a:t>
                      </a:r>
                      <a:r>
                        <a:rPr lang="en-US" sz="1200" spc="-35" dirty="0">
                          <a:effectLst/>
                          <a:latin typeface="+mn-lt"/>
                          <a:ea typeface="Times New Roman" panose="02020603050405020304" pitchFamily="18" charset="0"/>
                        </a:rPr>
                        <a:t>W., </a:t>
                      </a:r>
                      <a:r>
                        <a:rPr lang="en-US" sz="1200" dirty="0">
                          <a:effectLst/>
                          <a:latin typeface="+mn-lt"/>
                          <a:ea typeface="Times New Roman" panose="02020603050405020304" pitchFamily="18" charset="0"/>
                        </a:rPr>
                        <a:t>Li, C</a:t>
                      </a:r>
                      <a:endParaRPr lang="en-IN" sz="1200" dirty="0">
                        <a:latin typeface="+mn-lt"/>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Times New Roman" panose="02020603050405020304" pitchFamily="18" charset="0"/>
                        </a:rPr>
                        <a:t>Review of Studies on Emotion Recognition and Judgment Based on </a:t>
                      </a:r>
                      <a:r>
                        <a:rPr lang="en-US" sz="1200" spc="-15" dirty="0">
                          <a:effectLst/>
                          <a:latin typeface="+mn-lt"/>
                          <a:ea typeface="Times New Roman" panose="02020603050405020304" pitchFamily="18" charset="0"/>
                        </a:rPr>
                        <a:t>Physiological </a:t>
                      </a:r>
                      <a:r>
                        <a:rPr lang="en-US" sz="1200" dirty="0">
                          <a:effectLst/>
                          <a:latin typeface="+mn-lt"/>
                          <a:ea typeface="Times New Roman" panose="02020603050405020304" pitchFamily="18" charset="0"/>
                        </a:rPr>
                        <a:t>Signals.</a:t>
                      </a:r>
                      <a:endParaRPr lang="en-IN" sz="1200" dirty="0">
                        <a:latin typeface="+mn-lt"/>
                      </a:endParaRPr>
                    </a:p>
                  </a:txBody>
                  <a:tcPr/>
                </a:tc>
                <a:tc>
                  <a:txBody>
                    <a:bodyPr/>
                    <a:lstStyle/>
                    <a:p>
                      <a:pPr algn="ctr"/>
                      <a:r>
                        <a:rPr lang="en-US" sz="1300" dirty="0"/>
                        <a:t>Volume 5</a:t>
                      </a:r>
                      <a:endParaRPr lang="en-IN" sz="13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20</a:t>
                      </a:r>
                      <a:r>
                        <a:rPr lang="en-US" sz="1400" dirty="0"/>
                        <a:t>23</a:t>
                      </a:r>
                      <a:endParaRPr lang="en-IN" sz="1400" dirty="0"/>
                    </a:p>
                    <a:p>
                      <a:pPr algn="ctr"/>
                      <a:endParaRPr lang="en-IN" sz="1400" dirty="0"/>
                    </a:p>
                    <a:p>
                      <a:pPr algn="ctr"/>
                      <a:endParaRPr lang="en-IN" sz="1400" dirty="0"/>
                    </a:p>
                  </a:txBody>
                  <a:tcPr/>
                </a:tc>
                <a:extLst>
                  <a:ext uri="{0D108BD9-81ED-4DB2-BD59-A6C34878D82A}">
                    <a16:rowId xmlns:a16="http://schemas.microsoft.com/office/drawing/2014/main" val="4244147168"/>
                  </a:ext>
                </a:extLst>
              </a:tr>
            </a:tbl>
          </a:graphicData>
        </a:graphic>
      </p:graphicFrame>
      <p:pic>
        <p:nvPicPr>
          <p:cNvPr id="2" name="Picture 2" descr="KL University H">
            <a:extLst>
              <a:ext uri="{FF2B5EF4-FFF2-40B4-BE49-F238E27FC236}">
                <a16:creationId xmlns:a16="http://schemas.microsoft.com/office/drawing/2014/main" id="{1324416A-5A3F-5621-F286-1914ACBDF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3506" y="328863"/>
            <a:ext cx="1090677" cy="91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728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04079-C938-67EF-18B6-28BAD68CCB76}"/>
              </a:ext>
            </a:extLst>
          </p:cNvPr>
          <p:cNvSpPr>
            <a:spLocks noGrp="1"/>
          </p:cNvSpPr>
          <p:nvPr>
            <p:ph type="title"/>
          </p:nvPr>
        </p:nvSpPr>
        <p:spPr/>
        <p:txBody>
          <a:bodyPr/>
          <a:lstStyle/>
          <a:p>
            <a:r>
              <a:rPr lang="en-US" sz="4800" b="0" dirty="0">
                <a:latin typeface="Times New Roman" panose="02020603050405020304" pitchFamily="18" charset="0"/>
                <a:cs typeface="Times New Roman" panose="02020603050405020304" pitchFamily="18" charset="0"/>
              </a:rPr>
              <a:t>PROJECT PLAN – GANTT CHART </a:t>
            </a:r>
            <a:endParaRPr lang="en-IN" dirty="0"/>
          </a:p>
        </p:txBody>
      </p:sp>
      <p:pic>
        <p:nvPicPr>
          <p:cNvPr id="4" name="Content Placeholder 3">
            <a:extLst>
              <a:ext uri="{FF2B5EF4-FFF2-40B4-BE49-F238E27FC236}">
                <a16:creationId xmlns:a16="http://schemas.microsoft.com/office/drawing/2014/main" id="{B98807E1-0C9C-0491-CEE8-FDD441521A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470666"/>
            <a:ext cx="10058400" cy="2773918"/>
          </a:xfrm>
        </p:spPr>
      </p:pic>
      <p:sp>
        <p:nvSpPr>
          <p:cNvPr id="7" name="TextBox 6">
            <a:extLst>
              <a:ext uri="{FF2B5EF4-FFF2-40B4-BE49-F238E27FC236}">
                <a16:creationId xmlns:a16="http://schemas.microsoft.com/office/drawing/2014/main" id="{363E67E1-2C0F-FC95-7A72-65A78DDB4F05}"/>
              </a:ext>
            </a:extLst>
          </p:cNvPr>
          <p:cNvSpPr txBox="1"/>
          <p:nvPr/>
        </p:nvSpPr>
        <p:spPr>
          <a:xfrm>
            <a:off x="9673390" y="2637322"/>
            <a:ext cx="60639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Mar</a:t>
            </a:r>
            <a:endParaRPr lang="en-IN" dirty="0">
              <a:latin typeface="Times New Roman" panose="02020603050405020304" pitchFamily="18" charset="0"/>
              <a:cs typeface="Times New Roman" panose="02020603050405020304" pitchFamily="18" charset="0"/>
            </a:endParaRPr>
          </a:p>
        </p:txBody>
      </p:sp>
      <p:pic>
        <p:nvPicPr>
          <p:cNvPr id="3" name="Picture 2" descr="KL University H">
            <a:extLst>
              <a:ext uri="{FF2B5EF4-FFF2-40B4-BE49-F238E27FC236}">
                <a16:creationId xmlns:a16="http://schemas.microsoft.com/office/drawing/2014/main" id="{8652B16D-AAF8-035D-5C22-3B90C6A21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812" y="328863"/>
            <a:ext cx="142237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40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E22F-3FB8-D9A4-B6F8-0A9AE78104CC}"/>
              </a:ext>
            </a:extLst>
          </p:cNvPr>
          <p:cNvSpPr>
            <a:spLocks noGrp="1"/>
          </p:cNvSpPr>
          <p:nvPr>
            <p:ph type="title"/>
          </p:nvPr>
        </p:nvSpPr>
        <p:spPr>
          <a:xfrm>
            <a:off x="1166327" y="1005839"/>
            <a:ext cx="5772539" cy="847842"/>
          </a:xfrm>
        </p:spPr>
        <p:txBody>
          <a:bodyPr/>
          <a:lstStyle/>
          <a:p>
            <a:r>
              <a:rPr lang="en-IN" sz="4800" b="1"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D828EC8D-2062-F100-AAD4-FFE0FC07D403}"/>
              </a:ext>
            </a:extLst>
          </p:cNvPr>
          <p:cNvSpPr>
            <a:spLocks noGrp="1"/>
          </p:cNvSpPr>
          <p:nvPr>
            <p:ph idx="1"/>
          </p:nvPr>
        </p:nvSpPr>
        <p:spPr>
          <a:xfrm>
            <a:off x="111968" y="1853681"/>
            <a:ext cx="11968064" cy="4379167"/>
          </a:xfrm>
        </p:spPr>
        <p:txBody>
          <a:bodyPr>
            <a:normAutofit fontScale="55000" lnSpcReduction="20000"/>
          </a:bodyPr>
          <a:lstStyle/>
          <a:p>
            <a:pPr marL="285750" indent="-285750" algn="just">
              <a:lnSpc>
                <a:spcPct val="150000"/>
              </a:lnSpc>
              <a:buFont typeface="Arial" panose="020B0604020202020204" pitchFamily="34" charset="0"/>
              <a:buChar char="•"/>
            </a:pPr>
            <a:r>
              <a:rPr lang="en-IN" sz="3800" dirty="0">
                <a:latin typeface="Times New Roman" panose="02020603050405020304" pitchFamily="18" charset="0"/>
                <a:cs typeface="Times New Roman" panose="02020603050405020304" pitchFamily="18" charset="0"/>
              </a:rPr>
              <a:t>This project addresses the critical need for reliable and real-time expression detection in crowded scenes, such as public spaces, classrooms, or workplaces. Accurate emotion analysis has diverse applications, from improving human-computer interaction to enhancing emotional awareness in social contexts.</a:t>
            </a:r>
          </a:p>
          <a:p>
            <a:pPr marL="285750" indent="-285750" algn="just">
              <a:lnSpc>
                <a:spcPct val="150000"/>
              </a:lnSpc>
              <a:buFont typeface="Arial" panose="020B0604020202020204" pitchFamily="34" charset="0"/>
              <a:buChar char="•"/>
            </a:pPr>
            <a:r>
              <a:rPr lang="en-IN" sz="3800" dirty="0">
                <a:latin typeface="Times New Roman" panose="02020603050405020304" pitchFamily="18" charset="0"/>
                <a:cs typeface="Times New Roman" panose="02020603050405020304" pitchFamily="18" charset="0"/>
              </a:rPr>
              <a:t>The project aims to address this challenge by harnessing the power of computer vision and deep learning techniques, specifically leveraging the </a:t>
            </a:r>
            <a:r>
              <a:rPr lang="en-IN" sz="3800" dirty="0" err="1">
                <a:latin typeface="Times New Roman" panose="02020603050405020304" pitchFamily="18" charset="0"/>
                <a:cs typeface="Times New Roman" panose="02020603050405020304" pitchFamily="18" charset="0"/>
              </a:rPr>
              <a:t>Keras</a:t>
            </a:r>
            <a:r>
              <a:rPr lang="en-IN" sz="3800" dirty="0">
                <a:latin typeface="Times New Roman" panose="02020603050405020304" pitchFamily="18" charset="0"/>
                <a:cs typeface="Times New Roman" panose="02020603050405020304" pitchFamily="18" charset="0"/>
              </a:rPr>
              <a:t> framework. The primary focus is on developing a robust system capable of detecting and </a:t>
            </a:r>
            <a:r>
              <a:rPr lang="en-IN" sz="3800" dirty="0" err="1">
                <a:latin typeface="Times New Roman" panose="02020603050405020304" pitchFamily="18" charset="0"/>
                <a:cs typeface="Times New Roman" panose="02020603050405020304" pitchFamily="18" charset="0"/>
              </a:rPr>
              <a:t>analyzing</a:t>
            </a:r>
            <a:r>
              <a:rPr lang="en-IN" sz="3800" dirty="0">
                <a:latin typeface="Times New Roman" panose="02020603050405020304" pitchFamily="18" charset="0"/>
                <a:cs typeface="Times New Roman" panose="02020603050405020304" pitchFamily="18" charset="0"/>
              </a:rPr>
              <a:t> emotions on the faces of multiple individuals in real-time during presentations. By implementing a comprehensive solution that accurately identifies a range of emotions, including happiness, surprise, sadness, and more, presenters will gain valuable insights into the audience's reception and engagement levels .</a:t>
            </a:r>
            <a:endParaRPr lang="en-US" sz="3800" dirty="0">
              <a:latin typeface="Times New Roman" panose="02020603050405020304" pitchFamily="18" charset="0"/>
              <a:cs typeface="Times New Roman" panose="02020603050405020304" pitchFamily="18" charset="0"/>
            </a:endParaRPr>
          </a:p>
          <a:p>
            <a:endParaRPr lang="en-IN" dirty="0"/>
          </a:p>
        </p:txBody>
      </p:sp>
      <p:pic>
        <p:nvPicPr>
          <p:cNvPr id="2050" name="Picture 2" descr="KL University H">
            <a:extLst>
              <a:ext uri="{FF2B5EF4-FFF2-40B4-BE49-F238E27FC236}">
                <a16:creationId xmlns:a16="http://schemas.microsoft.com/office/drawing/2014/main" id="{0827879E-E1F8-7749-1B89-B1638EA4C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644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EDDA-E5A6-81A1-A4DC-8881ECCCC255}"/>
              </a:ext>
            </a:extLst>
          </p:cNvPr>
          <p:cNvSpPr>
            <a:spLocks noGrp="1"/>
          </p:cNvSpPr>
          <p:nvPr>
            <p:ph type="title"/>
          </p:nvPr>
        </p:nvSpPr>
        <p:spPr/>
        <p:txBody>
          <a:bodyPr/>
          <a:lstStyle/>
          <a:p>
            <a:r>
              <a:rPr lang="en-IN" sz="4800" b="1" dirty="0">
                <a:latin typeface="Times New Roman" panose="02020603050405020304" pitchFamily="18" charset="0"/>
                <a:cs typeface="Times New Roman" panose="02020603050405020304" pitchFamily="18" charset="0"/>
              </a:rPr>
              <a:t>Problem Solution</a:t>
            </a:r>
            <a:endParaRPr lang="en-IN" dirty="0"/>
          </a:p>
        </p:txBody>
      </p:sp>
      <p:sp>
        <p:nvSpPr>
          <p:cNvPr id="3" name="Content Placeholder 2">
            <a:extLst>
              <a:ext uri="{FF2B5EF4-FFF2-40B4-BE49-F238E27FC236}">
                <a16:creationId xmlns:a16="http://schemas.microsoft.com/office/drawing/2014/main" id="{017CA5EB-E1D7-4E4F-5979-7B04F0F86FE4}"/>
              </a:ext>
            </a:extLst>
          </p:cNvPr>
          <p:cNvSpPr>
            <a:spLocks noGrp="1"/>
          </p:cNvSpPr>
          <p:nvPr>
            <p:ph idx="1"/>
          </p:nvPr>
        </p:nvSpPr>
        <p:spPr>
          <a:xfrm>
            <a:off x="228600" y="2019299"/>
            <a:ext cx="11468100" cy="4157565"/>
          </a:xfrm>
        </p:spPr>
        <p:txBody>
          <a:bodyPr>
            <a:noAutofit/>
          </a:bodyPr>
          <a:lstStyle/>
          <a:p>
            <a:pPr algn="just">
              <a:lnSpc>
                <a:spcPct val="100000"/>
              </a:lnSpc>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Develop a robust system using computer vision and deep learning techniques, specifically leveraging the </a:t>
            </a:r>
            <a:r>
              <a:rPr lang="en-US" sz="2400" b="0" i="0" dirty="0" err="1">
                <a:solidFill>
                  <a:srgbClr val="374151"/>
                </a:solidFill>
                <a:effectLst/>
                <a:latin typeface="Times New Roman" panose="02020603050405020304" pitchFamily="18" charset="0"/>
                <a:cs typeface="Times New Roman" panose="02020603050405020304" pitchFamily="18" charset="0"/>
              </a:rPr>
              <a:t>Keras</a:t>
            </a:r>
            <a:r>
              <a:rPr lang="en-US" sz="2400" b="0" i="0" dirty="0">
                <a:solidFill>
                  <a:srgbClr val="374151"/>
                </a:solidFill>
                <a:effectLst/>
                <a:latin typeface="Times New Roman" panose="02020603050405020304" pitchFamily="18" charset="0"/>
                <a:cs typeface="Times New Roman" panose="02020603050405020304" pitchFamily="18" charset="0"/>
              </a:rPr>
              <a:t> framework, to achieve real-time detection and analysis of emotions on multiple faces during presentations.</a:t>
            </a:r>
          </a:p>
          <a:p>
            <a:pPr algn="l">
              <a:buFont typeface="+mj-lt"/>
              <a:buAutoNum type="arabicPeriod"/>
            </a:pPr>
            <a:r>
              <a:rPr lang="en-US" sz="2400" b="1" i="0" dirty="0">
                <a:solidFill>
                  <a:srgbClr val="374151"/>
                </a:solidFill>
                <a:effectLst/>
                <a:latin typeface="Times New Roman" panose="02020603050405020304" pitchFamily="18" charset="0"/>
                <a:cs typeface="Times New Roman" panose="02020603050405020304" pitchFamily="18" charset="0"/>
              </a:rPr>
              <a:t> Data-driven Approach:</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Collect diverse facial expressions in real time datasets.</a:t>
            </a:r>
          </a:p>
          <a:p>
            <a:pPr marL="742950" lvl="1" indent="-285750"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Preprocess and annotate the dataset for effective model training.</a:t>
            </a:r>
          </a:p>
          <a:p>
            <a:pPr algn="l">
              <a:buFont typeface="+mj-lt"/>
              <a:buAutoNum type="arabicPeriod"/>
            </a:pPr>
            <a:r>
              <a:rPr lang="en-US" sz="2400" b="1" i="0" dirty="0">
                <a:solidFill>
                  <a:srgbClr val="374151"/>
                </a:solidFill>
                <a:effectLst/>
                <a:latin typeface="Times New Roman" panose="02020603050405020304" pitchFamily="18" charset="0"/>
                <a:cs typeface="Times New Roman" panose="02020603050405020304" pitchFamily="18" charset="0"/>
              </a:rPr>
              <a:t> Model Development:</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Implement a Convolutional Neural Network (CNN) using the </a:t>
            </a:r>
            <a:r>
              <a:rPr lang="en-US" sz="2000" b="0" i="0" dirty="0" err="1">
                <a:solidFill>
                  <a:srgbClr val="374151"/>
                </a:solidFill>
                <a:effectLst/>
                <a:latin typeface="Times New Roman" panose="02020603050405020304" pitchFamily="18" charset="0"/>
                <a:cs typeface="Times New Roman" panose="02020603050405020304" pitchFamily="18" charset="0"/>
              </a:rPr>
              <a:t>Keras</a:t>
            </a:r>
            <a:r>
              <a:rPr lang="en-US" sz="2000" b="0" i="0" dirty="0">
                <a:solidFill>
                  <a:srgbClr val="374151"/>
                </a:solidFill>
                <a:effectLst/>
                <a:latin typeface="Times New Roman" panose="02020603050405020304" pitchFamily="18" charset="0"/>
                <a:cs typeface="Times New Roman" panose="02020603050405020304" pitchFamily="18" charset="0"/>
              </a:rPr>
              <a:t> framework.</a:t>
            </a:r>
          </a:p>
          <a:p>
            <a:pPr marL="742950" lvl="1" indent="-285750"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Explore pre-trained models for feature extraction.</a:t>
            </a:r>
          </a:p>
          <a:p>
            <a:pPr marL="0" indent="0" algn="just">
              <a:lnSpc>
                <a:spcPct val="100000"/>
              </a:lnSpc>
              <a:buNone/>
            </a:pP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US" sz="1900" b="0" i="0" dirty="0">
              <a:solidFill>
                <a:srgbClr val="374151"/>
              </a:solidFill>
              <a:effectLst/>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IN" sz="1900" dirty="0">
              <a:latin typeface="Times New Roman" panose="02020603050405020304" pitchFamily="18" charset="0"/>
              <a:cs typeface="Times New Roman" panose="02020603050405020304" pitchFamily="18" charset="0"/>
            </a:endParaRPr>
          </a:p>
        </p:txBody>
      </p:sp>
      <p:pic>
        <p:nvPicPr>
          <p:cNvPr id="4" name="Picture 2" descr="KL University H">
            <a:extLst>
              <a:ext uri="{FF2B5EF4-FFF2-40B4-BE49-F238E27FC236}">
                <a16:creationId xmlns:a16="http://schemas.microsoft.com/office/drawing/2014/main" id="{E1AD60F5-BEE6-F2F6-A211-9DEE8EFF9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05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6889-F499-0A64-569C-97C3E9FB94E1}"/>
              </a:ext>
            </a:extLst>
          </p:cNvPr>
          <p:cNvSpPr>
            <a:spLocks noGrp="1"/>
          </p:cNvSpPr>
          <p:nvPr>
            <p:ph type="title"/>
          </p:nvPr>
        </p:nvSpPr>
        <p:spPr>
          <a:xfrm>
            <a:off x="1197245" y="779929"/>
            <a:ext cx="10827787" cy="925743"/>
          </a:xfrm>
        </p:spPr>
        <p:txBody>
          <a:bodyPr/>
          <a:lstStyle/>
          <a:p>
            <a:r>
              <a:rPr lang="en-IN" sz="4800" b="1" dirty="0">
                <a:latin typeface="Times New Roman" panose="02020603050405020304" pitchFamily="18" charset="0"/>
                <a:cs typeface="Times New Roman" panose="02020603050405020304" pitchFamily="18" charset="0"/>
              </a:rPr>
              <a:t>Significance</a:t>
            </a:r>
            <a:endParaRPr lang="en-IN" dirty="0"/>
          </a:p>
        </p:txBody>
      </p:sp>
      <p:sp>
        <p:nvSpPr>
          <p:cNvPr id="3" name="Content Placeholder 2">
            <a:extLst>
              <a:ext uri="{FF2B5EF4-FFF2-40B4-BE49-F238E27FC236}">
                <a16:creationId xmlns:a16="http://schemas.microsoft.com/office/drawing/2014/main" id="{95304B5A-BA52-9580-2A4D-37CBB7CC5024}"/>
              </a:ext>
            </a:extLst>
          </p:cNvPr>
          <p:cNvSpPr>
            <a:spLocks noGrp="1"/>
          </p:cNvSpPr>
          <p:nvPr>
            <p:ph idx="1"/>
          </p:nvPr>
        </p:nvSpPr>
        <p:spPr>
          <a:xfrm>
            <a:off x="171450" y="1845734"/>
            <a:ext cx="11963400" cy="4612216"/>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Technology has transformed traditional educational systems around the globe. Integrating digital learning tools into classrooms offers students better opportunities to learn efficiently and allows the teacher to transfer knowledge more easily. In recent years, there have been many improvements in smart classrooms. For instance, the integration of facial emotion recognition systems (FER) has transformed the classroom into an emotionally aware area using the power of machine intelligence and IoT.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Recently, FER systems are used in several domains like robotics, security, psychology,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thus, over time many researchers suggest new performant FER approaches.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input of this system is the images from a FER database. Those images are pre-processed in a way to match the input size of the network, then, adequate algorithms are used to detect area of the face properly and extract the main features that help the network learn from training data. The final step is to classify results according to the database labels. Thousands of articles have been written on this subject, but only a few of them have applied FER systems to smart classrooms.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2" descr="KL University H">
            <a:extLst>
              <a:ext uri="{FF2B5EF4-FFF2-40B4-BE49-F238E27FC236}">
                <a16:creationId xmlns:a16="http://schemas.microsoft.com/office/drawing/2014/main" id="{004DCDBC-A5D8-A4D8-C88F-491B281A8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13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62CE9-AC7A-8F94-A8EB-90C7FB7C5B57}"/>
              </a:ext>
            </a:extLst>
          </p:cNvPr>
          <p:cNvSpPr>
            <a:spLocks noGrp="1"/>
          </p:cNvSpPr>
          <p:nvPr>
            <p:ph type="title"/>
          </p:nvPr>
        </p:nvSpPr>
        <p:spPr>
          <a:xfrm>
            <a:off x="118187" y="134471"/>
            <a:ext cx="10058400" cy="787101"/>
          </a:xfrm>
        </p:spPr>
        <p:txBody>
          <a:bodyPr/>
          <a:lstStyle/>
          <a:p>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8A3859D-B94B-F4BC-31B1-72B7AD318E2A}"/>
              </a:ext>
            </a:extLst>
          </p:cNvPr>
          <p:cNvSpPr>
            <a:spLocks noGrp="1"/>
          </p:cNvSpPr>
          <p:nvPr>
            <p:ph idx="1"/>
          </p:nvPr>
        </p:nvSpPr>
        <p:spPr>
          <a:xfrm>
            <a:off x="55434" y="956434"/>
            <a:ext cx="12210661" cy="5229213"/>
          </a:xfrm>
        </p:spPr>
        <p:txBody>
          <a:bodyPr/>
          <a:lstStyle/>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Real-time Emotion Detection:</a:t>
            </a:r>
            <a:endParaRPr lang="en-US" dirty="0">
              <a:solidFill>
                <a:srgbClr val="37415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 Develop a real-time facial expression detection model using </a:t>
            </a:r>
            <a:r>
              <a:rPr lang="en-US" b="0" i="0" dirty="0" err="1">
                <a:solidFill>
                  <a:srgbClr val="374151"/>
                </a:solidFill>
                <a:effectLst/>
                <a:latin typeface="Times New Roman" panose="02020603050405020304" pitchFamily="18" charset="0"/>
                <a:cs typeface="Times New Roman" panose="02020603050405020304" pitchFamily="18" charset="0"/>
              </a:rPr>
              <a:t>Keras</a:t>
            </a:r>
            <a:r>
              <a:rPr lang="en-US" b="0" i="0" dirty="0">
                <a:solidFill>
                  <a:srgbClr val="374151"/>
                </a:solidFill>
                <a:effectLst/>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 Enable simultaneous analysis of multiple faces in crowded settings.</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User-Friendly Interface:</a:t>
            </a:r>
            <a:endParaRPr lang="en-US" dirty="0">
              <a:solidFill>
                <a:srgbClr val="37415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Design an intuitive interface for presenters to visualize real-time emotion analytics.</a:t>
            </a:r>
          </a:p>
          <a:p>
            <a:pPr>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Display detected emotions and relevant statistics for actionable insights.</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Optimized Performance:</a:t>
            </a:r>
            <a:endParaRPr lang="en-US" dirty="0">
              <a:solidFill>
                <a:srgbClr val="37415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Fine-tune the model for optimal accuracy in identifying a range of emotions.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Deploy and optimize the system for scalability in classrooms, workplaces, and public spaces.</a:t>
            </a:r>
          </a:p>
          <a:p>
            <a:pPr marL="0" indent="0">
              <a:buNone/>
            </a:pPr>
            <a:r>
              <a:rPr lang="en-US" b="1" dirty="0">
                <a:solidFill>
                  <a:srgbClr val="374151"/>
                </a:solidFill>
                <a:latin typeface="Times New Roman" panose="02020603050405020304" pitchFamily="18" charset="0"/>
                <a:cs typeface="Times New Roman" panose="02020603050405020304" pitchFamily="18" charset="0"/>
              </a:rPr>
              <a:t>Live video recording:</a:t>
            </a:r>
          </a:p>
          <a:p>
            <a:pPr>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Live video recording  option where it gives the  overall feedback of that particular time.</a:t>
            </a:r>
          </a:p>
          <a:p>
            <a:pPr algn="l">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Ø"/>
            </a:pPr>
            <a:endParaRPr lang="en-US" dirty="0">
              <a:solidFill>
                <a:srgbClr val="37415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8F0DE6E-2843-9B6D-22B5-BE62CD0DF727}"/>
              </a:ext>
            </a:extLst>
          </p:cNvPr>
          <p:cNvPicPr>
            <a:picLocks noChangeAspect="1"/>
          </p:cNvPicPr>
          <p:nvPr/>
        </p:nvPicPr>
        <p:blipFill>
          <a:blip r:embed="rId2"/>
          <a:stretch>
            <a:fillRect/>
          </a:stretch>
        </p:blipFill>
        <p:spPr>
          <a:xfrm>
            <a:off x="8743973" y="1922599"/>
            <a:ext cx="2999981" cy="2619785"/>
          </a:xfrm>
          <a:prstGeom prst="rect">
            <a:avLst/>
          </a:prstGeom>
        </p:spPr>
      </p:pic>
      <p:pic>
        <p:nvPicPr>
          <p:cNvPr id="4" name="Picture 2" descr="KL University H">
            <a:extLst>
              <a:ext uri="{FF2B5EF4-FFF2-40B4-BE49-F238E27FC236}">
                <a16:creationId xmlns:a16="http://schemas.microsoft.com/office/drawing/2014/main" id="{067F7B07-53B2-C0FF-AE83-D6755AF57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65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027A-D415-38A4-8A1C-AED2872DEF36}"/>
              </a:ext>
            </a:extLst>
          </p:cNvPr>
          <p:cNvSpPr>
            <a:spLocks noGrp="1"/>
          </p:cNvSpPr>
          <p:nvPr>
            <p:ph type="title"/>
          </p:nvPr>
        </p:nvSpPr>
        <p:spPr/>
        <p:txBody>
          <a:bodyPr/>
          <a:lstStyle/>
          <a:p>
            <a:r>
              <a:rPr lang="en-IN" sz="4800" b="1" dirty="0">
                <a:latin typeface="Times New Roman" panose="02020603050405020304" pitchFamily="18" charset="0"/>
                <a:cs typeface="Times New Roman" panose="02020603050405020304" pitchFamily="18" charset="0"/>
              </a:rPr>
              <a:t>Scope of the study</a:t>
            </a:r>
            <a:endParaRPr lang="en-IN" dirty="0"/>
          </a:p>
        </p:txBody>
      </p:sp>
      <p:sp>
        <p:nvSpPr>
          <p:cNvPr id="3" name="Content Placeholder 2">
            <a:extLst>
              <a:ext uri="{FF2B5EF4-FFF2-40B4-BE49-F238E27FC236}">
                <a16:creationId xmlns:a16="http://schemas.microsoft.com/office/drawing/2014/main" id="{C9B2BB04-7763-E0C5-E208-F7A285AAD0E9}"/>
              </a:ext>
            </a:extLst>
          </p:cNvPr>
          <p:cNvSpPr>
            <a:spLocks noGrp="1"/>
          </p:cNvSpPr>
          <p:nvPr>
            <p:ph idx="1"/>
          </p:nvPr>
        </p:nvSpPr>
        <p:spPr>
          <a:xfrm>
            <a:off x="273698" y="1845734"/>
            <a:ext cx="11775233" cy="3765074"/>
          </a:xfrm>
        </p:spPr>
        <p:txBody>
          <a:bodyPr>
            <a:normAutofit/>
          </a:bodyPr>
          <a:lstStyle/>
          <a:p>
            <a:pPr>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The primary scope of this project is to establish a model that can classify seven basic emotions: happy, sad, surprise, angry, disgust, neutral, and fear and to achieve the accuracy better than the baseline.</a:t>
            </a:r>
          </a:p>
          <a:p>
            <a:pPr>
              <a:buFont typeface="Arial" panose="020B0604020202020204" pitchFamily="34" charset="0"/>
              <a:buChar char="•"/>
            </a:pPr>
            <a:r>
              <a:rPr lang="en-US" sz="2400" dirty="0">
                <a:solidFill>
                  <a:srgbClr val="374151"/>
                </a:solidFill>
                <a:latin typeface="Times New Roman" panose="02020603050405020304" pitchFamily="18" charset="0"/>
                <a:cs typeface="Times New Roman" panose="02020603050405020304" pitchFamily="18" charset="0"/>
              </a:rPr>
              <a:t>T</a:t>
            </a:r>
            <a:r>
              <a:rPr lang="en-US" sz="2400" b="0" i="0" dirty="0">
                <a:solidFill>
                  <a:srgbClr val="374151"/>
                </a:solidFill>
                <a:effectLst/>
                <a:latin typeface="Times New Roman" panose="02020603050405020304" pitchFamily="18" charset="0"/>
                <a:cs typeface="Times New Roman" panose="02020603050405020304" pitchFamily="18" charset="0"/>
              </a:rPr>
              <a:t>he project will develop a robust system capable of real-time emotion recognition from the facial expressions of audience members. The system will analyze subtle cues such as smiles, frowns, and raised eyebrows to gauge the audience's emotional engagement and comprehension levels. The captured emotional data will be translated into meaningful insights, enabling presenters to adapt their delivery in response to the audience's reactions.</a:t>
            </a:r>
          </a:p>
          <a:p>
            <a:pPr>
              <a:buFont typeface="Arial" panose="020B0604020202020204" pitchFamily="34" charset="0"/>
              <a:buChar char="•"/>
            </a:pPr>
            <a:r>
              <a:rPr lang="en-US" sz="2400" dirty="0">
                <a:solidFill>
                  <a:srgbClr val="374151"/>
                </a:solidFill>
                <a:latin typeface="Times New Roman" panose="02020603050405020304" pitchFamily="18" charset="0"/>
                <a:cs typeface="Times New Roman" panose="02020603050405020304" pitchFamily="18" charset="0"/>
              </a:rPr>
              <a:t>Adding new features like it shouldn’t be counting the same faces again and storing the into the database .</a:t>
            </a:r>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pic>
        <p:nvPicPr>
          <p:cNvPr id="4" name="Picture 2" descr="KL University H">
            <a:extLst>
              <a:ext uri="{FF2B5EF4-FFF2-40B4-BE49-F238E27FC236}">
                <a16:creationId xmlns:a16="http://schemas.microsoft.com/office/drawing/2014/main" id="{BF352898-70CB-8B7E-9B70-A304BF376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74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85E5-43E5-EFEC-F640-539C00698FF6}"/>
              </a:ext>
            </a:extLst>
          </p:cNvPr>
          <p:cNvSpPr>
            <a:spLocks noGrp="1"/>
          </p:cNvSpPr>
          <p:nvPr>
            <p:ph type="title"/>
          </p:nvPr>
        </p:nvSpPr>
        <p:spPr>
          <a:xfrm>
            <a:off x="671805" y="1384271"/>
            <a:ext cx="8658809" cy="795749"/>
          </a:xfrm>
        </p:spPr>
        <p:txBody>
          <a:bodyPr>
            <a:normAutofit fontScale="90000"/>
          </a:bodyPr>
          <a:lstStyle/>
          <a:p>
            <a:r>
              <a:rPr lang="en-US" sz="2400" b="1" dirty="0">
                <a:latin typeface="Times New Roman" panose="02020603050405020304" pitchFamily="18" charset="0"/>
                <a:cs typeface="Times New Roman" panose="02020603050405020304" pitchFamily="18" charset="0"/>
              </a:rPr>
              <a:t>Convolutional Neural Network</a:t>
            </a:r>
            <a:br>
              <a:rPr lang="en-US" sz="48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71BCADE-4B71-4F96-0651-26DB5ED33EE9}"/>
              </a:ext>
            </a:extLst>
          </p:cNvPr>
          <p:cNvSpPr>
            <a:spLocks noGrp="1"/>
          </p:cNvSpPr>
          <p:nvPr>
            <p:ph idx="1"/>
          </p:nvPr>
        </p:nvSpPr>
        <p:spPr>
          <a:xfrm>
            <a:off x="418633" y="1944336"/>
            <a:ext cx="11612945" cy="4235083"/>
          </a:xfrm>
        </p:spPr>
        <p:txBody>
          <a:bodyPr>
            <a:normAutofit fontScale="92500" lnSpcReduction="10000"/>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CNNs are specialized neural networks designed for processing structured grid data, particularly well-suited for tasks like image and video analysis.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Utilizes convolutional layers to apply convolutional operations, allowing the network to learn local patterns and features in the input data.</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Widely used in computer vision tasks such as image classification, object detection, and facial recognition.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CNN  generating classifications take place when an image is taken and classified in the manner described below: With a trained network, it is possible to use these functions to classify images never "seen" by the network before (zero bias) with a surprisingly high degree of accuracy.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method views the input image as a pixel matrix .This matrix will go through a series of convolution filters, pooling, and functions like </a:t>
            </a:r>
            <a:r>
              <a:rPr lang="en-US" sz="2400" dirty="0" err="1">
                <a:latin typeface="Times New Roman" panose="02020603050405020304" pitchFamily="18" charset="0"/>
                <a:cs typeface="Times New Roman" panose="02020603050405020304" pitchFamily="18" charset="0"/>
              </a:rPr>
              <a:t>softmax</a:t>
            </a:r>
            <a:r>
              <a:rPr lang="en-US" sz="2400" dirty="0">
                <a:latin typeface="Times New Roman" panose="02020603050405020304" pitchFamily="18" charset="0"/>
                <a:cs typeface="Times New Roman" panose="02020603050405020304" pitchFamily="18" charset="0"/>
              </a:rPr>
              <a:t>, which classifies an object with probabilistic values between 0 and 1. </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D2B2E15-8A3A-3459-FC4D-0F666BA52BFB}"/>
              </a:ext>
            </a:extLst>
          </p:cNvPr>
          <p:cNvSpPr txBox="1">
            <a:spLocks/>
          </p:cNvSpPr>
          <p:nvPr/>
        </p:nvSpPr>
        <p:spPr>
          <a:xfrm>
            <a:off x="603380" y="252389"/>
            <a:ext cx="8658809" cy="1529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Methodology:</a:t>
            </a:r>
            <a:br>
              <a:rPr lang="en-US" b="1" dirty="0">
                <a:latin typeface="Times New Roman" panose="02020603050405020304" pitchFamily="18" charset="0"/>
                <a:cs typeface="Times New Roman" panose="02020603050405020304" pitchFamily="18" charset="0"/>
              </a:rPr>
            </a:br>
            <a:endParaRPr lang="en-IN" dirty="0"/>
          </a:p>
        </p:txBody>
      </p:sp>
      <p:pic>
        <p:nvPicPr>
          <p:cNvPr id="5" name="Picture 2" descr="KL University H">
            <a:extLst>
              <a:ext uri="{FF2B5EF4-FFF2-40B4-BE49-F238E27FC236}">
                <a16:creationId xmlns:a16="http://schemas.microsoft.com/office/drawing/2014/main" id="{4AEDEB29-2526-4C01-0CA7-1623062A7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65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733075-6A0B-C1AC-8CAC-6BB0A46DDAE4}"/>
              </a:ext>
            </a:extLst>
          </p:cNvPr>
          <p:cNvPicPr>
            <a:picLocks noGrp="1" noChangeAspect="1"/>
          </p:cNvPicPr>
          <p:nvPr>
            <p:ph idx="1"/>
          </p:nvPr>
        </p:nvPicPr>
        <p:blipFill>
          <a:blip r:embed="rId2"/>
          <a:stretch>
            <a:fillRect/>
          </a:stretch>
        </p:blipFill>
        <p:spPr>
          <a:xfrm>
            <a:off x="2101681" y="2293086"/>
            <a:ext cx="7396881" cy="2757383"/>
          </a:xfrm>
        </p:spPr>
      </p:pic>
      <p:sp>
        <p:nvSpPr>
          <p:cNvPr id="2" name="TextBox 1">
            <a:extLst>
              <a:ext uri="{FF2B5EF4-FFF2-40B4-BE49-F238E27FC236}">
                <a16:creationId xmlns:a16="http://schemas.microsoft.com/office/drawing/2014/main" id="{535157CA-C0C9-10D6-48D1-2ADACAEE5D35}"/>
              </a:ext>
            </a:extLst>
          </p:cNvPr>
          <p:cNvSpPr txBox="1"/>
          <p:nvPr/>
        </p:nvSpPr>
        <p:spPr>
          <a:xfrm>
            <a:off x="1255059" y="735106"/>
            <a:ext cx="4563035" cy="861774"/>
          </a:xfrm>
          <a:prstGeom prst="rect">
            <a:avLst/>
          </a:prstGeom>
          <a:noFill/>
        </p:spPr>
        <p:txBody>
          <a:bodyPr wrap="square" rtlCol="0">
            <a:spAutoFit/>
          </a:bodyPr>
          <a:lstStyle/>
          <a:p>
            <a:r>
              <a:rPr lang="en-US" sz="5000" dirty="0"/>
              <a:t>CNN Model</a:t>
            </a:r>
            <a:endParaRPr lang="en-IN" sz="5000" dirty="0"/>
          </a:p>
        </p:txBody>
      </p:sp>
      <p:pic>
        <p:nvPicPr>
          <p:cNvPr id="3" name="Picture 2" descr="KL University H">
            <a:extLst>
              <a:ext uri="{FF2B5EF4-FFF2-40B4-BE49-F238E27FC236}">
                <a16:creationId xmlns:a16="http://schemas.microsoft.com/office/drawing/2014/main" id="{D06FB473-D46B-507A-8B97-6FD4CE855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7162" y="328863"/>
            <a:ext cx="1717021" cy="13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921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3146C952-1FFA-8410-427B-C8761771520E}"/>
              </a:ext>
            </a:extLst>
          </p:cNvPr>
          <p:cNvPicPr>
            <a:picLocks noChangeAspect="1"/>
          </p:cNvPicPr>
          <p:nvPr/>
        </p:nvPicPr>
        <p:blipFill>
          <a:blip r:embed="rId2"/>
          <a:stretch>
            <a:fillRect/>
          </a:stretch>
        </p:blipFill>
        <p:spPr>
          <a:xfrm>
            <a:off x="1685366" y="1120588"/>
            <a:ext cx="9063316" cy="4855977"/>
          </a:xfrm>
          <a:prstGeom prst="rect">
            <a:avLst/>
          </a:prstGeom>
        </p:spPr>
      </p:pic>
      <p:sp>
        <p:nvSpPr>
          <p:cNvPr id="3" name="TextBox 2">
            <a:extLst>
              <a:ext uri="{FF2B5EF4-FFF2-40B4-BE49-F238E27FC236}">
                <a16:creationId xmlns:a16="http://schemas.microsoft.com/office/drawing/2014/main" id="{86437697-9D65-0C91-DFEC-6C6BD36E11EE}"/>
              </a:ext>
            </a:extLst>
          </p:cNvPr>
          <p:cNvSpPr txBox="1"/>
          <p:nvPr/>
        </p:nvSpPr>
        <p:spPr>
          <a:xfrm>
            <a:off x="3101788" y="258814"/>
            <a:ext cx="5404428" cy="861774"/>
          </a:xfrm>
          <a:prstGeom prst="rect">
            <a:avLst/>
          </a:prstGeom>
          <a:noFill/>
        </p:spPr>
        <p:txBody>
          <a:bodyPr wrap="none" rtlCol="0">
            <a:spAutoFit/>
          </a:bodyPr>
          <a:lstStyle/>
          <a:p>
            <a:r>
              <a:rPr lang="en-US" sz="5000" dirty="0"/>
              <a:t>System Architecture</a:t>
            </a:r>
            <a:endParaRPr lang="en-IN" sz="5000" dirty="0"/>
          </a:p>
        </p:txBody>
      </p:sp>
      <p:pic>
        <p:nvPicPr>
          <p:cNvPr id="4" name="Picture 2" descr="KL University H">
            <a:extLst>
              <a:ext uri="{FF2B5EF4-FFF2-40B4-BE49-F238E27FC236}">
                <a16:creationId xmlns:a16="http://schemas.microsoft.com/office/drawing/2014/main" id="{EFAC2DFB-35BF-EEF5-4777-60E3D7F35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8682" y="179357"/>
            <a:ext cx="1135501" cy="97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2789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999</TotalTime>
  <Words>1373</Words>
  <Application>Microsoft Office PowerPoint</Application>
  <PresentationFormat>Widescreen</PresentationFormat>
  <Paragraphs>156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Retrospect</vt:lpstr>
      <vt:lpstr>PowerPoint Presentation</vt:lpstr>
      <vt:lpstr>Problem Statement</vt:lpstr>
      <vt:lpstr>Problem Solution</vt:lpstr>
      <vt:lpstr>Significance</vt:lpstr>
      <vt:lpstr>Objective</vt:lpstr>
      <vt:lpstr>Scope of the study</vt:lpstr>
      <vt:lpstr>Convolutional Neural Network </vt:lpstr>
      <vt:lpstr>PowerPoint Presentation</vt:lpstr>
      <vt:lpstr>PowerPoint Presentation</vt:lpstr>
      <vt:lpstr>MERITS</vt:lpstr>
      <vt:lpstr>output</vt:lpstr>
      <vt:lpstr>References</vt:lpstr>
      <vt:lpstr>PowerPoint Presentation</vt:lpstr>
      <vt:lpstr>PowerPoint Presentation</vt:lpstr>
      <vt:lpstr>PROJECT PLAN – GANTT CHART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gokul</dc:creator>
  <cp:lastModifiedBy>gokul vinakollu</cp:lastModifiedBy>
  <cp:revision>16</cp:revision>
  <dcterms:created xsi:type="dcterms:W3CDTF">2023-12-17T10:36:18Z</dcterms:created>
  <dcterms:modified xsi:type="dcterms:W3CDTF">2024-04-23T17:07:34Z</dcterms:modified>
</cp:coreProperties>
</file>