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61" r:id="rId4"/>
    <p:sldId id="262" r:id="rId5"/>
    <p:sldId id="263"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p:cViewPr varScale="1">
        <p:scale>
          <a:sx n="84" d="100"/>
          <a:sy n="84" d="100"/>
        </p:scale>
        <p:origin x="1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4/21/2016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58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4/21/2016</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258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4/21/2016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109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5C12C299-16B2-4475-990D-751901EACC14}" type="datetimeFigureOut">
              <a:rPr lang="en-US" smtClean="0"/>
              <a:t>4/21/2016</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04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4/21/2016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412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4/21/2016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914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4/21/2016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991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4/21/2016</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293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4/21/2016</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33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4/21/2016</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26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4/21/2016</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91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4/21/2016</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07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4/21/2016</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58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35E72C73-2D91-4E12-BA25-F0AA0C03599B}" type="datetimeFigureOut">
              <a:rPr lang="en-US" smtClean="0"/>
              <a:t>4/21/2016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7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
              </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BE451C3-0FF4-47C4-B829-773ADF60F88C}" type="datetimeFigureOut">
              <a:rPr lang="en-US" smtClean="0"/>
              <a:t>4/21/2016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99325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EDF in Multiprocessor Systems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3827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Multiprocessor Scheduling Approaches</a:t>
            </a:r>
          </a:p>
        </p:txBody>
      </p:sp>
      <p:sp>
        <p:nvSpPr>
          <p:cNvPr id="3" name="Content Placeholder 2"/>
          <p:cNvSpPr>
            <a:spLocks noGrp="1"/>
          </p:cNvSpPr>
          <p:nvPr>
            <p:ph idx="1"/>
          </p:nvPr>
        </p:nvSpPr>
        <p:spPr/>
        <p:txBody>
          <a:bodyPr/>
          <a:lstStyle/>
          <a:p>
            <a:r>
              <a:rPr lang="en-IN" b="1" dirty="0"/>
              <a:t>Partitioned approach: </a:t>
            </a:r>
            <a:r>
              <a:rPr lang="en-IN" dirty="0"/>
              <a:t>each task is </a:t>
            </a:r>
            <a:r>
              <a:rPr lang="en-US" dirty="0"/>
              <a:t>statically assigned to a single processor and migration is not allowed</a:t>
            </a:r>
          </a:p>
          <a:p>
            <a:r>
              <a:rPr lang="en-US" b="1" dirty="0"/>
              <a:t>Global approach</a:t>
            </a:r>
            <a:r>
              <a:rPr lang="en-US" dirty="0"/>
              <a:t>: tasks can freely migrate and execute on any processor</a:t>
            </a:r>
            <a:endParaRPr lang="en-IN" dirty="0"/>
          </a:p>
        </p:txBody>
      </p:sp>
    </p:spTree>
    <p:extLst>
      <p:ext uri="{BB962C8B-B14F-4D97-AF65-F5344CB8AC3E}">
        <p14:creationId xmlns:p14="http://schemas.microsoft.com/office/powerpoint/2010/main" val="191808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Global EDF</a:t>
            </a:r>
          </a:p>
        </p:txBody>
      </p:sp>
      <p:sp>
        <p:nvSpPr>
          <p:cNvPr id="3" name="Content Placeholder 2"/>
          <p:cNvSpPr>
            <a:spLocks noGrp="1"/>
          </p:cNvSpPr>
          <p:nvPr>
            <p:ph idx="1"/>
          </p:nvPr>
        </p:nvSpPr>
        <p:spPr>
          <a:xfrm>
            <a:off x="810000" y="2508037"/>
            <a:ext cx="10554574" cy="3636511"/>
          </a:xfrm>
        </p:spPr>
        <p:txBody>
          <a:bodyPr>
            <a:noAutofit/>
          </a:bodyPr>
          <a:lstStyle/>
          <a:p>
            <a:r>
              <a:rPr lang="en-US" dirty="0"/>
              <a:t>a task is put in a queue of ready tasks that is shared by all processors and, at every moment, the </a:t>
            </a:r>
            <a:r>
              <a:rPr lang="en-US" i="1" dirty="0"/>
              <a:t>m </a:t>
            </a:r>
            <a:r>
              <a:rPr lang="en-US" dirty="0"/>
              <a:t>highest priority task is selected for execution on </a:t>
            </a:r>
            <a:r>
              <a:rPr lang="en-IN" dirty="0"/>
              <a:t>the </a:t>
            </a:r>
            <a:r>
              <a:rPr lang="en-IN" i="1" dirty="0"/>
              <a:t>m </a:t>
            </a:r>
            <a:r>
              <a:rPr lang="en-IN" dirty="0"/>
              <a:t>processors.</a:t>
            </a:r>
          </a:p>
          <a:p>
            <a:r>
              <a:rPr lang="en-IN" dirty="0"/>
              <a:t>migration is allowed</a:t>
            </a:r>
          </a:p>
          <a:p>
            <a:r>
              <a:rPr lang="en-US" dirty="0"/>
              <a:t>Scheduling costs can be very high because all tasks need to be scheduled.</a:t>
            </a:r>
          </a:p>
          <a:p>
            <a:r>
              <a:rPr lang="en-US" dirty="0"/>
              <a:t>At scheduling time, all tasks are synchronized on a single processor.</a:t>
            </a:r>
          </a:p>
          <a:p>
            <a:r>
              <a:rPr lang="en-US" dirty="0"/>
              <a:t>As the processors counts get higher, Global EDF becomes worse.</a:t>
            </a:r>
          </a:p>
          <a:p>
            <a:r>
              <a:rPr lang="en-US" dirty="0"/>
              <a:t>the migration of tasks to processors introduce high overhead to the system</a:t>
            </a:r>
          </a:p>
        </p:txBody>
      </p:sp>
    </p:spTree>
    <p:extLst>
      <p:ext uri="{BB962C8B-B14F-4D97-AF65-F5344CB8AC3E}">
        <p14:creationId xmlns:p14="http://schemas.microsoft.com/office/powerpoint/2010/main" val="421016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Predictability associated to this scheme is much lower than that associated to the partitioned scheme</a:t>
            </a:r>
          </a:p>
          <a:p>
            <a:r>
              <a:rPr lang="en-US" dirty="0"/>
              <a:t>In this scheme the </a:t>
            </a:r>
            <a:r>
              <a:rPr lang="en-US" b="1" dirty="0" err="1"/>
              <a:t>Dhall</a:t>
            </a:r>
            <a:r>
              <a:rPr lang="en-US" b="1" dirty="0"/>
              <a:t> effect </a:t>
            </a:r>
            <a:r>
              <a:rPr lang="en-US" dirty="0"/>
              <a:t>may occur, and tasks sets with small utilization may be un-schedulable</a:t>
            </a:r>
          </a:p>
          <a:p>
            <a:r>
              <a:rPr lang="en-US" dirty="0" err="1"/>
              <a:t>Dhall</a:t>
            </a:r>
            <a:r>
              <a:rPr lang="en-US" dirty="0"/>
              <a:t> effect: with RM, DM and EDF, some low utilization task sets can be un-schedulable regardless of how many processors are used.</a:t>
            </a:r>
          </a:p>
          <a:p>
            <a:r>
              <a:rPr lang="en-US" dirty="0"/>
              <a:t>A system of independent periodic tasks can be scheduled successfully on m processors if total utilization is at most </a:t>
            </a:r>
          </a:p>
          <a:p>
            <a:pPr marL="0" indent="0">
              <a:buNone/>
            </a:pPr>
            <a:r>
              <a:rPr lang="en-US" dirty="0"/>
              <a:t>	m(1-u</a:t>
            </a:r>
            <a:r>
              <a:rPr lang="en-US" baseline="-25000" dirty="0"/>
              <a:t>max</a:t>
            </a:r>
            <a:r>
              <a:rPr lang="en-US" dirty="0"/>
              <a:t>)+</a:t>
            </a:r>
            <a:r>
              <a:rPr lang="en-US" dirty="0" err="1"/>
              <a:t>u</a:t>
            </a:r>
            <a:r>
              <a:rPr lang="en-US" baseline="-25000" dirty="0" err="1"/>
              <a:t>max</a:t>
            </a:r>
            <a:r>
              <a:rPr lang="en-US" dirty="0"/>
              <a:t>		where </a:t>
            </a:r>
            <a:r>
              <a:rPr lang="en-US" dirty="0" err="1"/>
              <a:t>u</a:t>
            </a:r>
            <a:r>
              <a:rPr lang="en-US" baseline="-25000" dirty="0" err="1"/>
              <a:t>max</a:t>
            </a:r>
            <a:r>
              <a:rPr lang="en-US" dirty="0"/>
              <a:t> - maximum utilization of any individual task</a:t>
            </a:r>
          </a:p>
          <a:p>
            <a:endParaRPr lang="en-IN" dirty="0"/>
          </a:p>
        </p:txBody>
      </p:sp>
    </p:spTree>
    <p:extLst>
      <p:ext uri="{BB962C8B-B14F-4D97-AF65-F5344CB8AC3E}">
        <p14:creationId xmlns:p14="http://schemas.microsoft.com/office/powerpoint/2010/main" val="94070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Partitioned EDF</a:t>
            </a:r>
          </a:p>
        </p:txBody>
      </p:sp>
      <p:sp>
        <p:nvSpPr>
          <p:cNvPr id="3" name="Content Placeholder 2"/>
          <p:cNvSpPr>
            <a:spLocks noGrp="1"/>
          </p:cNvSpPr>
          <p:nvPr>
            <p:ph idx="1"/>
          </p:nvPr>
        </p:nvSpPr>
        <p:spPr/>
        <p:txBody>
          <a:bodyPr/>
          <a:lstStyle/>
          <a:p>
            <a:r>
              <a:rPr lang="en-US" dirty="0"/>
              <a:t>System is partitioned into clusters and tasks in each cluster are scheduled independently. Each cluster consists only of one core.</a:t>
            </a:r>
          </a:p>
          <a:p>
            <a:r>
              <a:rPr lang="en-US" dirty="0"/>
              <a:t>A system of n independent periodic tasks can be scheduled successfully on m processors if total utilization,</a:t>
            </a:r>
          </a:p>
          <a:p>
            <a:pPr marL="0" indent="0">
              <a:buNone/>
            </a:pPr>
            <a:r>
              <a:rPr lang="en-US" dirty="0"/>
              <a:t>	</a:t>
            </a:r>
            <a:r>
              <a:rPr lang="el-GR" dirty="0"/>
              <a:t> </a:t>
            </a:r>
            <a:r>
              <a:rPr lang="en-US" dirty="0"/>
              <a:t>U&lt; ((m </a:t>
            </a:r>
            <a:r>
              <a:rPr lang="el-GR" dirty="0"/>
              <a:t>β</a:t>
            </a:r>
            <a:r>
              <a:rPr lang="en-US" baseline="-25000" dirty="0"/>
              <a:t>EDF</a:t>
            </a:r>
            <a:r>
              <a:rPr lang="en-US" dirty="0"/>
              <a:t> +1)/(</a:t>
            </a:r>
            <a:r>
              <a:rPr lang="el-GR" dirty="0"/>
              <a:t>β</a:t>
            </a:r>
            <a:r>
              <a:rPr lang="en-US" baseline="-25000" dirty="0"/>
              <a:t>EDF</a:t>
            </a:r>
            <a:r>
              <a:rPr lang="en-US" dirty="0"/>
              <a:t>+1))		where </a:t>
            </a:r>
            <a:r>
              <a:rPr lang="el-GR" dirty="0"/>
              <a:t>β</a:t>
            </a:r>
            <a:r>
              <a:rPr lang="en-US" baseline="-25000" dirty="0"/>
              <a:t>EDF</a:t>
            </a:r>
            <a:r>
              <a:rPr lang="en-US" dirty="0"/>
              <a:t>=1/</a:t>
            </a:r>
            <a:r>
              <a:rPr lang="en-US" dirty="0" err="1"/>
              <a:t>u</a:t>
            </a:r>
            <a:r>
              <a:rPr lang="en-US" baseline="-25000" dirty="0" err="1"/>
              <a:t>max</a:t>
            </a:r>
            <a:endParaRPr lang="en-US" baseline="-25000" dirty="0"/>
          </a:p>
        </p:txBody>
      </p:sp>
    </p:spTree>
    <p:extLst>
      <p:ext uri="{BB962C8B-B14F-4D97-AF65-F5344CB8AC3E}">
        <p14:creationId xmlns:p14="http://schemas.microsoft.com/office/powerpoint/2010/main" val="242780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Bin-Packing Problem</a:t>
            </a:r>
          </a:p>
        </p:txBody>
      </p:sp>
      <p:sp>
        <p:nvSpPr>
          <p:cNvPr id="3" name="Content Placeholder 2"/>
          <p:cNvSpPr>
            <a:spLocks noGrp="1"/>
          </p:cNvSpPr>
          <p:nvPr>
            <p:ph idx="1"/>
          </p:nvPr>
        </p:nvSpPr>
        <p:spPr>
          <a:xfrm>
            <a:off x="827424" y="2588047"/>
            <a:ext cx="10554574" cy="3636511"/>
          </a:xfrm>
        </p:spPr>
        <p:txBody>
          <a:bodyPr>
            <a:noAutofit/>
          </a:bodyPr>
          <a:lstStyle/>
          <a:p>
            <a:r>
              <a:rPr lang="en-US" dirty="0"/>
              <a:t>put n tasks with utilization </a:t>
            </a:r>
            <a:r>
              <a:rPr lang="en-US" dirty="0" err="1"/>
              <a:t>u</a:t>
            </a:r>
            <a:r>
              <a:rPr lang="en-US" baseline="-25000" dirty="0" err="1"/>
              <a:t>k</a:t>
            </a:r>
            <a:r>
              <a:rPr lang="en-US" baseline="-25000" dirty="0"/>
              <a:t> </a:t>
            </a:r>
            <a:r>
              <a:rPr lang="en-US" dirty="0"/>
              <a:t>into the minimum possible number of bins (processors), such that the total utilization of the tasks on each bin do not exceed </a:t>
            </a:r>
            <a:r>
              <a:rPr lang="en-IN" dirty="0"/>
              <a:t>its maximum capacity.</a:t>
            </a:r>
          </a:p>
          <a:p>
            <a:r>
              <a:rPr lang="en-IN" b="1" dirty="0"/>
              <a:t>First-Fit</a:t>
            </a:r>
            <a:r>
              <a:rPr lang="en-IN" dirty="0"/>
              <a:t>: </a:t>
            </a:r>
            <a:r>
              <a:rPr lang="en-US" dirty="0"/>
              <a:t>a new task is allocated to a non-empty processor with lowest index, such that the total utilization does not exceed the capacity of the bin. If it exceeds, task is allocated to an empty bin.</a:t>
            </a:r>
          </a:p>
          <a:p>
            <a:r>
              <a:rPr lang="en-US" b="1" dirty="0"/>
              <a:t>Best-Fit</a:t>
            </a:r>
            <a:r>
              <a:rPr lang="en-US" dirty="0"/>
              <a:t>: If a task cannot be allocated to a nonempty bin then it puts the task into an empty bin. Otherwise, BF will allocate the task to the non-empty bin with smallest capacity available, in which the task can be allocated. If there is more than one bin with the same capacity, then BF will choose the bin with smallest </a:t>
            </a:r>
            <a:r>
              <a:rPr lang="en-IN" dirty="0"/>
              <a:t>index.</a:t>
            </a:r>
          </a:p>
          <a:p>
            <a:r>
              <a:rPr lang="en-US" b="1" dirty="0"/>
              <a:t>Next-Fit: </a:t>
            </a:r>
            <a:r>
              <a:rPr lang="en-US" dirty="0"/>
              <a:t>After allocating the first task to the current bin, NF allocates the next task to the same bin  only if it fits into this bin. Otherwise, NF allocates the object to the next empty bin. NF does not check if the object can be allocated in previous bins.</a:t>
            </a:r>
          </a:p>
          <a:p>
            <a:r>
              <a:rPr lang="en-US" b="1" dirty="0"/>
              <a:t>Worst-Fit:</a:t>
            </a:r>
            <a:r>
              <a:rPr lang="en-US" dirty="0"/>
              <a:t> This algorithm is similar to BF, with the difference that WF allocate objects into the bins with the greatest capacity available, in which they can be </a:t>
            </a:r>
            <a:r>
              <a:rPr lang="en-IN" dirty="0"/>
              <a:t>feasibly allocated.</a:t>
            </a:r>
          </a:p>
        </p:txBody>
      </p:sp>
    </p:spTree>
    <p:extLst>
      <p:ext uri="{BB962C8B-B14F-4D97-AF65-F5344CB8AC3E}">
        <p14:creationId xmlns:p14="http://schemas.microsoft.com/office/powerpoint/2010/main" val="203551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Clustered EDF</a:t>
            </a:r>
          </a:p>
        </p:txBody>
      </p:sp>
      <p:sp>
        <p:nvSpPr>
          <p:cNvPr id="3" name="Content Placeholder 2"/>
          <p:cNvSpPr>
            <a:spLocks noGrp="1"/>
          </p:cNvSpPr>
          <p:nvPr>
            <p:ph idx="1"/>
          </p:nvPr>
        </p:nvSpPr>
        <p:spPr/>
        <p:txBody>
          <a:bodyPr/>
          <a:lstStyle/>
          <a:p>
            <a:r>
              <a:rPr lang="en-US" dirty="0"/>
              <a:t>Caches are organized in levels where the fastest (and usually smallest) caches are denoted as level-1 (L1) caches, with deeper caches (L2, L3, etc.) being successively larger and slower.</a:t>
            </a:r>
          </a:p>
          <a:p>
            <a:r>
              <a:rPr lang="en-US" dirty="0"/>
              <a:t>In C-EDF, all cores that share a specific cache level (L2 or L3) are defined to be a cluster.</a:t>
            </a:r>
          </a:p>
          <a:p>
            <a:r>
              <a:rPr lang="en-US" dirty="0"/>
              <a:t>Tasks are allowed to migrate within a cluster, but not across clusters.</a:t>
            </a:r>
          </a:p>
          <a:p>
            <a:r>
              <a:rPr lang="en-US" dirty="0"/>
              <a:t>Clustering lowers migration costs and lessens run-queue contention in comparison to G-EDF, and eases bin-packing problems associated with P-EDF (clustering results in fewer, larger bins).</a:t>
            </a:r>
            <a:endParaRPr lang="en-IN" dirty="0"/>
          </a:p>
        </p:txBody>
      </p:sp>
    </p:spTree>
    <p:extLst>
      <p:ext uri="{BB962C8B-B14F-4D97-AF65-F5344CB8AC3E}">
        <p14:creationId xmlns:p14="http://schemas.microsoft.com/office/powerpoint/2010/main" val="2533234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1420</TotalTime>
  <Words>588</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EDF in Multiprocessor Systems</vt:lpstr>
      <vt:lpstr>Multiprocessor Scheduling Approaches</vt:lpstr>
      <vt:lpstr>Global EDF</vt:lpstr>
      <vt:lpstr>PowerPoint Presentation</vt:lpstr>
      <vt:lpstr>Partitioned EDF</vt:lpstr>
      <vt:lpstr>Bin-Packing Problem</vt:lpstr>
      <vt:lpstr>Clustered EDF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EDF in Multiprocessor Systems</dc:title>
  <dc:creator>Gokul Dinesh</dc:creator>
  <cp:lastModifiedBy>Gokul Dinesh</cp:lastModifiedBy>
  <cp:revision>25</cp:revision>
  <dcterms:created xsi:type="dcterms:W3CDTF">2016-04-12T09:12:48Z</dcterms:created>
  <dcterms:modified xsi:type="dcterms:W3CDTF">2016-04-21T11:53:02Z</dcterms:modified>
</cp:coreProperties>
</file>