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2" r:id="rId5"/>
    <p:sldId id="259" r:id="rId6"/>
    <p:sldId id="264" r:id="rId7"/>
    <p:sldId id="263"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84" d="100"/>
          <a:sy n="84" d="100"/>
        </p:scale>
        <p:origin x="17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BF2FC0C-6AB4-4681-9E1B-8149B4187D9E}" type="datetimeFigureOut">
              <a:rPr lang="en-IN" smtClean="0"/>
              <a:t>23.3.16</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69C7483A-D085-446F-AAD4-DC87B85A6B55}" type="slidenum">
              <a:rPr lang="en-IN" smtClean="0"/>
              <a:t>‹#›</a:t>
            </a:fld>
            <a:endParaRPr lang="en-IN"/>
          </a:p>
        </p:txBody>
      </p:sp>
    </p:spTree>
    <p:extLst>
      <p:ext uri="{BB962C8B-B14F-4D97-AF65-F5344CB8AC3E}">
        <p14:creationId xmlns:p14="http://schemas.microsoft.com/office/powerpoint/2010/main" val="1641036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BF2FC0C-6AB4-4681-9E1B-8149B4187D9E}" type="datetimeFigureOut">
              <a:rPr lang="en-IN" smtClean="0"/>
              <a:t>23.3.16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C7483A-D085-446F-AAD4-DC87B85A6B55}" type="slidenum">
              <a:rPr lang="en-IN" smtClean="0"/>
              <a:t>‹#›</a:t>
            </a:fld>
            <a:endParaRPr lang="en-IN"/>
          </a:p>
        </p:txBody>
      </p:sp>
    </p:spTree>
    <p:extLst>
      <p:ext uri="{BB962C8B-B14F-4D97-AF65-F5344CB8AC3E}">
        <p14:creationId xmlns:p14="http://schemas.microsoft.com/office/powerpoint/2010/main" val="1534820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BF2FC0C-6AB4-4681-9E1B-8149B4187D9E}" type="datetimeFigureOut">
              <a:rPr lang="en-IN" smtClean="0"/>
              <a:t>23.3.16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C7483A-D085-446F-AAD4-DC87B85A6B55}" type="slidenum">
              <a:rPr lang="en-IN" smtClean="0"/>
              <a:t>‹#›</a:t>
            </a:fld>
            <a:endParaRPr lang="en-IN"/>
          </a:p>
        </p:txBody>
      </p:sp>
    </p:spTree>
    <p:extLst>
      <p:ext uri="{BB962C8B-B14F-4D97-AF65-F5344CB8AC3E}">
        <p14:creationId xmlns:p14="http://schemas.microsoft.com/office/powerpoint/2010/main" val="2252695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BF2FC0C-6AB4-4681-9E1B-8149B4187D9E}" type="datetimeFigureOut">
              <a:rPr lang="en-IN" smtClean="0"/>
              <a:t>23.3.16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C7483A-D085-446F-AAD4-DC87B85A6B55}"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141207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BF2FC0C-6AB4-4681-9E1B-8149B4187D9E}" type="datetimeFigureOut">
              <a:rPr lang="en-IN" smtClean="0"/>
              <a:t>23.3.16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C7483A-D085-446F-AAD4-DC87B85A6B55}" type="slidenum">
              <a:rPr lang="en-IN" smtClean="0"/>
              <a:t>‹#›</a:t>
            </a:fld>
            <a:endParaRPr lang="en-IN"/>
          </a:p>
        </p:txBody>
      </p:sp>
    </p:spTree>
    <p:extLst>
      <p:ext uri="{BB962C8B-B14F-4D97-AF65-F5344CB8AC3E}">
        <p14:creationId xmlns:p14="http://schemas.microsoft.com/office/powerpoint/2010/main" val="8243409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BF2FC0C-6AB4-4681-9E1B-8149B4187D9E}" type="datetimeFigureOut">
              <a:rPr lang="en-IN" smtClean="0"/>
              <a:t>23.3.16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9C7483A-D085-446F-AAD4-DC87B85A6B55}" type="slidenum">
              <a:rPr lang="en-IN" smtClean="0"/>
              <a:t>‹#›</a:t>
            </a:fld>
            <a:endParaRPr lang="en-IN"/>
          </a:p>
        </p:txBody>
      </p:sp>
    </p:spTree>
    <p:extLst>
      <p:ext uri="{BB962C8B-B14F-4D97-AF65-F5344CB8AC3E}">
        <p14:creationId xmlns:p14="http://schemas.microsoft.com/office/powerpoint/2010/main" val="23752888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BF2FC0C-6AB4-4681-9E1B-8149B4187D9E}" type="datetimeFigureOut">
              <a:rPr lang="en-IN" smtClean="0"/>
              <a:t>23.3.16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9C7483A-D085-446F-AAD4-DC87B85A6B55}" type="slidenum">
              <a:rPr lang="en-IN" smtClean="0"/>
              <a:t>‹#›</a:t>
            </a:fld>
            <a:endParaRPr lang="en-IN"/>
          </a:p>
        </p:txBody>
      </p:sp>
    </p:spTree>
    <p:extLst>
      <p:ext uri="{BB962C8B-B14F-4D97-AF65-F5344CB8AC3E}">
        <p14:creationId xmlns:p14="http://schemas.microsoft.com/office/powerpoint/2010/main" val="33989049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F2FC0C-6AB4-4681-9E1B-8149B4187D9E}" type="datetimeFigureOut">
              <a:rPr lang="en-IN" smtClean="0"/>
              <a:t>23.3.16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C7483A-D085-446F-AAD4-DC87B85A6B55}" type="slidenum">
              <a:rPr lang="en-IN" smtClean="0"/>
              <a:t>‹#›</a:t>
            </a:fld>
            <a:endParaRPr lang="en-IN"/>
          </a:p>
        </p:txBody>
      </p:sp>
    </p:spTree>
    <p:extLst>
      <p:ext uri="{BB962C8B-B14F-4D97-AF65-F5344CB8AC3E}">
        <p14:creationId xmlns:p14="http://schemas.microsoft.com/office/powerpoint/2010/main" val="13855854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F2FC0C-6AB4-4681-9E1B-8149B4187D9E}" type="datetimeFigureOut">
              <a:rPr lang="en-IN" smtClean="0"/>
              <a:t>23.3.16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C7483A-D085-446F-AAD4-DC87B85A6B55}" type="slidenum">
              <a:rPr lang="en-IN" smtClean="0"/>
              <a:t>‹#›</a:t>
            </a:fld>
            <a:endParaRPr lang="en-IN"/>
          </a:p>
        </p:txBody>
      </p:sp>
    </p:spTree>
    <p:extLst>
      <p:ext uri="{BB962C8B-B14F-4D97-AF65-F5344CB8AC3E}">
        <p14:creationId xmlns:p14="http://schemas.microsoft.com/office/powerpoint/2010/main" val="182493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F2FC0C-6AB4-4681-9E1B-8149B4187D9E}" type="datetimeFigureOut">
              <a:rPr lang="en-IN" smtClean="0"/>
              <a:t>23.3.16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C7483A-D085-446F-AAD4-DC87B85A6B55}" type="slidenum">
              <a:rPr lang="en-IN" smtClean="0"/>
              <a:t>‹#›</a:t>
            </a:fld>
            <a:endParaRPr lang="en-IN"/>
          </a:p>
        </p:txBody>
      </p:sp>
    </p:spTree>
    <p:extLst>
      <p:ext uri="{BB962C8B-B14F-4D97-AF65-F5344CB8AC3E}">
        <p14:creationId xmlns:p14="http://schemas.microsoft.com/office/powerpoint/2010/main" val="2582419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BF2FC0C-6AB4-4681-9E1B-8149B4187D9E}" type="datetimeFigureOut">
              <a:rPr lang="en-IN" smtClean="0"/>
              <a:t>23.3.16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C7483A-D085-446F-AAD4-DC87B85A6B55}" type="slidenum">
              <a:rPr lang="en-IN" smtClean="0"/>
              <a:t>‹#›</a:t>
            </a:fld>
            <a:endParaRPr lang="en-IN"/>
          </a:p>
        </p:txBody>
      </p:sp>
    </p:spTree>
    <p:extLst>
      <p:ext uri="{BB962C8B-B14F-4D97-AF65-F5344CB8AC3E}">
        <p14:creationId xmlns:p14="http://schemas.microsoft.com/office/powerpoint/2010/main" val="4193875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F2FC0C-6AB4-4681-9E1B-8149B4187D9E}" type="datetimeFigureOut">
              <a:rPr lang="en-IN" smtClean="0"/>
              <a:t>23.3.16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C7483A-D085-446F-AAD4-DC87B85A6B55}" type="slidenum">
              <a:rPr lang="en-IN" smtClean="0"/>
              <a:t>‹#›</a:t>
            </a:fld>
            <a:endParaRPr lang="en-IN"/>
          </a:p>
        </p:txBody>
      </p:sp>
    </p:spTree>
    <p:extLst>
      <p:ext uri="{BB962C8B-B14F-4D97-AF65-F5344CB8AC3E}">
        <p14:creationId xmlns:p14="http://schemas.microsoft.com/office/powerpoint/2010/main" val="305818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F2FC0C-6AB4-4681-9E1B-8149B4187D9E}" type="datetimeFigureOut">
              <a:rPr lang="en-IN" smtClean="0"/>
              <a:t>23.3.16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9C7483A-D085-446F-AAD4-DC87B85A6B55}" type="slidenum">
              <a:rPr lang="en-IN" smtClean="0"/>
              <a:t>‹#›</a:t>
            </a:fld>
            <a:endParaRPr lang="en-IN"/>
          </a:p>
        </p:txBody>
      </p:sp>
    </p:spTree>
    <p:extLst>
      <p:ext uri="{BB962C8B-B14F-4D97-AF65-F5344CB8AC3E}">
        <p14:creationId xmlns:p14="http://schemas.microsoft.com/office/powerpoint/2010/main" val="985540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F2FC0C-6AB4-4681-9E1B-8149B4187D9E}" type="datetimeFigureOut">
              <a:rPr lang="en-IN" smtClean="0"/>
              <a:t>23.3.16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9C7483A-D085-446F-AAD4-DC87B85A6B55}" type="slidenum">
              <a:rPr lang="en-IN" smtClean="0"/>
              <a:t>‹#›</a:t>
            </a:fld>
            <a:endParaRPr lang="en-IN"/>
          </a:p>
        </p:txBody>
      </p:sp>
    </p:spTree>
    <p:extLst>
      <p:ext uri="{BB962C8B-B14F-4D97-AF65-F5344CB8AC3E}">
        <p14:creationId xmlns:p14="http://schemas.microsoft.com/office/powerpoint/2010/main" val="2998721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F2FC0C-6AB4-4681-9E1B-8149B4187D9E}" type="datetimeFigureOut">
              <a:rPr lang="en-IN" smtClean="0"/>
              <a:t>23.3.16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9C7483A-D085-446F-AAD4-DC87B85A6B55}" type="slidenum">
              <a:rPr lang="en-IN" smtClean="0"/>
              <a:t>‹#›</a:t>
            </a:fld>
            <a:endParaRPr lang="en-IN"/>
          </a:p>
        </p:txBody>
      </p:sp>
    </p:spTree>
    <p:extLst>
      <p:ext uri="{BB962C8B-B14F-4D97-AF65-F5344CB8AC3E}">
        <p14:creationId xmlns:p14="http://schemas.microsoft.com/office/powerpoint/2010/main" val="610952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BF2FC0C-6AB4-4681-9E1B-8149B4187D9E}" type="datetimeFigureOut">
              <a:rPr lang="en-IN" smtClean="0"/>
              <a:t>23.3.16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C7483A-D085-446F-AAD4-DC87B85A6B55}" type="slidenum">
              <a:rPr lang="en-IN" smtClean="0"/>
              <a:t>‹#›</a:t>
            </a:fld>
            <a:endParaRPr lang="en-IN"/>
          </a:p>
        </p:txBody>
      </p:sp>
    </p:spTree>
    <p:extLst>
      <p:ext uri="{BB962C8B-B14F-4D97-AF65-F5344CB8AC3E}">
        <p14:creationId xmlns:p14="http://schemas.microsoft.com/office/powerpoint/2010/main" val="2857011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BF2FC0C-6AB4-4681-9E1B-8149B4187D9E}" type="datetimeFigureOut">
              <a:rPr lang="en-IN" smtClean="0"/>
              <a:t>23.3.16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C7483A-D085-446F-AAD4-DC87B85A6B55}" type="slidenum">
              <a:rPr lang="en-IN" smtClean="0"/>
              <a:t>‹#›</a:t>
            </a:fld>
            <a:endParaRPr lang="en-IN"/>
          </a:p>
        </p:txBody>
      </p:sp>
    </p:spTree>
    <p:extLst>
      <p:ext uri="{BB962C8B-B14F-4D97-AF65-F5344CB8AC3E}">
        <p14:creationId xmlns:p14="http://schemas.microsoft.com/office/powerpoint/2010/main" val="3063770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BF2FC0C-6AB4-4681-9E1B-8149B4187D9E}" type="datetimeFigureOut">
              <a:rPr lang="en-IN" smtClean="0"/>
              <a:t>23.3.16</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9C7483A-D085-446F-AAD4-DC87B85A6B55}" type="slidenum">
              <a:rPr lang="en-IN" smtClean="0"/>
              <a:t>‹#›</a:t>
            </a:fld>
            <a:endParaRPr lang="en-IN"/>
          </a:p>
        </p:txBody>
      </p:sp>
    </p:spTree>
    <p:extLst>
      <p:ext uri="{BB962C8B-B14F-4D97-AF65-F5344CB8AC3E}">
        <p14:creationId xmlns:p14="http://schemas.microsoft.com/office/powerpoint/2010/main" val="33862474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EDF</a:t>
            </a:r>
          </a:p>
        </p:txBody>
      </p:sp>
    </p:spTree>
    <p:extLst>
      <p:ext uri="{BB962C8B-B14F-4D97-AF65-F5344CB8AC3E}">
        <p14:creationId xmlns:p14="http://schemas.microsoft.com/office/powerpoint/2010/main" val="2476609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9192" y="0"/>
            <a:ext cx="9905998" cy="1478570"/>
          </a:xfrm>
        </p:spPr>
        <p:txBody>
          <a:bodyPr/>
          <a:lstStyle/>
          <a:p>
            <a:r>
              <a:rPr lang="en-IN" dirty="0"/>
              <a:t>Classification</a:t>
            </a:r>
          </a:p>
        </p:txBody>
      </p:sp>
      <p:sp>
        <p:nvSpPr>
          <p:cNvPr id="3" name="Content Placeholder 2"/>
          <p:cNvSpPr>
            <a:spLocks noGrp="1"/>
          </p:cNvSpPr>
          <p:nvPr>
            <p:ph idx="1"/>
          </p:nvPr>
        </p:nvSpPr>
        <p:spPr>
          <a:xfrm>
            <a:off x="1139191" y="1243646"/>
            <a:ext cx="9905999" cy="5260023"/>
          </a:xfrm>
        </p:spPr>
        <p:txBody>
          <a:bodyPr>
            <a:noAutofit/>
          </a:bodyPr>
          <a:lstStyle/>
          <a:p>
            <a:r>
              <a:rPr lang="en-IN" dirty="0"/>
              <a:t>Real-Time Scheduling: Hard deadlines &amp; Soft deadlines</a:t>
            </a:r>
          </a:p>
          <a:p>
            <a:r>
              <a:rPr lang="en-IN" dirty="0"/>
              <a:t>Hard deadlines: </a:t>
            </a:r>
            <a:r>
              <a:rPr lang="en-US" dirty="0"/>
              <a:t>A deadline is called hard if not meeting that constraint could result in a catastrophe</a:t>
            </a:r>
          </a:p>
          <a:p>
            <a:r>
              <a:rPr lang="en-US" dirty="0"/>
              <a:t>All other deadlines are soft</a:t>
            </a:r>
          </a:p>
          <a:p>
            <a:pPr marL="0" indent="0" algn="ctr">
              <a:buNone/>
            </a:pPr>
            <a:r>
              <a:rPr lang="en-US" dirty="0"/>
              <a:t>Hard Deadlines</a:t>
            </a:r>
          </a:p>
          <a:p>
            <a:pPr marL="0" indent="0" algn="ctr">
              <a:buNone/>
            </a:pPr>
            <a:r>
              <a:rPr lang="en-US" dirty="0"/>
              <a:t>Periodic				Aperiodic</a:t>
            </a:r>
          </a:p>
          <a:p>
            <a:pPr marL="0" indent="0" algn="ctr">
              <a:buNone/>
            </a:pPr>
            <a:r>
              <a:rPr lang="en-US" dirty="0"/>
              <a:t>Preemptive	Non-preemptive		Preemptive	Non-preemptive</a:t>
            </a:r>
          </a:p>
          <a:p>
            <a:r>
              <a:rPr lang="en-US" dirty="0"/>
              <a:t>Each of these are further divided into static and dynamic scheduling</a:t>
            </a:r>
          </a:p>
        </p:txBody>
      </p:sp>
      <p:cxnSp>
        <p:nvCxnSpPr>
          <p:cNvPr id="8" name="Straight Arrow Connector 7"/>
          <p:cNvCxnSpPr/>
          <p:nvPr/>
        </p:nvCxnSpPr>
        <p:spPr>
          <a:xfrm flipH="1">
            <a:off x="4171951" y="3909060"/>
            <a:ext cx="1920240" cy="274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092191" y="3909060"/>
            <a:ext cx="1725930" cy="274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2560321" y="4354830"/>
            <a:ext cx="1085850" cy="262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7275196" y="4354830"/>
            <a:ext cx="1085850" cy="262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646171" y="4354830"/>
            <a:ext cx="1062990" cy="262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8361046" y="4354830"/>
            <a:ext cx="1062990" cy="262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7649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1422" y="1097280"/>
            <a:ext cx="9905999" cy="4419601"/>
          </a:xfrm>
        </p:spPr>
        <p:txBody>
          <a:bodyPr>
            <a:noAutofit/>
          </a:bodyPr>
          <a:lstStyle/>
          <a:p>
            <a:r>
              <a:rPr lang="en-IN" dirty="0" err="1"/>
              <a:t>Preemptive</a:t>
            </a:r>
            <a:r>
              <a:rPr lang="en-IN" dirty="0"/>
              <a:t> &amp; Non-</a:t>
            </a:r>
            <a:r>
              <a:rPr lang="en-IN" dirty="0" err="1"/>
              <a:t>preemptive</a:t>
            </a:r>
            <a:r>
              <a:rPr lang="en-IN" dirty="0"/>
              <a:t> tasks:</a:t>
            </a:r>
          </a:p>
          <a:p>
            <a:pPr marL="457200" lvl="1" indent="0">
              <a:buNone/>
            </a:pPr>
            <a:r>
              <a:rPr lang="en-IN" sz="2400" dirty="0" err="1"/>
              <a:t>Preemption</a:t>
            </a:r>
            <a:r>
              <a:rPr lang="en-IN" sz="2400" dirty="0"/>
              <a:t>:</a:t>
            </a:r>
            <a:r>
              <a:rPr lang="en-US" sz="2400" dirty="0"/>
              <a:t> the act of temporarily interrupting a task being carried out by a computer system, without requiring its cooperation, and with the intention of resuming the task at a later time</a:t>
            </a:r>
            <a:endParaRPr lang="en-IN" sz="2400" dirty="0"/>
          </a:p>
          <a:p>
            <a:r>
              <a:rPr lang="en-IN" dirty="0"/>
              <a:t>Static &amp; Dynamic Scheduling: </a:t>
            </a:r>
          </a:p>
          <a:p>
            <a:pPr marL="0" indent="0">
              <a:buNone/>
            </a:pPr>
            <a:r>
              <a:rPr lang="en-IN" dirty="0"/>
              <a:t>	Static: </a:t>
            </a:r>
            <a:r>
              <a:rPr lang="en-US" dirty="0"/>
              <a:t>Uses a priori knowledge about deadlines and arrival 			times. </a:t>
            </a:r>
            <a:r>
              <a:rPr lang="en-IN" dirty="0"/>
              <a:t>Predictable.</a:t>
            </a:r>
          </a:p>
          <a:p>
            <a:pPr marL="0" indent="0">
              <a:buNone/>
            </a:pPr>
            <a:r>
              <a:rPr lang="en-IN" dirty="0"/>
              <a:t>	Dynamic: </a:t>
            </a:r>
            <a:r>
              <a:rPr lang="en-US" dirty="0"/>
              <a:t>Dynamic useful in reacting to sporadic events</a:t>
            </a:r>
          </a:p>
        </p:txBody>
      </p:sp>
    </p:spTree>
    <p:extLst>
      <p:ext uri="{BB962C8B-B14F-4D97-AF65-F5344CB8AC3E}">
        <p14:creationId xmlns:p14="http://schemas.microsoft.com/office/powerpoint/2010/main" val="822967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131570"/>
            <a:ext cx="9905999" cy="4659631"/>
          </a:xfrm>
        </p:spPr>
        <p:txBody>
          <a:bodyPr>
            <a:normAutofit/>
          </a:bodyPr>
          <a:lstStyle/>
          <a:p>
            <a:r>
              <a:rPr lang="en-IN" dirty="0"/>
              <a:t>Periodic &amp; Aperiodic tasks:</a:t>
            </a:r>
          </a:p>
          <a:p>
            <a:pPr marL="457200" lvl="1" indent="0">
              <a:buNone/>
            </a:pPr>
            <a:r>
              <a:rPr lang="en-IN" sz="2400" dirty="0"/>
              <a:t>	Periodic:</a:t>
            </a:r>
            <a:r>
              <a:rPr lang="en-US" sz="2400" dirty="0"/>
              <a:t> A periodic task is one that repeats after a certain fixed time interval</a:t>
            </a:r>
            <a:br>
              <a:rPr lang="en-US" sz="2400" dirty="0"/>
            </a:br>
            <a:r>
              <a:rPr lang="en-US" sz="2400" dirty="0"/>
              <a:t>	Sporadic Task: A sporadic task is one that recurs at random instant. The minimum separation between two consecutive instances cannot be 0</a:t>
            </a:r>
          </a:p>
          <a:p>
            <a:pPr marL="457200" lvl="1" indent="0">
              <a:buNone/>
            </a:pPr>
            <a:r>
              <a:rPr lang="en-US" sz="2400" dirty="0"/>
              <a:t>	Aperiodic Task: </a:t>
            </a:r>
            <a:r>
              <a:rPr lang="en-US" sz="2400" b="1" dirty="0"/>
              <a:t>S</a:t>
            </a:r>
            <a:r>
              <a:rPr lang="en-US" sz="2400" dirty="0"/>
              <a:t>imilar to a sporadic task. The minimum separation between two consecutive instances can be 0</a:t>
            </a:r>
            <a:br>
              <a:rPr lang="en-US" sz="2400" dirty="0"/>
            </a:br>
            <a:endParaRPr lang="en-IN" sz="2400" dirty="0"/>
          </a:p>
          <a:p>
            <a:endParaRPr lang="en-IN" dirty="0"/>
          </a:p>
        </p:txBody>
      </p:sp>
    </p:spTree>
    <p:extLst>
      <p:ext uri="{BB962C8B-B14F-4D97-AF65-F5344CB8AC3E}">
        <p14:creationId xmlns:p14="http://schemas.microsoft.com/office/powerpoint/2010/main" val="2860682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925830"/>
            <a:ext cx="9905998" cy="651510"/>
          </a:xfrm>
        </p:spPr>
        <p:txBody>
          <a:bodyPr/>
          <a:lstStyle/>
          <a:p>
            <a:r>
              <a:rPr lang="en-US" altLang="ko-KR" dirty="0">
                <a:ea typeface="굴림" pitchFamily="50" charset="-127"/>
              </a:rPr>
              <a:t>EDF (Earliest Deadline First)</a:t>
            </a:r>
            <a:endParaRPr lang="en-IN" dirty="0"/>
          </a:p>
        </p:txBody>
      </p:sp>
      <p:sp>
        <p:nvSpPr>
          <p:cNvPr id="3" name="Content Placeholder 2"/>
          <p:cNvSpPr>
            <a:spLocks noGrp="1"/>
          </p:cNvSpPr>
          <p:nvPr>
            <p:ph idx="1"/>
          </p:nvPr>
        </p:nvSpPr>
        <p:spPr>
          <a:xfrm>
            <a:off x="1141412" y="2240280"/>
            <a:ext cx="9905999" cy="3771901"/>
          </a:xfrm>
        </p:spPr>
        <p:txBody>
          <a:bodyPr>
            <a:noAutofit/>
          </a:bodyPr>
          <a:lstStyle/>
          <a:p>
            <a:r>
              <a:rPr lang="en-US" altLang="ko-KR" dirty="0">
                <a:ea typeface="굴림" pitchFamily="50" charset="-127"/>
              </a:rPr>
              <a:t>A task with a shorter deadline has a higher priority</a:t>
            </a:r>
          </a:p>
          <a:p>
            <a:r>
              <a:rPr lang="en-US" altLang="ko-KR" dirty="0">
                <a:ea typeface="굴림" pitchFamily="50" charset="-127"/>
              </a:rPr>
              <a:t>Optimal dynamic priority scheduling</a:t>
            </a:r>
          </a:p>
          <a:p>
            <a:endParaRPr lang="en-US" altLang="ko-KR" dirty="0">
              <a:ea typeface="굴림" pitchFamily="50" charset="-127"/>
            </a:endParaRPr>
          </a:p>
          <a:p>
            <a:endParaRPr lang="en-US" dirty="0"/>
          </a:p>
        </p:txBody>
      </p:sp>
      <p:sp>
        <p:nvSpPr>
          <p:cNvPr id="4" name="Rectangle 2"/>
          <p:cNvSpPr>
            <a:spLocks noChangeArrowheads="1"/>
          </p:cNvSpPr>
          <p:nvPr/>
        </p:nvSpPr>
        <p:spPr bwMode="auto">
          <a:xfrm>
            <a:off x="8606790" y="3992880"/>
            <a:ext cx="457200" cy="381000"/>
          </a:xfrm>
          <a:prstGeom prst="rect">
            <a:avLst/>
          </a:prstGeom>
          <a:solidFill>
            <a:srgbClr val="0000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 name="Rectangle 4"/>
          <p:cNvSpPr>
            <a:spLocks noChangeArrowheads="1"/>
          </p:cNvSpPr>
          <p:nvPr/>
        </p:nvSpPr>
        <p:spPr bwMode="auto">
          <a:xfrm>
            <a:off x="7692390" y="4754880"/>
            <a:ext cx="914400" cy="381000"/>
          </a:xfrm>
          <a:prstGeom prst="rect">
            <a:avLst/>
          </a:prstGeom>
          <a:solidFill>
            <a:srgbClr val="FFCC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 name="Line 7"/>
          <p:cNvSpPr>
            <a:spLocks noChangeShapeType="1"/>
          </p:cNvSpPr>
          <p:nvPr/>
        </p:nvSpPr>
        <p:spPr bwMode="auto">
          <a:xfrm>
            <a:off x="2663190" y="4373880"/>
            <a:ext cx="68961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 name="Line 8"/>
          <p:cNvSpPr>
            <a:spLocks noChangeShapeType="1"/>
          </p:cNvSpPr>
          <p:nvPr/>
        </p:nvSpPr>
        <p:spPr bwMode="auto">
          <a:xfrm>
            <a:off x="2663190" y="4297680"/>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 name="Line 9"/>
          <p:cNvSpPr>
            <a:spLocks noChangeShapeType="1"/>
          </p:cNvSpPr>
          <p:nvPr/>
        </p:nvSpPr>
        <p:spPr bwMode="auto">
          <a:xfrm>
            <a:off x="3577590" y="4297680"/>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 name="Line 10"/>
          <p:cNvSpPr>
            <a:spLocks noChangeShapeType="1"/>
          </p:cNvSpPr>
          <p:nvPr/>
        </p:nvSpPr>
        <p:spPr bwMode="auto">
          <a:xfrm>
            <a:off x="4034790" y="4297680"/>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 name="Line 11"/>
          <p:cNvSpPr>
            <a:spLocks noChangeShapeType="1"/>
          </p:cNvSpPr>
          <p:nvPr/>
        </p:nvSpPr>
        <p:spPr bwMode="auto">
          <a:xfrm>
            <a:off x="4491990" y="4297680"/>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 name="Line 12"/>
          <p:cNvSpPr>
            <a:spLocks noChangeShapeType="1"/>
          </p:cNvSpPr>
          <p:nvPr/>
        </p:nvSpPr>
        <p:spPr bwMode="auto">
          <a:xfrm>
            <a:off x="3120390" y="4297680"/>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 name="Line 13"/>
          <p:cNvSpPr>
            <a:spLocks noChangeShapeType="1"/>
          </p:cNvSpPr>
          <p:nvPr/>
        </p:nvSpPr>
        <p:spPr bwMode="auto">
          <a:xfrm>
            <a:off x="5406390" y="4297680"/>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 name="Line 14"/>
          <p:cNvSpPr>
            <a:spLocks noChangeShapeType="1"/>
          </p:cNvSpPr>
          <p:nvPr/>
        </p:nvSpPr>
        <p:spPr bwMode="auto">
          <a:xfrm>
            <a:off x="5863590" y="4297680"/>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 name="Line 15"/>
          <p:cNvSpPr>
            <a:spLocks noChangeShapeType="1"/>
          </p:cNvSpPr>
          <p:nvPr/>
        </p:nvSpPr>
        <p:spPr bwMode="auto">
          <a:xfrm>
            <a:off x="4949190" y="4297680"/>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 name="Line 16"/>
          <p:cNvSpPr>
            <a:spLocks noChangeShapeType="1"/>
          </p:cNvSpPr>
          <p:nvPr/>
        </p:nvSpPr>
        <p:spPr bwMode="auto">
          <a:xfrm>
            <a:off x="6777990" y="4297680"/>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 name="Line 17"/>
          <p:cNvSpPr>
            <a:spLocks noChangeShapeType="1"/>
          </p:cNvSpPr>
          <p:nvPr/>
        </p:nvSpPr>
        <p:spPr bwMode="auto">
          <a:xfrm>
            <a:off x="6320790" y="4297680"/>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7" name="Line 18"/>
          <p:cNvSpPr>
            <a:spLocks noChangeShapeType="1"/>
          </p:cNvSpPr>
          <p:nvPr/>
        </p:nvSpPr>
        <p:spPr bwMode="auto">
          <a:xfrm>
            <a:off x="7692390" y="4297680"/>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 name="Line 19"/>
          <p:cNvSpPr>
            <a:spLocks noChangeShapeType="1"/>
          </p:cNvSpPr>
          <p:nvPr/>
        </p:nvSpPr>
        <p:spPr bwMode="auto">
          <a:xfrm>
            <a:off x="7235190" y="4297680"/>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 name="Line 20"/>
          <p:cNvSpPr>
            <a:spLocks noChangeShapeType="1"/>
          </p:cNvSpPr>
          <p:nvPr/>
        </p:nvSpPr>
        <p:spPr bwMode="auto">
          <a:xfrm>
            <a:off x="8606790" y="4297680"/>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 name="Line 21"/>
          <p:cNvSpPr>
            <a:spLocks noChangeShapeType="1"/>
          </p:cNvSpPr>
          <p:nvPr/>
        </p:nvSpPr>
        <p:spPr bwMode="auto">
          <a:xfrm>
            <a:off x="8149590" y="4297680"/>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 name="Line 22"/>
          <p:cNvSpPr>
            <a:spLocks noChangeShapeType="1"/>
          </p:cNvSpPr>
          <p:nvPr/>
        </p:nvSpPr>
        <p:spPr bwMode="auto">
          <a:xfrm>
            <a:off x="9521190" y="4297680"/>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2" name="Line 23"/>
          <p:cNvSpPr>
            <a:spLocks noChangeShapeType="1"/>
          </p:cNvSpPr>
          <p:nvPr/>
        </p:nvSpPr>
        <p:spPr bwMode="auto">
          <a:xfrm>
            <a:off x="9063990" y="4297680"/>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3" name="Line 24"/>
          <p:cNvSpPr>
            <a:spLocks noChangeShapeType="1"/>
          </p:cNvSpPr>
          <p:nvPr/>
        </p:nvSpPr>
        <p:spPr bwMode="auto">
          <a:xfrm>
            <a:off x="9483090" y="437388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 name="Line 25"/>
          <p:cNvSpPr>
            <a:spLocks noChangeShapeType="1"/>
          </p:cNvSpPr>
          <p:nvPr/>
        </p:nvSpPr>
        <p:spPr bwMode="auto">
          <a:xfrm>
            <a:off x="2663190" y="5135880"/>
            <a:ext cx="68961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 name="Line 26"/>
          <p:cNvSpPr>
            <a:spLocks noChangeShapeType="1"/>
          </p:cNvSpPr>
          <p:nvPr/>
        </p:nvSpPr>
        <p:spPr bwMode="auto">
          <a:xfrm>
            <a:off x="2663190" y="5059680"/>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6" name="Line 27"/>
          <p:cNvSpPr>
            <a:spLocks noChangeShapeType="1"/>
          </p:cNvSpPr>
          <p:nvPr/>
        </p:nvSpPr>
        <p:spPr bwMode="auto">
          <a:xfrm>
            <a:off x="3577590" y="5059680"/>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7" name="Line 28"/>
          <p:cNvSpPr>
            <a:spLocks noChangeShapeType="1"/>
          </p:cNvSpPr>
          <p:nvPr/>
        </p:nvSpPr>
        <p:spPr bwMode="auto">
          <a:xfrm>
            <a:off x="4034790" y="5059680"/>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 name="Line 29"/>
          <p:cNvSpPr>
            <a:spLocks noChangeShapeType="1"/>
          </p:cNvSpPr>
          <p:nvPr/>
        </p:nvSpPr>
        <p:spPr bwMode="auto">
          <a:xfrm>
            <a:off x="4491990" y="5059680"/>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9" name="Line 30"/>
          <p:cNvSpPr>
            <a:spLocks noChangeShapeType="1"/>
          </p:cNvSpPr>
          <p:nvPr/>
        </p:nvSpPr>
        <p:spPr bwMode="auto">
          <a:xfrm>
            <a:off x="3120390" y="5059680"/>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 name="Line 31"/>
          <p:cNvSpPr>
            <a:spLocks noChangeShapeType="1"/>
          </p:cNvSpPr>
          <p:nvPr/>
        </p:nvSpPr>
        <p:spPr bwMode="auto">
          <a:xfrm>
            <a:off x="5406390" y="5059680"/>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 name="Line 32"/>
          <p:cNvSpPr>
            <a:spLocks noChangeShapeType="1"/>
          </p:cNvSpPr>
          <p:nvPr/>
        </p:nvSpPr>
        <p:spPr bwMode="auto">
          <a:xfrm>
            <a:off x="5863590" y="5059680"/>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 name="Line 33"/>
          <p:cNvSpPr>
            <a:spLocks noChangeShapeType="1"/>
          </p:cNvSpPr>
          <p:nvPr/>
        </p:nvSpPr>
        <p:spPr bwMode="auto">
          <a:xfrm>
            <a:off x="4949190" y="5059680"/>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3" name="Line 34"/>
          <p:cNvSpPr>
            <a:spLocks noChangeShapeType="1"/>
          </p:cNvSpPr>
          <p:nvPr/>
        </p:nvSpPr>
        <p:spPr bwMode="auto">
          <a:xfrm>
            <a:off x="6777990" y="5059680"/>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4" name="Line 35"/>
          <p:cNvSpPr>
            <a:spLocks noChangeShapeType="1"/>
          </p:cNvSpPr>
          <p:nvPr/>
        </p:nvSpPr>
        <p:spPr bwMode="auto">
          <a:xfrm>
            <a:off x="6320790" y="5059680"/>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5" name="Line 36"/>
          <p:cNvSpPr>
            <a:spLocks noChangeShapeType="1"/>
          </p:cNvSpPr>
          <p:nvPr/>
        </p:nvSpPr>
        <p:spPr bwMode="auto">
          <a:xfrm>
            <a:off x="7692390" y="5059680"/>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 name="Line 37"/>
          <p:cNvSpPr>
            <a:spLocks noChangeShapeType="1"/>
          </p:cNvSpPr>
          <p:nvPr/>
        </p:nvSpPr>
        <p:spPr bwMode="auto">
          <a:xfrm>
            <a:off x="7235190" y="5059680"/>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7" name="Line 38"/>
          <p:cNvSpPr>
            <a:spLocks noChangeShapeType="1"/>
          </p:cNvSpPr>
          <p:nvPr/>
        </p:nvSpPr>
        <p:spPr bwMode="auto">
          <a:xfrm>
            <a:off x="8606790" y="5059680"/>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8" name="Line 39"/>
          <p:cNvSpPr>
            <a:spLocks noChangeShapeType="1"/>
          </p:cNvSpPr>
          <p:nvPr/>
        </p:nvSpPr>
        <p:spPr bwMode="auto">
          <a:xfrm>
            <a:off x="8149590" y="5059680"/>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9" name="Line 40"/>
          <p:cNvSpPr>
            <a:spLocks noChangeShapeType="1"/>
          </p:cNvSpPr>
          <p:nvPr/>
        </p:nvSpPr>
        <p:spPr bwMode="auto">
          <a:xfrm>
            <a:off x="9521190" y="5059680"/>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 name="Line 41"/>
          <p:cNvSpPr>
            <a:spLocks noChangeShapeType="1"/>
          </p:cNvSpPr>
          <p:nvPr/>
        </p:nvSpPr>
        <p:spPr bwMode="auto">
          <a:xfrm>
            <a:off x="9063990" y="5059680"/>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 name="Line 42"/>
          <p:cNvSpPr>
            <a:spLocks noChangeShapeType="1"/>
          </p:cNvSpPr>
          <p:nvPr/>
        </p:nvSpPr>
        <p:spPr bwMode="auto">
          <a:xfrm>
            <a:off x="9483090" y="513588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 name="Line 43"/>
          <p:cNvSpPr>
            <a:spLocks noChangeShapeType="1"/>
          </p:cNvSpPr>
          <p:nvPr/>
        </p:nvSpPr>
        <p:spPr bwMode="auto">
          <a:xfrm>
            <a:off x="4949190" y="4526280"/>
            <a:ext cx="0" cy="609600"/>
          </a:xfrm>
          <a:prstGeom prst="line">
            <a:avLst/>
          </a:prstGeom>
          <a:noFill/>
          <a:ln w="38100">
            <a:solidFill>
              <a:srgbClr val="0000FF"/>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IN"/>
          </a:p>
        </p:txBody>
      </p:sp>
      <p:sp>
        <p:nvSpPr>
          <p:cNvPr id="43" name="Text Box 44"/>
          <p:cNvSpPr txBox="1">
            <a:spLocks noChangeArrowheads="1"/>
          </p:cNvSpPr>
          <p:nvPr/>
        </p:nvSpPr>
        <p:spPr bwMode="auto">
          <a:xfrm>
            <a:off x="1824990" y="3916680"/>
            <a:ext cx="768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ko-KR" sz="2400">
                <a:ea typeface="굴림" pitchFamily="50" charset="-127"/>
                <a:cs typeface="Arial" panose="020B0604020202020204" pitchFamily="34" charset="0"/>
              </a:rPr>
              <a:t>(4,1)</a:t>
            </a:r>
            <a:endParaRPr lang="en-US" altLang="en-US" sz="2400">
              <a:ea typeface="굴림" pitchFamily="50" charset="-127"/>
              <a:cs typeface="Arial" panose="020B0604020202020204" pitchFamily="34" charset="0"/>
            </a:endParaRPr>
          </a:p>
        </p:txBody>
      </p:sp>
      <p:sp>
        <p:nvSpPr>
          <p:cNvPr id="44" name="Text Box 45"/>
          <p:cNvSpPr txBox="1">
            <a:spLocks noChangeArrowheads="1"/>
          </p:cNvSpPr>
          <p:nvPr/>
        </p:nvSpPr>
        <p:spPr bwMode="auto">
          <a:xfrm>
            <a:off x="1824990" y="4602480"/>
            <a:ext cx="768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ko-KR" sz="2400">
                <a:ea typeface="굴림" pitchFamily="50" charset="-127"/>
                <a:cs typeface="Arial" panose="020B0604020202020204" pitchFamily="34" charset="0"/>
              </a:rPr>
              <a:t>(5,2)</a:t>
            </a:r>
            <a:endParaRPr lang="en-US" altLang="en-US" sz="2400">
              <a:ea typeface="굴림" pitchFamily="50" charset="-127"/>
              <a:cs typeface="Arial" panose="020B0604020202020204" pitchFamily="34" charset="0"/>
            </a:endParaRPr>
          </a:p>
        </p:txBody>
      </p:sp>
      <p:sp>
        <p:nvSpPr>
          <p:cNvPr id="45" name="Line 46"/>
          <p:cNvSpPr>
            <a:spLocks noChangeShapeType="1"/>
          </p:cNvSpPr>
          <p:nvPr/>
        </p:nvSpPr>
        <p:spPr bwMode="auto">
          <a:xfrm>
            <a:off x="2663190" y="5974080"/>
            <a:ext cx="68961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 name="Line 47"/>
          <p:cNvSpPr>
            <a:spLocks noChangeShapeType="1"/>
          </p:cNvSpPr>
          <p:nvPr/>
        </p:nvSpPr>
        <p:spPr bwMode="auto">
          <a:xfrm>
            <a:off x="2663190" y="5897880"/>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 name="Line 48"/>
          <p:cNvSpPr>
            <a:spLocks noChangeShapeType="1"/>
          </p:cNvSpPr>
          <p:nvPr/>
        </p:nvSpPr>
        <p:spPr bwMode="auto">
          <a:xfrm>
            <a:off x="3577590" y="5897880"/>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 name="Line 49"/>
          <p:cNvSpPr>
            <a:spLocks noChangeShapeType="1"/>
          </p:cNvSpPr>
          <p:nvPr/>
        </p:nvSpPr>
        <p:spPr bwMode="auto">
          <a:xfrm>
            <a:off x="5863590" y="5897880"/>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 name="Line 50"/>
          <p:cNvSpPr>
            <a:spLocks noChangeShapeType="1"/>
          </p:cNvSpPr>
          <p:nvPr/>
        </p:nvSpPr>
        <p:spPr bwMode="auto">
          <a:xfrm>
            <a:off x="6320790" y="5897880"/>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 name="Line 51"/>
          <p:cNvSpPr>
            <a:spLocks noChangeShapeType="1"/>
          </p:cNvSpPr>
          <p:nvPr/>
        </p:nvSpPr>
        <p:spPr bwMode="auto">
          <a:xfrm>
            <a:off x="3120390" y="5897880"/>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 name="Line 52"/>
          <p:cNvSpPr>
            <a:spLocks noChangeShapeType="1"/>
          </p:cNvSpPr>
          <p:nvPr/>
        </p:nvSpPr>
        <p:spPr bwMode="auto">
          <a:xfrm>
            <a:off x="5406390" y="5897880"/>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2" name="Line 53"/>
          <p:cNvSpPr>
            <a:spLocks noChangeShapeType="1"/>
          </p:cNvSpPr>
          <p:nvPr/>
        </p:nvSpPr>
        <p:spPr bwMode="auto">
          <a:xfrm>
            <a:off x="5863590" y="5897880"/>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3" name="Line 54"/>
          <p:cNvSpPr>
            <a:spLocks noChangeShapeType="1"/>
          </p:cNvSpPr>
          <p:nvPr/>
        </p:nvSpPr>
        <p:spPr bwMode="auto">
          <a:xfrm>
            <a:off x="6777990" y="5897880"/>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 name="Line 55"/>
          <p:cNvSpPr>
            <a:spLocks noChangeShapeType="1"/>
          </p:cNvSpPr>
          <p:nvPr/>
        </p:nvSpPr>
        <p:spPr bwMode="auto">
          <a:xfrm>
            <a:off x="6777990" y="5897880"/>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 name="Line 56"/>
          <p:cNvSpPr>
            <a:spLocks noChangeShapeType="1"/>
          </p:cNvSpPr>
          <p:nvPr/>
        </p:nvSpPr>
        <p:spPr bwMode="auto">
          <a:xfrm>
            <a:off x="6320790" y="5897880"/>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 name="Line 57"/>
          <p:cNvSpPr>
            <a:spLocks noChangeShapeType="1"/>
          </p:cNvSpPr>
          <p:nvPr/>
        </p:nvSpPr>
        <p:spPr bwMode="auto">
          <a:xfrm>
            <a:off x="7692390" y="5897880"/>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 name="Line 58"/>
          <p:cNvSpPr>
            <a:spLocks noChangeShapeType="1"/>
          </p:cNvSpPr>
          <p:nvPr/>
        </p:nvSpPr>
        <p:spPr bwMode="auto">
          <a:xfrm>
            <a:off x="7235190" y="5897880"/>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 name="Line 59"/>
          <p:cNvSpPr>
            <a:spLocks noChangeShapeType="1"/>
          </p:cNvSpPr>
          <p:nvPr/>
        </p:nvSpPr>
        <p:spPr bwMode="auto">
          <a:xfrm>
            <a:off x="8606790" y="5897880"/>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 name="Line 60"/>
          <p:cNvSpPr>
            <a:spLocks noChangeShapeType="1"/>
          </p:cNvSpPr>
          <p:nvPr/>
        </p:nvSpPr>
        <p:spPr bwMode="auto">
          <a:xfrm>
            <a:off x="8149590" y="5897880"/>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0" name="Line 61"/>
          <p:cNvSpPr>
            <a:spLocks noChangeShapeType="1"/>
          </p:cNvSpPr>
          <p:nvPr/>
        </p:nvSpPr>
        <p:spPr bwMode="auto">
          <a:xfrm>
            <a:off x="9521190" y="5897880"/>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 name="Line 62"/>
          <p:cNvSpPr>
            <a:spLocks noChangeShapeType="1"/>
          </p:cNvSpPr>
          <p:nvPr/>
        </p:nvSpPr>
        <p:spPr bwMode="auto">
          <a:xfrm>
            <a:off x="9063990" y="5897880"/>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2" name="Line 63"/>
          <p:cNvSpPr>
            <a:spLocks noChangeShapeType="1"/>
          </p:cNvSpPr>
          <p:nvPr/>
        </p:nvSpPr>
        <p:spPr bwMode="auto">
          <a:xfrm>
            <a:off x="9483090" y="597408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3" name="Line 64"/>
          <p:cNvSpPr>
            <a:spLocks noChangeShapeType="1"/>
          </p:cNvSpPr>
          <p:nvPr/>
        </p:nvSpPr>
        <p:spPr bwMode="auto">
          <a:xfrm>
            <a:off x="5863590" y="5364480"/>
            <a:ext cx="0" cy="609600"/>
          </a:xfrm>
          <a:prstGeom prst="line">
            <a:avLst/>
          </a:prstGeom>
          <a:noFill/>
          <a:ln w="38100">
            <a:solidFill>
              <a:srgbClr val="FF66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IN"/>
          </a:p>
        </p:txBody>
      </p:sp>
      <p:sp>
        <p:nvSpPr>
          <p:cNvPr id="64" name="Text Box 65"/>
          <p:cNvSpPr txBox="1">
            <a:spLocks noChangeArrowheads="1"/>
          </p:cNvSpPr>
          <p:nvPr/>
        </p:nvSpPr>
        <p:spPr bwMode="auto">
          <a:xfrm>
            <a:off x="1824990" y="5440680"/>
            <a:ext cx="768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ko-KR" sz="2400">
                <a:ea typeface="굴림" pitchFamily="50" charset="-127"/>
                <a:cs typeface="Arial" panose="020B0604020202020204" pitchFamily="34" charset="0"/>
              </a:rPr>
              <a:t>(7,2)</a:t>
            </a:r>
            <a:endParaRPr lang="en-US" altLang="en-US" sz="2400">
              <a:ea typeface="굴림" pitchFamily="50" charset="-127"/>
              <a:cs typeface="Arial" panose="020B0604020202020204" pitchFamily="34" charset="0"/>
            </a:endParaRPr>
          </a:p>
        </p:txBody>
      </p:sp>
      <p:sp>
        <p:nvSpPr>
          <p:cNvPr id="65" name="Line 67"/>
          <p:cNvSpPr>
            <a:spLocks noChangeShapeType="1"/>
          </p:cNvSpPr>
          <p:nvPr/>
        </p:nvSpPr>
        <p:spPr bwMode="auto">
          <a:xfrm>
            <a:off x="2663190" y="4526280"/>
            <a:ext cx="0" cy="609600"/>
          </a:xfrm>
          <a:prstGeom prst="line">
            <a:avLst/>
          </a:prstGeom>
          <a:noFill/>
          <a:ln w="38100">
            <a:solidFill>
              <a:srgbClr val="0000FF"/>
            </a:solidFill>
            <a:round/>
            <a:headEnd type="non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IN"/>
          </a:p>
        </p:txBody>
      </p:sp>
      <p:sp>
        <p:nvSpPr>
          <p:cNvPr id="66" name="Line 68"/>
          <p:cNvSpPr>
            <a:spLocks noChangeShapeType="1"/>
          </p:cNvSpPr>
          <p:nvPr/>
        </p:nvSpPr>
        <p:spPr bwMode="auto">
          <a:xfrm>
            <a:off x="2663190" y="5364480"/>
            <a:ext cx="0" cy="609600"/>
          </a:xfrm>
          <a:prstGeom prst="line">
            <a:avLst/>
          </a:prstGeom>
          <a:noFill/>
          <a:ln w="38100">
            <a:solidFill>
              <a:srgbClr val="FF6600"/>
            </a:solidFill>
            <a:round/>
            <a:headEnd type="non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IN"/>
          </a:p>
        </p:txBody>
      </p:sp>
      <p:sp>
        <p:nvSpPr>
          <p:cNvPr id="67" name="Line 69"/>
          <p:cNvSpPr>
            <a:spLocks noChangeShapeType="1"/>
          </p:cNvSpPr>
          <p:nvPr/>
        </p:nvSpPr>
        <p:spPr bwMode="auto">
          <a:xfrm>
            <a:off x="4491990" y="3764280"/>
            <a:ext cx="0" cy="609600"/>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IN"/>
          </a:p>
        </p:txBody>
      </p:sp>
      <p:sp>
        <p:nvSpPr>
          <p:cNvPr id="68" name="Line 70"/>
          <p:cNvSpPr>
            <a:spLocks noChangeShapeType="1"/>
          </p:cNvSpPr>
          <p:nvPr/>
        </p:nvSpPr>
        <p:spPr bwMode="auto">
          <a:xfrm>
            <a:off x="6320790" y="3764280"/>
            <a:ext cx="0" cy="609600"/>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IN"/>
          </a:p>
        </p:txBody>
      </p:sp>
      <p:sp>
        <p:nvSpPr>
          <p:cNvPr id="69" name="Line 71"/>
          <p:cNvSpPr>
            <a:spLocks noChangeShapeType="1"/>
          </p:cNvSpPr>
          <p:nvPr/>
        </p:nvSpPr>
        <p:spPr bwMode="auto">
          <a:xfrm>
            <a:off x="4491990" y="3764280"/>
            <a:ext cx="0" cy="609600"/>
          </a:xfrm>
          <a:prstGeom prst="line">
            <a:avLst/>
          </a:prstGeom>
          <a:noFill/>
          <a:ln w="38100">
            <a:solidFill>
              <a:srgbClr val="FF0000"/>
            </a:solidFill>
            <a:round/>
            <a:headEnd type="non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IN"/>
          </a:p>
        </p:txBody>
      </p:sp>
      <p:sp>
        <p:nvSpPr>
          <p:cNvPr id="70" name="Line 72"/>
          <p:cNvSpPr>
            <a:spLocks noChangeShapeType="1"/>
          </p:cNvSpPr>
          <p:nvPr/>
        </p:nvSpPr>
        <p:spPr bwMode="auto">
          <a:xfrm>
            <a:off x="4949190" y="4526280"/>
            <a:ext cx="0" cy="609600"/>
          </a:xfrm>
          <a:prstGeom prst="line">
            <a:avLst/>
          </a:prstGeom>
          <a:noFill/>
          <a:ln w="38100">
            <a:solidFill>
              <a:srgbClr val="0000FF"/>
            </a:solidFill>
            <a:round/>
            <a:headEnd type="non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IN"/>
          </a:p>
        </p:txBody>
      </p:sp>
      <p:sp>
        <p:nvSpPr>
          <p:cNvPr id="71" name="Line 73"/>
          <p:cNvSpPr>
            <a:spLocks noChangeShapeType="1"/>
          </p:cNvSpPr>
          <p:nvPr/>
        </p:nvSpPr>
        <p:spPr bwMode="auto">
          <a:xfrm>
            <a:off x="7235190" y="4526280"/>
            <a:ext cx="0" cy="609600"/>
          </a:xfrm>
          <a:prstGeom prst="line">
            <a:avLst/>
          </a:prstGeom>
          <a:noFill/>
          <a:ln w="38100">
            <a:solidFill>
              <a:srgbClr val="0000FF"/>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IN"/>
          </a:p>
        </p:txBody>
      </p:sp>
      <p:sp>
        <p:nvSpPr>
          <p:cNvPr id="72" name="Line 74"/>
          <p:cNvSpPr>
            <a:spLocks noChangeShapeType="1"/>
          </p:cNvSpPr>
          <p:nvPr/>
        </p:nvSpPr>
        <p:spPr bwMode="auto">
          <a:xfrm>
            <a:off x="9063990" y="5364480"/>
            <a:ext cx="0" cy="609600"/>
          </a:xfrm>
          <a:prstGeom prst="line">
            <a:avLst/>
          </a:prstGeom>
          <a:noFill/>
          <a:ln w="38100">
            <a:solidFill>
              <a:srgbClr val="FF66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IN"/>
          </a:p>
        </p:txBody>
      </p:sp>
      <p:sp>
        <p:nvSpPr>
          <p:cNvPr id="73" name="Line 75"/>
          <p:cNvSpPr>
            <a:spLocks noChangeShapeType="1"/>
          </p:cNvSpPr>
          <p:nvPr/>
        </p:nvSpPr>
        <p:spPr bwMode="auto">
          <a:xfrm>
            <a:off x="5863590" y="5364480"/>
            <a:ext cx="0" cy="609600"/>
          </a:xfrm>
          <a:prstGeom prst="line">
            <a:avLst/>
          </a:prstGeom>
          <a:noFill/>
          <a:ln w="38100">
            <a:solidFill>
              <a:srgbClr val="FF6600"/>
            </a:solidFill>
            <a:round/>
            <a:headEnd type="non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IN"/>
          </a:p>
        </p:txBody>
      </p:sp>
      <p:sp>
        <p:nvSpPr>
          <p:cNvPr id="74" name="Line 76"/>
          <p:cNvSpPr>
            <a:spLocks noChangeShapeType="1"/>
          </p:cNvSpPr>
          <p:nvPr/>
        </p:nvSpPr>
        <p:spPr bwMode="auto">
          <a:xfrm>
            <a:off x="5863590" y="4297680"/>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 name="Line 77"/>
          <p:cNvSpPr>
            <a:spLocks noChangeShapeType="1"/>
          </p:cNvSpPr>
          <p:nvPr/>
        </p:nvSpPr>
        <p:spPr bwMode="auto">
          <a:xfrm>
            <a:off x="6320790" y="4297680"/>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 name="Line 78"/>
          <p:cNvSpPr>
            <a:spLocks noChangeShapeType="1"/>
          </p:cNvSpPr>
          <p:nvPr/>
        </p:nvSpPr>
        <p:spPr bwMode="auto">
          <a:xfrm>
            <a:off x="7235190" y="4297680"/>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7" name="Line 79"/>
          <p:cNvSpPr>
            <a:spLocks noChangeShapeType="1"/>
          </p:cNvSpPr>
          <p:nvPr/>
        </p:nvSpPr>
        <p:spPr bwMode="auto">
          <a:xfrm>
            <a:off x="7692390" y="4297680"/>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8" name="Line 80"/>
          <p:cNvSpPr>
            <a:spLocks noChangeShapeType="1"/>
          </p:cNvSpPr>
          <p:nvPr/>
        </p:nvSpPr>
        <p:spPr bwMode="auto">
          <a:xfrm>
            <a:off x="6777990" y="4297680"/>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9" name="Line 81"/>
          <p:cNvSpPr>
            <a:spLocks noChangeShapeType="1"/>
          </p:cNvSpPr>
          <p:nvPr/>
        </p:nvSpPr>
        <p:spPr bwMode="auto">
          <a:xfrm>
            <a:off x="8149590" y="4297680"/>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0" name="Line 84"/>
          <p:cNvSpPr>
            <a:spLocks noChangeShapeType="1"/>
          </p:cNvSpPr>
          <p:nvPr/>
        </p:nvSpPr>
        <p:spPr bwMode="auto">
          <a:xfrm>
            <a:off x="8149590" y="3764280"/>
            <a:ext cx="0" cy="609600"/>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IN"/>
          </a:p>
        </p:txBody>
      </p:sp>
      <p:sp>
        <p:nvSpPr>
          <p:cNvPr id="81" name="Line 85"/>
          <p:cNvSpPr>
            <a:spLocks noChangeShapeType="1"/>
          </p:cNvSpPr>
          <p:nvPr/>
        </p:nvSpPr>
        <p:spPr bwMode="auto">
          <a:xfrm>
            <a:off x="6320790" y="3764280"/>
            <a:ext cx="0" cy="609600"/>
          </a:xfrm>
          <a:prstGeom prst="line">
            <a:avLst/>
          </a:prstGeom>
          <a:noFill/>
          <a:ln w="38100">
            <a:solidFill>
              <a:srgbClr val="FF0000"/>
            </a:solidFill>
            <a:round/>
            <a:headEnd type="non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IN"/>
          </a:p>
        </p:txBody>
      </p:sp>
      <p:sp>
        <p:nvSpPr>
          <p:cNvPr id="82" name="Line 88"/>
          <p:cNvSpPr>
            <a:spLocks noChangeShapeType="1"/>
          </p:cNvSpPr>
          <p:nvPr/>
        </p:nvSpPr>
        <p:spPr bwMode="auto">
          <a:xfrm>
            <a:off x="7235190" y="4526280"/>
            <a:ext cx="0" cy="609600"/>
          </a:xfrm>
          <a:prstGeom prst="line">
            <a:avLst/>
          </a:prstGeom>
          <a:noFill/>
          <a:ln w="38100">
            <a:solidFill>
              <a:srgbClr val="0000FF"/>
            </a:solidFill>
            <a:round/>
            <a:headEnd type="non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IN"/>
          </a:p>
        </p:txBody>
      </p:sp>
      <p:sp>
        <p:nvSpPr>
          <p:cNvPr id="83" name="Line 89"/>
          <p:cNvSpPr>
            <a:spLocks noChangeShapeType="1"/>
          </p:cNvSpPr>
          <p:nvPr/>
        </p:nvSpPr>
        <p:spPr bwMode="auto">
          <a:xfrm>
            <a:off x="9521190" y="4526280"/>
            <a:ext cx="0" cy="609600"/>
          </a:xfrm>
          <a:prstGeom prst="line">
            <a:avLst/>
          </a:prstGeom>
          <a:noFill/>
          <a:ln w="38100">
            <a:solidFill>
              <a:srgbClr val="0000FF"/>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IN"/>
          </a:p>
        </p:txBody>
      </p:sp>
      <p:sp>
        <p:nvSpPr>
          <p:cNvPr id="84" name="Line 90"/>
          <p:cNvSpPr>
            <a:spLocks noChangeShapeType="1"/>
          </p:cNvSpPr>
          <p:nvPr/>
        </p:nvSpPr>
        <p:spPr bwMode="auto">
          <a:xfrm>
            <a:off x="8149590" y="3764280"/>
            <a:ext cx="0" cy="609600"/>
          </a:xfrm>
          <a:prstGeom prst="line">
            <a:avLst/>
          </a:prstGeom>
          <a:noFill/>
          <a:ln w="38100">
            <a:solidFill>
              <a:srgbClr val="FF0000"/>
            </a:solidFill>
            <a:round/>
            <a:headEnd type="non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IN"/>
          </a:p>
        </p:txBody>
      </p:sp>
      <p:sp>
        <p:nvSpPr>
          <p:cNvPr id="85" name="Rectangle 92"/>
          <p:cNvSpPr>
            <a:spLocks noChangeArrowheads="1"/>
          </p:cNvSpPr>
          <p:nvPr/>
        </p:nvSpPr>
        <p:spPr bwMode="auto">
          <a:xfrm>
            <a:off x="2663190" y="3992880"/>
            <a:ext cx="457200" cy="381000"/>
          </a:xfrm>
          <a:prstGeom prst="rect">
            <a:avLst/>
          </a:prstGeom>
          <a:solidFill>
            <a:srgbClr val="0000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 name="Rectangle 93"/>
          <p:cNvSpPr>
            <a:spLocks noChangeArrowheads="1"/>
          </p:cNvSpPr>
          <p:nvPr/>
        </p:nvSpPr>
        <p:spPr bwMode="auto">
          <a:xfrm>
            <a:off x="4949190" y="3992880"/>
            <a:ext cx="457200" cy="381000"/>
          </a:xfrm>
          <a:prstGeom prst="rect">
            <a:avLst/>
          </a:prstGeom>
          <a:solidFill>
            <a:srgbClr val="0000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7" name="Line 94"/>
          <p:cNvSpPr>
            <a:spLocks noChangeShapeType="1"/>
          </p:cNvSpPr>
          <p:nvPr/>
        </p:nvSpPr>
        <p:spPr bwMode="auto">
          <a:xfrm>
            <a:off x="2663190" y="3764280"/>
            <a:ext cx="0" cy="609600"/>
          </a:xfrm>
          <a:prstGeom prst="line">
            <a:avLst/>
          </a:prstGeom>
          <a:noFill/>
          <a:ln w="38100">
            <a:solidFill>
              <a:srgbClr val="FF0000"/>
            </a:solidFill>
            <a:round/>
            <a:headEnd type="non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IN"/>
          </a:p>
        </p:txBody>
      </p:sp>
      <p:sp>
        <p:nvSpPr>
          <p:cNvPr id="88" name="Rectangle 95"/>
          <p:cNvSpPr>
            <a:spLocks noChangeArrowheads="1"/>
          </p:cNvSpPr>
          <p:nvPr/>
        </p:nvSpPr>
        <p:spPr bwMode="auto">
          <a:xfrm>
            <a:off x="3120390" y="4754880"/>
            <a:ext cx="914400" cy="381000"/>
          </a:xfrm>
          <a:prstGeom prst="rect">
            <a:avLst/>
          </a:prstGeom>
          <a:solidFill>
            <a:srgbClr val="FF99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9" name="Rectangle 96"/>
          <p:cNvSpPr>
            <a:spLocks noChangeArrowheads="1"/>
          </p:cNvSpPr>
          <p:nvPr/>
        </p:nvSpPr>
        <p:spPr bwMode="auto">
          <a:xfrm>
            <a:off x="5406390" y="4754880"/>
            <a:ext cx="914400" cy="381000"/>
          </a:xfrm>
          <a:prstGeom prst="rect">
            <a:avLst/>
          </a:prstGeom>
          <a:solidFill>
            <a:srgbClr val="FF99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0" name="Rectangle 97"/>
          <p:cNvSpPr>
            <a:spLocks noChangeArrowheads="1"/>
          </p:cNvSpPr>
          <p:nvPr/>
        </p:nvSpPr>
        <p:spPr bwMode="auto">
          <a:xfrm>
            <a:off x="4034790" y="5593080"/>
            <a:ext cx="914400" cy="381000"/>
          </a:xfrm>
          <a:prstGeom prst="rect">
            <a:avLst/>
          </a:prstGeom>
          <a:solidFill>
            <a:srgbClr val="00808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1" name="Rectangle 98"/>
          <p:cNvSpPr>
            <a:spLocks noChangeArrowheads="1"/>
          </p:cNvSpPr>
          <p:nvPr/>
        </p:nvSpPr>
        <p:spPr bwMode="auto">
          <a:xfrm>
            <a:off x="6777990" y="5593080"/>
            <a:ext cx="914400" cy="381000"/>
          </a:xfrm>
          <a:prstGeom prst="rect">
            <a:avLst/>
          </a:prstGeom>
          <a:solidFill>
            <a:srgbClr val="00808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2" name="Rectangle 109"/>
          <p:cNvSpPr>
            <a:spLocks noChangeArrowheads="1"/>
          </p:cNvSpPr>
          <p:nvPr/>
        </p:nvSpPr>
        <p:spPr bwMode="auto">
          <a:xfrm>
            <a:off x="6320790" y="3992880"/>
            <a:ext cx="457200" cy="381000"/>
          </a:xfrm>
          <a:prstGeom prst="rect">
            <a:avLst/>
          </a:prstGeom>
          <a:solidFill>
            <a:srgbClr val="0000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3" name="Line 83"/>
          <p:cNvSpPr>
            <a:spLocks noChangeShapeType="1"/>
          </p:cNvSpPr>
          <p:nvPr/>
        </p:nvSpPr>
        <p:spPr bwMode="auto">
          <a:xfrm>
            <a:off x="6320790" y="3764280"/>
            <a:ext cx="0" cy="609600"/>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IN"/>
          </a:p>
        </p:txBody>
      </p:sp>
      <p:grpSp>
        <p:nvGrpSpPr>
          <p:cNvPr id="94" name="Group 99"/>
          <p:cNvGrpSpPr>
            <a:grpSpLocks/>
          </p:cNvGrpSpPr>
          <p:nvPr/>
        </p:nvGrpSpPr>
        <p:grpSpPr bwMode="auto">
          <a:xfrm>
            <a:off x="4762500" y="5090160"/>
            <a:ext cx="4984750" cy="1295400"/>
            <a:chOff x="2208" y="3120"/>
            <a:chExt cx="3140" cy="816"/>
          </a:xfrm>
        </p:grpSpPr>
        <p:sp>
          <p:nvSpPr>
            <p:cNvPr id="95" name="Text Box 100"/>
            <p:cNvSpPr txBox="1">
              <a:spLocks noChangeArrowheads="1"/>
            </p:cNvSpPr>
            <p:nvPr/>
          </p:nvSpPr>
          <p:spPr bwMode="auto">
            <a:xfrm>
              <a:off x="2208" y="364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ko-KR" sz="2400">
                  <a:ea typeface="굴림" pitchFamily="50" charset="-127"/>
                  <a:cs typeface="Arial" panose="020B0604020202020204" pitchFamily="34" charset="0"/>
                </a:rPr>
                <a:t>5</a:t>
              </a:r>
              <a:endParaRPr lang="en-US" altLang="en-US" sz="2400">
                <a:ea typeface="굴림" pitchFamily="50" charset="-127"/>
                <a:cs typeface="Arial" panose="020B0604020202020204" pitchFamily="34" charset="0"/>
              </a:endParaRPr>
            </a:p>
          </p:txBody>
        </p:sp>
        <p:sp>
          <p:nvSpPr>
            <p:cNvPr id="96" name="Text Box 101"/>
            <p:cNvSpPr txBox="1">
              <a:spLocks noChangeArrowheads="1"/>
            </p:cNvSpPr>
            <p:nvPr/>
          </p:nvSpPr>
          <p:spPr bwMode="auto">
            <a:xfrm>
              <a:off x="2208" y="312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ko-KR" sz="2400">
                  <a:ea typeface="굴림" pitchFamily="50" charset="-127"/>
                  <a:cs typeface="Arial" panose="020B0604020202020204" pitchFamily="34" charset="0"/>
                </a:rPr>
                <a:t>5</a:t>
              </a:r>
              <a:endParaRPr lang="en-US" altLang="en-US" sz="2400">
                <a:ea typeface="굴림" pitchFamily="50" charset="-127"/>
                <a:cs typeface="Arial" panose="020B0604020202020204" pitchFamily="34" charset="0"/>
              </a:endParaRPr>
            </a:p>
          </p:txBody>
        </p:sp>
        <p:sp>
          <p:nvSpPr>
            <p:cNvPr id="97" name="Text Box 102"/>
            <p:cNvSpPr txBox="1">
              <a:spLocks noChangeArrowheads="1"/>
            </p:cNvSpPr>
            <p:nvPr/>
          </p:nvSpPr>
          <p:spPr bwMode="auto">
            <a:xfrm>
              <a:off x="3600" y="3648"/>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ko-KR" sz="2400">
                  <a:ea typeface="굴림" pitchFamily="50" charset="-127"/>
                  <a:cs typeface="Arial" panose="020B0604020202020204" pitchFamily="34" charset="0"/>
                </a:rPr>
                <a:t>10</a:t>
              </a:r>
              <a:endParaRPr lang="en-US" altLang="en-US" sz="2400">
                <a:ea typeface="굴림" pitchFamily="50" charset="-127"/>
                <a:cs typeface="Arial" panose="020B0604020202020204" pitchFamily="34" charset="0"/>
              </a:endParaRPr>
            </a:p>
          </p:txBody>
        </p:sp>
        <p:sp>
          <p:nvSpPr>
            <p:cNvPr id="98" name="Text Box 103"/>
            <p:cNvSpPr txBox="1">
              <a:spLocks noChangeArrowheads="1"/>
            </p:cNvSpPr>
            <p:nvPr/>
          </p:nvSpPr>
          <p:spPr bwMode="auto">
            <a:xfrm>
              <a:off x="3600" y="3120"/>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ko-KR" sz="2400">
                  <a:ea typeface="굴림" pitchFamily="50" charset="-127"/>
                  <a:cs typeface="Arial" panose="020B0604020202020204" pitchFamily="34" charset="0"/>
                </a:rPr>
                <a:t>10</a:t>
              </a:r>
              <a:endParaRPr lang="en-US" altLang="en-US" sz="2400">
                <a:ea typeface="굴림" pitchFamily="50" charset="-127"/>
                <a:cs typeface="Arial" panose="020B0604020202020204" pitchFamily="34" charset="0"/>
              </a:endParaRPr>
            </a:p>
          </p:txBody>
        </p:sp>
        <p:sp>
          <p:nvSpPr>
            <p:cNvPr id="99" name="Text Box 104"/>
            <p:cNvSpPr txBox="1">
              <a:spLocks noChangeArrowheads="1"/>
            </p:cNvSpPr>
            <p:nvPr/>
          </p:nvSpPr>
          <p:spPr bwMode="auto">
            <a:xfrm>
              <a:off x="5040" y="3120"/>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ko-KR" sz="2400" dirty="0">
                  <a:ea typeface="굴림" pitchFamily="50" charset="-127"/>
                  <a:cs typeface="Arial" panose="020B0604020202020204" pitchFamily="34" charset="0"/>
                </a:rPr>
                <a:t>15</a:t>
              </a:r>
              <a:endParaRPr lang="en-US" altLang="en-US" sz="2400" dirty="0">
                <a:ea typeface="굴림" pitchFamily="50" charset="-127"/>
                <a:cs typeface="Arial" panose="020B0604020202020204" pitchFamily="34" charset="0"/>
              </a:endParaRPr>
            </a:p>
          </p:txBody>
        </p:sp>
        <p:sp>
          <p:nvSpPr>
            <p:cNvPr id="100" name="Text Box 105"/>
            <p:cNvSpPr txBox="1">
              <a:spLocks noChangeArrowheads="1"/>
            </p:cNvSpPr>
            <p:nvPr/>
          </p:nvSpPr>
          <p:spPr bwMode="auto">
            <a:xfrm>
              <a:off x="5040" y="3648"/>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ko-KR" sz="2400">
                  <a:ea typeface="굴림" pitchFamily="50" charset="-127"/>
                  <a:cs typeface="Arial" panose="020B0604020202020204" pitchFamily="34" charset="0"/>
                </a:rPr>
                <a:t>15</a:t>
              </a:r>
              <a:endParaRPr lang="en-US" altLang="en-US" sz="2400">
                <a:ea typeface="굴림" pitchFamily="50" charset="-127"/>
                <a:cs typeface="Arial" panose="020B0604020202020204" pitchFamily="34" charset="0"/>
              </a:endParaRPr>
            </a:p>
          </p:txBody>
        </p:sp>
      </p:grpSp>
    </p:spTree>
    <p:extLst>
      <p:ext uri="{BB962C8B-B14F-4D97-AF65-F5344CB8AC3E}">
        <p14:creationId xmlns:p14="http://schemas.microsoft.com/office/powerpoint/2010/main" val="1059326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Box 100"/>
          <p:cNvSpPr txBox="1"/>
          <p:nvPr/>
        </p:nvSpPr>
        <p:spPr>
          <a:xfrm>
            <a:off x="1291590" y="1234440"/>
            <a:ext cx="9795510" cy="4524315"/>
          </a:xfrm>
          <a:prstGeom prst="rect">
            <a:avLst/>
          </a:prstGeom>
          <a:noFill/>
        </p:spPr>
        <p:txBody>
          <a:bodyPr wrap="square" rtlCol="0">
            <a:spAutoFit/>
          </a:bodyPr>
          <a:lstStyle/>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Different arrival times</a:t>
            </a:r>
          </a:p>
          <a:p>
            <a:pPr marL="285750" indent="-285750">
              <a:buFont typeface="Arial" panose="020B0604020202020204" pitchFamily="34" charset="0"/>
              <a:buChar char="•"/>
            </a:pPr>
            <a:r>
              <a:rPr lang="en-US" sz="2400" dirty="0"/>
              <a:t>The priority of a job is inversely proportional to its absolute</a:t>
            </a:r>
            <a:br>
              <a:rPr lang="en-US" sz="2400" dirty="0"/>
            </a:br>
            <a:r>
              <a:rPr lang="en-US" sz="2400" dirty="0"/>
              <a:t>deadline</a:t>
            </a:r>
          </a:p>
          <a:p>
            <a:pPr marL="285750" indent="-285750">
              <a:buFont typeface="Arial" panose="020B0604020202020204" pitchFamily="34" charset="0"/>
              <a:buChar char="•"/>
            </a:pPr>
            <a:r>
              <a:rPr lang="en-US" sz="2400" dirty="0"/>
              <a:t>Optimal when used to schedule jobs on a processor as long as preemption is allowed and jobs do not contend for resources</a:t>
            </a:r>
          </a:p>
          <a:p>
            <a:pPr marL="285750" indent="-285750">
              <a:buFont typeface="Arial" panose="020B0604020202020204" pitchFamily="34" charset="0"/>
              <a:buChar char="•"/>
            </a:pPr>
            <a:r>
              <a:rPr lang="en-US" sz="2400" dirty="0"/>
              <a:t>Implemented with sorted queue</a:t>
            </a:r>
          </a:p>
          <a:p>
            <a:pPr marL="285750" indent="-285750">
              <a:buFont typeface="Arial" panose="020B0604020202020204" pitchFamily="34" charset="0"/>
              <a:buChar char="•"/>
            </a:pPr>
            <a:r>
              <a:rPr lang="en-US" sz="2400" dirty="0"/>
              <a:t>Whenever a scheduling event occurs (task finishes, new task released, etc.) the queue will be searched for the process closest to its deadline. This process is the next to be scheduled for execution.</a:t>
            </a:r>
          </a:p>
          <a:p>
            <a:pPr marL="285750" indent="-285750">
              <a:buFont typeface="Arial" panose="020B0604020202020204" pitchFamily="34" charset="0"/>
              <a:buChar char="•"/>
            </a:pPr>
            <a:endParaRPr lang="en-US" sz="2400" dirty="0"/>
          </a:p>
          <a:p>
            <a:endParaRPr lang="en-IN" sz="2400" dirty="0"/>
          </a:p>
        </p:txBody>
      </p:sp>
    </p:spTree>
    <p:extLst>
      <p:ext uri="{BB962C8B-B14F-4D97-AF65-F5344CB8AC3E}">
        <p14:creationId xmlns:p14="http://schemas.microsoft.com/office/powerpoint/2010/main" val="3649554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691640"/>
            <a:ext cx="9905999" cy="5128261"/>
          </a:xfrm>
        </p:spPr>
        <p:txBody>
          <a:bodyPr>
            <a:noAutofit/>
          </a:bodyPr>
          <a:lstStyle/>
          <a:p>
            <a:r>
              <a:rPr lang="en-US" dirty="0"/>
              <a:t>Not optimal when the system is overloaded so some jobs must be discarded in order to allow other jobs to complete in time</a:t>
            </a:r>
          </a:p>
          <a:p>
            <a:r>
              <a:rPr lang="en-US" dirty="0"/>
              <a:t>Task level dynamic priority algorithm and Job level fixed priority algorithm</a:t>
            </a:r>
          </a:p>
          <a:p>
            <a:r>
              <a:rPr lang="en-US" dirty="0"/>
              <a:t>A late job which has already missed its deadline has a higher-priority than a job whose deadline is still in the future.</a:t>
            </a:r>
          </a:p>
          <a:p>
            <a:r>
              <a:rPr lang="en-US" dirty="0"/>
              <a:t>a job with relative deadline </a:t>
            </a:r>
            <a:r>
              <a:rPr lang="en-US" i="1" dirty="0" err="1"/>
              <a:t>Dk</a:t>
            </a:r>
            <a:r>
              <a:rPr lang="en-US" dirty="0"/>
              <a:t> can block another job with relative deadline </a:t>
            </a:r>
            <a:r>
              <a:rPr lang="en-US" i="1" dirty="0"/>
              <a:t>Di </a:t>
            </a:r>
            <a:r>
              <a:rPr lang="en-US" dirty="0"/>
              <a:t>if </a:t>
            </a:r>
            <a:r>
              <a:rPr lang="en-US" i="1" dirty="0" err="1"/>
              <a:t>Dk</a:t>
            </a:r>
            <a:r>
              <a:rPr lang="en-US" i="1" dirty="0"/>
              <a:t> </a:t>
            </a:r>
            <a:r>
              <a:rPr lang="en-US" dirty="0"/>
              <a:t>is larger than </a:t>
            </a:r>
            <a:r>
              <a:rPr lang="en-US" i="1" dirty="0"/>
              <a:t>Di</a:t>
            </a:r>
            <a:br>
              <a:rPr lang="en-US" dirty="0"/>
            </a:br>
            <a:endParaRPr lang="en-IN" dirty="0"/>
          </a:p>
          <a:p>
            <a:endParaRPr lang="en-IN" dirty="0"/>
          </a:p>
        </p:txBody>
      </p:sp>
    </p:spTree>
    <p:extLst>
      <p:ext uri="{BB962C8B-B14F-4D97-AF65-F5344CB8AC3E}">
        <p14:creationId xmlns:p14="http://schemas.microsoft.com/office/powerpoint/2010/main" val="3989560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845820"/>
            <a:ext cx="9905999" cy="4945381"/>
          </a:xfrm>
        </p:spPr>
        <p:txBody>
          <a:bodyPr>
            <a:noAutofit/>
          </a:bodyPr>
          <a:lstStyle/>
          <a:p>
            <a:pPr>
              <a:lnSpc>
                <a:spcPct val="90000"/>
              </a:lnSpc>
            </a:pPr>
            <a:r>
              <a:rPr lang="en-US" altLang="ko-KR" dirty="0">
                <a:ea typeface="굴림" pitchFamily="50" charset="-127"/>
              </a:rPr>
              <a:t>Real-time system is schedulable under EDF </a:t>
            </a:r>
          </a:p>
          <a:p>
            <a:pPr>
              <a:lnSpc>
                <a:spcPct val="90000"/>
              </a:lnSpc>
              <a:buFontTx/>
              <a:buNone/>
            </a:pPr>
            <a:r>
              <a:rPr lang="en-US" altLang="ko-KR" dirty="0">
                <a:ea typeface="굴림" pitchFamily="50" charset="-127"/>
              </a:rPr>
              <a:t>		if and only if dbf(t) ≤ t for all interval </a:t>
            </a:r>
            <a:r>
              <a:rPr lang="en-US" altLang="ko-KR" dirty="0">
                <a:latin typeface="Times New Roman" panose="02020603050405020304" pitchFamily="18" charset="0"/>
                <a:ea typeface="굴림" pitchFamily="50" charset="-127"/>
              </a:rPr>
              <a:t>t</a:t>
            </a:r>
          </a:p>
          <a:p>
            <a:pPr>
              <a:lnSpc>
                <a:spcPct val="90000"/>
              </a:lnSpc>
            </a:pPr>
            <a:r>
              <a:rPr lang="en-US" altLang="ko-KR" dirty="0">
                <a:ea typeface="굴림" pitchFamily="50" charset="-127"/>
              </a:rPr>
              <a:t>Demand Bound Function: </a:t>
            </a:r>
            <a:r>
              <a:rPr lang="en-US" altLang="en-US" sz="2400" dirty="0">
                <a:ea typeface="굴림" pitchFamily="50" charset="-127"/>
              </a:rPr>
              <a:t>the maximum </a:t>
            </a:r>
            <a:r>
              <a:rPr lang="en-US" altLang="ko-KR" sz="2400" dirty="0">
                <a:ea typeface="굴림" pitchFamily="50" charset="-127"/>
              </a:rPr>
              <a:t>processor demand</a:t>
            </a:r>
            <a:r>
              <a:rPr lang="en-US" altLang="en-US" sz="2400" dirty="0">
                <a:ea typeface="굴림" pitchFamily="50" charset="-127"/>
              </a:rPr>
              <a:t> by </a:t>
            </a:r>
            <a:r>
              <a:rPr lang="en-US" altLang="ko-KR" sz="2400" dirty="0">
                <a:ea typeface="굴림" pitchFamily="50" charset="-127"/>
              </a:rPr>
              <a:t>workload</a:t>
            </a:r>
            <a:r>
              <a:rPr lang="en-US" altLang="en-US" sz="2400" dirty="0">
                <a:ea typeface="굴림" pitchFamily="50" charset="-127"/>
              </a:rPr>
              <a:t> over any interval of length</a:t>
            </a:r>
            <a:r>
              <a:rPr lang="en-US" altLang="ko-KR" sz="2400" dirty="0">
                <a:ea typeface="굴림" pitchFamily="50" charset="-127"/>
              </a:rPr>
              <a:t> </a:t>
            </a:r>
            <a:r>
              <a:rPr lang="en-US" altLang="en-US" sz="2400" dirty="0">
                <a:ea typeface="굴림" pitchFamily="50" charset="-127"/>
              </a:rPr>
              <a:t>t</a:t>
            </a:r>
            <a:endParaRPr lang="en-US" altLang="ko-KR" sz="2400" dirty="0">
              <a:ea typeface="굴림" pitchFamily="50" charset="-127"/>
            </a:endParaRPr>
          </a:p>
          <a:p>
            <a:r>
              <a:rPr lang="en-US" altLang="ko-KR" dirty="0">
                <a:ea typeface="굴림" pitchFamily="50" charset="-127"/>
              </a:rPr>
              <a:t>Real-time system is schedulable under EDF if and only if</a:t>
            </a:r>
          </a:p>
          <a:p>
            <a:endParaRPr lang="en-US" altLang="ko-KR" dirty="0">
              <a:ea typeface="굴림" pitchFamily="50" charset="-127"/>
            </a:endParaRPr>
          </a:p>
          <a:p>
            <a:pPr marL="0" indent="0">
              <a:buNone/>
            </a:pPr>
            <a:endParaRPr lang="en-US" altLang="ko-KR" dirty="0">
              <a:ea typeface="굴림" pitchFamily="50" charset="-127"/>
            </a:endParaRPr>
          </a:p>
          <a:p>
            <a:endParaRPr lang="en-US" altLang="ko-KR" dirty="0">
              <a:ea typeface="굴림" pitchFamily="50" charset="-127"/>
            </a:endParaRPr>
          </a:p>
          <a:p>
            <a:pPr marL="0" indent="0">
              <a:buNone/>
            </a:pPr>
            <a:r>
              <a:rPr lang="en-US" altLang="ko-KR" dirty="0">
                <a:ea typeface="굴림" pitchFamily="50" charset="-127"/>
              </a:rPr>
              <a:t>	C</a:t>
            </a:r>
            <a:r>
              <a:rPr lang="en-US" altLang="ko-KR" baseline="-25000" dirty="0">
                <a:ea typeface="굴림" pitchFamily="50" charset="-127"/>
              </a:rPr>
              <a:t>i</a:t>
            </a:r>
            <a:r>
              <a:rPr lang="en-US" altLang="ko-KR" dirty="0">
                <a:ea typeface="굴림" pitchFamily="50" charset="-127"/>
              </a:rPr>
              <a:t>-</a:t>
            </a:r>
            <a:r>
              <a:rPr lang="en-IN" dirty="0"/>
              <a:t> worst-case computation-times</a:t>
            </a:r>
          </a:p>
          <a:p>
            <a:pPr marL="0" indent="0">
              <a:buNone/>
            </a:pPr>
            <a:r>
              <a:rPr lang="en-IN" altLang="ko-KR" dirty="0">
                <a:ea typeface="굴림" pitchFamily="50" charset="-127"/>
              </a:rPr>
              <a:t>	</a:t>
            </a:r>
            <a:r>
              <a:rPr lang="en-IN" altLang="ko-KR" dirty="0" err="1">
                <a:ea typeface="굴림" pitchFamily="50" charset="-127"/>
              </a:rPr>
              <a:t>T</a:t>
            </a:r>
            <a:r>
              <a:rPr lang="en-IN" altLang="ko-KR" baseline="-25000" dirty="0" err="1">
                <a:ea typeface="굴림" pitchFamily="50" charset="-127"/>
              </a:rPr>
              <a:t>i</a:t>
            </a:r>
            <a:r>
              <a:rPr lang="en-IN" altLang="ko-KR" dirty="0">
                <a:ea typeface="굴림" pitchFamily="50" charset="-127"/>
              </a:rPr>
              <a:t>- periodicity</a:t>
            </a:r>
            <a:endParaRPr lang="en-US" altLang="ko-KR" dirty="0">
              <a:ea typeface="굴림" pitchFamily="50" charset="-127"/>
            </a:endParaRPr>
          </a:p>
          <a:p>
            <a:pPr>
              <a:buFontTx/>
              <a:buNone/>
            </a:pPr>
            <a:r>
              <a:rPr lang="en-US" altLang="ko-KR" dirty="0">
                <a:ea typeface="굴림" pitchFamily="50" charset="-127"/>
              </a:rPr>
              <a:t>		</a:t>
            </a:r>
          </a:p>
          <a:p>
            <a:pPr>
              <a:lnSpc>
                <a:spcPct val="90000"/>
              </a:lnSpc>
              <a:buFontTx/>
              <a:buNone/>
            </a:pPr>
            <a:endParaRPr lang="en-IN" dirty="0"/>
          </a:p>
        </p:txBody>
      </p:sp>
      <p:sp>
        <p:nvSpPr>
          <p:cNvPr id="5" name="Rectangle 4"/>
          <p:cNvSpPr/>
          <p:nvPr/>
        </p:nvSpPr>
        <p:spPr>
          <a:xfrm>
            <a:off x="2857500" y="3304062"/>
            <a:ext cx="2491740" cy="108505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2" descr="U = \sum_{i=1}^{n} \frac{C_i}{T_i} \leq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3931" y="3443922"/>
            <a:ext cx="2224285" cy="808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40068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152</TotalTime>
  <Words>180</Words>
  <Application>Microsoft Office PowerPoint</Application>
  <PresentationFormat>Widescreen</PresentationFormat>
  <Paragraphs>49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굴림</vt:lpstr>
      <vt:lpstr>Arial</vt:lpstr>
      <vt:lpstr>Times New Roman</vt:lpstr>
      <vt:lpstr>Trebuchet MS</vt:lpstr>
      <vt:lpstr>Tw Cen MT</vt:lpstr>
      <vt:lpstr>Circuit</vt:lpstr>
      <vt:lpstr>EDF</vt:lpstr>
      <vt:lpstr>Classification</vt:lpstr>
      <vt:lpstr>PowerPoint Presentation</vt:lpstr>
      <vt:lpstr>PowerPoint Presentation</vt:lpstr>
      <vt:lpstr>EDF (Earliest Deadline First)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GSN EDF</dc:title>
  <dc:creator>Gokul Dinesh</dc:creator>
  <cp:lastModifiedBy>Gokul Dinesh</cp:lastModifiedBy>
  <cp:revision>16</cp:revision>
  <dcterms:created xsi:type="dcterms:W3CDTF">2016-03-22T16:50:52Z</dcterms:created>
  <dcterms:modified xsi:type="dcterms:W3CDTF">2016-03-23T11:39:34Z</dcterms:modified>
</cp:coreProperties>
</file>