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9" r:id="rId6"/>
    <p:sldId id="261" r:id="rId7"/>
    <p:sldId id="268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7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23433-56E8-4249-94F1-A90E7E64A99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2AFDA27-8A2C-4EB0-AD18-4BFC1114E609}">
      <dgm:prSet/>
      <dgm:spPr/>
      <dgm:t>
        <a:bodyPr/>
        <a:lstStyle/>
        <a:p>
          <a:r>
            <a:rPr lang="en-CA"/>
            <a:t>Professional/Doctoral Level of Education</a:t>
          </a:r>
          <a:endParaRPr lang="en-US"/>
        </a:p>
      </dgm:t>
    </dgm:pt>
    <dgm:pt modelId="{CF022BA2-E70F-4AE8-8A0B-AE55816AE6AA}" type="parTrans" cxnId="{4036F445-B290-4105-9AAD-4CE3B8C3DCFA}">
      <dgm:prSet/>
      <dgm:spPr/>
      <dgm:t>
        <a:bodyPr/>
        <a:lstStyle/>
        <a:p>
          <a:endParaRPr lang="en-US"/>
        </a:p>
      </dgm:t>
    </dgm:pt>
    <dgm:pt modelId="{1C3F38CC-1BDC-4A83-B1A0-CF3C28259701}" type="sibTrans" cxnId="{4036F445-B290-4105-9AAD-4CE3B8C3DCFA}">
      <dgm:prSet/>
      <dgm:spPr/>
      <dgm:t>
        <a:bodyPr/>
        <a:lstStyle/>
        <a:p>
          <a:endParaRPr lang="en-US"/>
        </a:p>
      </dgm:t>
    </dgm:pt>
    <dgm:pt modelId="{66309479-0B02-439E-A126-94A8BD37718B}">
      <dgm:prSet/>
      <dgm:spPr/>
      <dgm:t>
        <a:bodyPr/>
        <a:lstStyle/>
        <a:p>
          <a:r>
            <a:rPr lang="en-CA"/>
            <a:t>Self Employed</a:t>
          </a:r>
          <a:endParaRPr lang="en-US"/>
        </a:p>
      </dgm:t>
    </dgm:pt>
    <dgm:pt modelId="{D55FBE7F-3F82-4E43-86CD-7C2DFED52200}" type="parTrans" cxnId="{486A6814-206B-423A-999C-D8BC4507ED4B}">
      <dgm:prSet/>
      <dgm:spPr/>
      <dgm:t>
        <a:bodyPr/>
        <a:lstStyle/>
        <a:p>
          <a:endParaRPr lang="en-US"/>
        </a:p>
      </dgm:t>
    </dgm:pt>
    <dgm:pt modelId="{E5EE124A-D7F3-4965-8F2E-FDB57F22FC0A}" type="sibTrans" cxnId="{486A6814-206B-423A-999C-D8BC4507ED4B}">
      <dgm:prSet/>
      <dgm:spPr/>
      <dgm:t>
        <a:bodyPr/>
        <a:lstStyle/>
        <a:p>
          <a:endParaRPr lang="en-US"/>
        </a:p>
      </dgm:t>
    </dgm:pt>
    <dgm:pt modelId="{B1A73576-700B-489D-9738-2AC795CFF561}">
      <dgm:prSet/>
      <dgm:spPr/>
      <dgm:t>
        <a:bodyPr/>
        <a:lstStyle/>
        <a:p>
          <a:r>
            <a:rPr lang="en-CA" dirty="0"/>
            <a:t>Professional/Executive Managerial Positions</a:t>
          </a:r>
          <a:endParaRPr lang="en-US" dirty="0"/>
        </a:p>
      </dgm:t>
    </dgm:pt>
    <dgm:pt modelId="{EA62E370-3226-449A-B253-5457B729EE5A}" type="parTrans" cxnId="{B749D14F-BA45-42C2-846B-D03E2440285C}">
      <dgm:prSet/>
      <dgm:spPr/>
      <dgm:t>
        <a:bodyPr/>
        <a:lstStyle/>
        <a:p>
          <a:endParaRPr lang="en-US"/>
        </a:p>
      </dgm:t>
    </dgm:pt>
    <dgm:pt modelId="{8CA703D0-D6C4-4001-AAFD-EEEBFABA07C1}" type="sibTrans" cxnId="{B749D14F-BA45-42C2-846B-D03E2440285C}">
      <dgm:prSet/>
      <dgm:spPr/>
      <dgm:t>
        <a:bodyPr/>
        <a:lstStyle/>
        <a:p>
          <a:endParaRPr lang="en-US"/>
        </a:p>
      </dgm:t>
    </dgm:pt>
    <dgm:pt modelId="{BBE18BD6-1C79-4FA7-87D2-4617479D7C88}" type="pres">
      <dgm:prSet presAssocID="{F4E23433-56E8-4249-94F1-A90E7E64A9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32EB13-228C-412F-BD66-6256BF575794}" type="pres">
      <dgm:prSet presAssocID="{92AFDA27-8A2C-4EB0-AD18-4BFC1114E609}" presName="hierRoot1" presStyleCnt="0"/>
      <dgm:spPr/>
    </dgm:pt>
    <dgm:pt modelId="{B3732465-C566-4354-9905-9B89CB178115}" type="pres">
      <dgm:prSet presAssocID="{92AFDA27-8A2C-4EB0-AD18-4BFC1114E609}" presName="composite" presStyleCnt="0"/>
      <dgm:spPr/>
    </dgm:pt>
    <dgm:pt modelId="{8BDD8156-01FD-4733-8AB5-B245FCA7BCB5}" type="pres">
      <dgm:prSet presAssocID="{92AFDA27-8A2C-4EB0-AD18-4BFC1114E609}" presName="background" presStyleLbl="node0" presStyleIdx="0" presStyleCnt="3"/>
      <dgm:spPr/>
    </dgm:pt>
    <dgm:pt modelId="{72EF51F9-EF70-4161-9CA6-F981DDA86A66}" type="pres">
      <dgm:prSet presAssocID="{92AFDA27-8A2C-4EB0-AD18-4BFC1114E609}" presName="text" presStyleLbl="fgAcc0" presStyleIdx="0" presStyleCnt="3">
        <dgm:presLayoutVars>
          <dgm:chPref val="3"/>
        </dgm:presLayoutVars>
      </dgm:prSet>
      <dgm:spPr/>
    </dgm:pt>
    <dgm:pt modelId="{2490EA4A-7016-4887-9574-647EA0BB11CD}" type="pres">
      <dgm:prSet presAssocID="{92AFDA27-8A2C-4EB0-AD18-4BFC1114E609}" presName="hierChild2" presStyleCnt="0"/>
      <dgm:spPr/>
    </dgm:pt>
    <dgm:pt modelId="{CD190E65-727D-4C53-A6D8-4E5C3F83054F}" type="pres">
      <dgm:prSet presAssocID="{66309479-0B02-439E-A126-94A8BD37718B}" presName="hierRoot1" presStyleCnt="0"/>
      <dgm:spPr/>
    </dgm:pt>
    <dgm:pt modelId="{B251B685-9703-4BA2-8EC9-6B9C05C81776}" type="pres">
      <dgm:prSet presAssocID="{66309479-0B02-439E-A126-94A8BD37718B}" presName="composite" presStyleCnt="0"/>
      <dgm:spPr/>
    </dgm:pt>
    <dgm:pt modelId="{951DB798-3B44-437F-92BB-E84F985F09F7}" type="pres">
      <dgm:prSet presAssocID="{66309479-0B02-439E-A126-94A8BD37718B}" presName="background" presStyleLbl="node0" presStyleIdx="1" presStyleCnt="3"/>
      <dgm:spPr/>
    </dgm:pt>
    <dgm:pt modelId="{D69E8BF6-680C-48FC-B3FC-965BC32B9405}" type="pres">
      <dgm:prSet presAssocID="{66309479-0B02-439E-A126-94A8BD37718B}" presName="text" presStyleLbl="fgAcc0" presStyleIdx="1" presStyleCnt="3">
        <dgm:presLayoutVars>
          <dgm:chPref val="3"/>
        </dgm:presLayoutVars>
      </dgm:prSet>
      <dgm:spPr/>
    </dgm:pt>
    <dgm:pt modelId="{FE35E5C6-5145-4B9C-9B93-111B45AEB336}" type="pres">
      <dgm:prSet presAssocID="{66309479-0B02-439E-A126-94A8BD37718B}" presName="hierChild2" presStyleCnt="0"/>
      <dgm:spPr/>
    </dgm:pt>
    <dgm:pt modelId="{462F7670-5EDF-4DAF-AB21-7396FA695433}" type="pres">
      <dgm:prSet presAssocID="{B1A73576-700B-489D-9738-2AC795CFF561}" presName="hierRoot1" presStyleCnt="0"/>
      <dgm:spPr/>
    </dgm:pt>
    <dgm:pt modelId="{FF78B3A1-3C45-40C9-BF8F-9CC366CAC355}" type="pres">
      <dgm:prSet presAssocID="{B1A73576-700B-489D-9738-2AC795CFF561}" presName="composite" presStyleCnt="0"/>
      <dgm:spPr/>
    </dgm:pt>
    <dgm:pt modelId="{0A1A7EF0-6BB6-40AE-8B84-CC00136012B3}" type="pres">
      <dgm:prSet presAssocID="{B1A73576-700B-489D-9738-2AC795CFF561}" presName="background" presStyleLbl="node0" presStyleIdx="2" presStyleCnt="3"/>
      <dgm:spPr/>
    </dgm:pt>
    <dgm:pt modelId="{38B2381B-12F6-4BEE-B71A-FAD2AA959C59}" type="pres">
      <dgm:prSet presAssocID="{B1A73576-700B-489D-9738-2AC795CFF561}" presName="text" presStyleLbl="fgAcc0" presStyleIdx="2" presStyleCnt="3">
        <dgm:presLayoutVars>
          <dgm:chPref val="3"/>
        </dgm:presLayoutVars>
      </dgm:prSet>
      <dgm:spPr/>
    </dgm:pt>
    <dgm:pt modelId="{AF1EDB4E-0A58-4297-877D-7B2791419EF5}" type="pres">
      <dgm:prSet presAssocID="{B1A73576-700B-489D-9738-2AC795CFF561}" presName="hierChild2" presStyleCnt="0"/>
      <dgm:spPr/>
    </dgm:pt>
  </dgm:ptLst>
  <dgm:cxnLst>
    <dgm:cxn modelId="{486A6814-206B-423A-999C-D8BC4507ED4B}" srcId="{F4E23433-56E8-4249-94F1-A90E7E64A99B}" destId="{66309479-0B02-439E-A126-94A8BD37718B}" srcOrd="1" destOrd="0" parTransId="{D55FBE7F-3F82-4E43-86CD-7C2DFED52200}" sibTransId="{E5EE124A-D7F3-4965-8F2E-FDB57F22FC0A}"/>
    <dgm:cxn modelId="{C97DAC36-80FF-4258-8128-752A5FDB1750}" type="presOf" srcId="{B1A73576-700B-489D-9738-2AC795CFF561}" destId="{38B2381B-12F6-4BEE-B71A-FAD2AA959C59}" srcOrd="0" destOrd="0" presId="urn:microsoft.com/office/officeart/2005/8/layout/hierarchy1"/>
    <dgm:cxn modelId="{4036F445-B290-4105-9AAD-4CE3B8C3DCFA}" srcId="{F4E23433-56E8-4249-94F1-A90E7E64A99B}" destId="{92AFDA27-8A2C-4EB0-AD18-4BFC1114E609}" srcOrd="0" destOrd="0" parTransId="{CF022BA2-E70F-4AE8-8A0B-AE55816AE6AA}" sibTransId="{1C3F38CC-1BDC-4A83-B1A0-CF3C28259701}"/>
    <dgm:cxn modelId="{B749D14F-BA45-42C2-846B-D03E2440285C}" srcId="{F4E23433-56E8-4249-94F1-A90E7E64A99B}" destId="{B1A73576-700B-489D-9738-2AC795CFF561}" srcOrd="2" destOrd="0" parTransId="{EA62E370-3226-449A-B253-5457B729EE5A}" sibTransId="{8CA703D0-D6C4-4001-AAFD-EEEBFABA07C1}"/>
    <dgm:cxn modelId="{169F9276-4CD1-4D23-9B29-4B30673F2683}" type="presOf" srcId="{92AFDA27-8A2C-4EB0-AD18-4BFC1114E609}" destId="{72EF51F9-EF70-4161-9CA6-F981DDA86A66}" srcOrd="0" destOrd="0" presId="urn:microsoft.com/office/officeart/2005/8/layout/hierarchy1"/>
    <dgm:cxn modelId="{DC5DB258-EAB3-4642-BD18-BBE299322B6E}" type="presOf" srcId="{F4E23433-56E8-4249-94F1-A90E7E64A99B}" destId="{BBE18BD6-1C79-4FA7-87D2-4617479D7C88}" srcOrd="0" destOrd="0" presId="urn:microsoft.com/office/officeart/2005/8/layout/hierarchy1"/>
    <dgm:cxn modelId="{3B77FAC0-DB56-4F44-A107-53DE5DB6A60C}" type="presOf" srcId="{66309479-0B02-439E-A126-94A8BD37718B}" destId="{D69E8BF6-680C-48FC-B3FC-965BC32B9405}" srcOrd="0" destOrd="0" presId="urn:microsoft.com/office/officeart/2005/8/layout/hierarchy1"/>
    <dgm:cxn modelId="{DDC253AC-948F-4A1A-B0FC-F55D37653D03}" type="presParOf" srcId="{BBE18BD6-1C79-4FA7-87D2-4617479D7C88}" destId="{B332EB13-228C-412F-BD66-6256BF575794}" srcOrd="0" destOrd="0" presId="urn:microsoft.com/office/officeart/2005/8/layout/hierarchy1"/>
    <dgm:cxn modelId="{A90CF972-2C96-49F9-891A-08BE8956D1B0}" type="presParOf" srcId="{B332EB13-228C-412F-BD66-6256BF575794}" destId="{B3732465-C566-4354-9905-9B89CB178115}" srcOrd="0" destOrd="0" presId="urn:microsoft.com/office/officeart/2005/8/layout/hierarchy1"/>
    <dgm:cxn modelId="{32D0B147-73F9-4B5E-93EE-43E4BADFDA65}" type="presParOf" srcId="{B3732465-C566-4354-9905-9B89CB178115}" destId="{8BDD8156-01FD-4733-8AB5-B245FCA7BCB5}" srcOrd="0" destOrd="0" presId="urn:microsoft.com/office/officeart/2005/8/layout/hierarchy1"/>
    <dgm:cxn modelId="{8A12C381-1F1D-4A05-BE04-4E4698F9B5A1}" type="presParOf" srcId="{B3732465-C566-4354-9905-9B89CB178115}" destId="{72EF51F9-EF70-4161-9CA6-F981DDA86A66}" srcOrd="1" destOrd="0" presId="urn:microsoft.com/office/officeart/2005/8/layout/hierarchy1"/>
    <dgm:cxn modelId="{0FB67E13-E050-4314-B845-6BCEAB3F4D41}" type="presParOf" srcId="{B332EB13-228C-412F-BD66-6256BF575794}" destId="{2490EA4A-7016-4887-9574-647EA0BB11CD}" srcOrd="1" destOrd="0" presId="urn:microsoft.com/office/officeart/2005/8/layout/hierarchy1"/>
    <dgm:cxn modelId="{648CF15D-F2C8-451C-BECF-5AF7D5B292B4}" type="presParOf" srcId="{BBE18BD6-1C79-4FA7-87D2-4617479D7C88}" destId="{CD190E65-727D-4C53-A6D8-4E5C3F83054F}" srcOrd="1" destOrd="0" presId="urn:microsoft.com/office/officeart/2005/8/layout/hierarchy1"/>
    <dgm:cxn modelId="{EB9A9730-89D2-48B5-8FB8-B32C3490B7E1}" type="presParOf" srcId="{CD190E65-727D-4C53-A6D8-4E5C3F83054F}" destId="{B251B685-9703-4BA2-8EC9-6B9C05C81776}" srcOrd="0" destOrd="0" presId="urn:microsoft.com/office/officeart/2005/8/layout/hierarchy1"/>
    <dgm:cxn modelId="{A8FD24E3-ADF8-4C88-A6B8-368BCCD70ECC}" type="presParOf" srcId="{B251B685-9703-4BA2-8EC9-6B9C05C81776}" destId="{951DB798-3B44-437F-92BB-E84F985F09F7}" srcOrd="0" destOrd="0" presId="urn:microsoft.com/office/officeart/2005/8/layout/hierarchy1"/>
    <dgm:cxn modelId="{BAE6E8F4-EF88-42CE-AAF6-C8100B99258E}" type="presParOf" srcId="{B251B685-9703-4BA2-8EC9-6B9C05C81776}" destId="{D69E8BF6-680C-48FC-B3FC-965BC32B9405}" srcOrd="1" destOrd="0" presId="urn:microsoft.com/office/officeart/2005/8/layout/hierarchy1"/>
    <dgm:cxn modelId="{070646D4-09A5-4E67-BE2A-CFB11C64A926}" type="presParOf" srcId="{CD190E65-727D-4C53-A6D8-4E5C3F83054F}" destId="{FE35E5C6-5145-4B9C-9B93-111B45AEB336}" srcOrd="1" destOrd="0" presId="urn:microsoft.com/office/officeart/2005/8/layout/hierarchy1"/>
    <dgm:cxn modelId="{6EDBA8C2-90FC-4D5F-98B5-7B0806E31D1A}" type="presParOf" srcId="{BBE18BD6-1C79-4FA7-87D2-4617479D7C88}" destId="{462F7670-5EDF-4DAF-AB21-7396FA695433}" srcOrd="2" destOrd="0" presId="urn:microsoft.com/office/officeart/2005/8/layout/hierarchy1"/>
    <dgm:cxn modelId="{1C4E8B94-921C-410B-BF65-5D0A57F00134}" type="presParOf" srcId="{462F7670-5EDF-4DAF-AB21-7396FA695433}" destId="{FF78B3A1-3C45-40C9-BF8F-9CC366CAC355}" srcOrd="0" destOrd="0" presId="urn:microsoft.com/office/officeart/2005/8/layout/hierarchy1"/>
    <dgm:cxn modelId="{1A51C944-97BC-4963-A8C5-959ED0921512}" type="presParOf" srcId="{FF78B3A1-3C45-40C9-BF8F-9CC366CAC355}" destId="{0A1A7EF0-6BB6-40AE-8B84-CC00136012B3}" srcOrd="0" destOrd="0" presId="urn:microsoft.com/office/officeart/2005/8/layout/hierarchy1"/>
    <dgm:cxn modelId="{3E69017C-2FC3-4D73-A3B7-18C87EB142D9}" type="presParOf" srcId="{FF78B3A1-3C45-40C9-BF8F-9CC366CAC355}" destId="{38B2381B-12F6-4BEE-B71A-FAD2AA959C59}" srcOrd="1" destOrd="0" presId="urn:microsoft.com/office/officeart/2005/8/layout/hierarchy1"/>
    <dgm:cxn modelId="{4DF3FF91-E75A-48C7-BC0A-603F9CF18723}" type="presParOf" srcId="{462F7670-5EDF-4DAF-AB21-7396FA695433}" destId="{AF1EDB4E-0A58-4297-877D-7B2791419E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D8156-01FD-4733-8AB5-B245FCA7BCB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F51F9-EF70-4161-9CA6-F981DDA86A6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Professional/Doctoral Level of Education</a:t>
          </a:r>
          <a:endParaRPr lang="en-US" sz="2100" kern="1200"/>
        </a:p>
      </dsp:txBody>
      <dsp:txXfrm>
        <a:off x="378614" y="886531"/>
        <a:ext cx="2810360" cy="1744948"/>
      </dsp:txXfrm>
    </dsp:sp>
    <dsp:sp modelId="{951DB798-3B44-437F-92BB-E84F985F09F7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E8BF6-680C-48FC-B3FC-965BC32B940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Self Employed</a:t>
          </a:r>
          <a:endParaRPr lang="en-US" sz="2100" kern="1200"/>
        </a:p>
      </dsp:txBody>
      <dsp:txXfrm>
        <a:off x="3946203" y="886531"/>
        <a:ext cx="2810360" cy="1744948"/>
      </dsp:txXfrm>
    </dsp:sp>
    <dsp:sp modelId="{0A1A7EF0-6BB6-40AE-8B84-CC00136012B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2381B-12F6-4BEE-B71A-FAD2AA959C5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Professional/Executive Managerial Positions</a:t>
          </a:r>
          <a:endParaRPr lang="en-US" sz="21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8E308-21C9-402C-ADB5-12EA99E69A4A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70D6-E1DF-44EE-88AE-0A323C3DE9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Veterans: People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served in the military, who have completed their service and discharged from active duty.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70D6-E1DF-44EE-88AE-0A323C3DE93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Majority of veterans are Caucasians and American Citizens.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270D6-E1DF-44EE-88AE-0A323C3DE93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31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9025-064C-5020-40A2-AC658BFB6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38868-768B-2A01-E839-BC74F7D4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4DE1-75C3-AC60-1776-D2E9782F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ED0-2D90-90E1-2061-AD4665EC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A252-093F-B0C9-50B2-DC2104E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74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9334-2412-C42F-DDD2-5331C8A8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C8AD6-58B3-EEAB-999A-FBC155FE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8C86-03F2-7775-0104-422B9807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AA58-801F-784D-4116-4914A141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D3D8-D20C-4492-FBAA-8C265454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6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C8798-C1D2-F5EA-87FE-5AE6E7E7C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73237-850F-8F27-04F4-0818269E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D9A5-FD60-01E5-388F-C0D59CBE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D32-1678-CC84-7BA8-A0A56E3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A3AA-A5F7-3F36-9E04-BE95385B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CA94-7854-9632-3CF3-C7EC4F2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7AE8-6389-6D34-5C38-9024A7FA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9F5D-A2F5-7D42-E11B-60AC77A3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D43C-9630-DFE1-1AEA-2ECEDFC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D48F-2DBE-AAEA-ED05-6B68EC9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72E-0F12-AA87-93CD-37D9B952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7E71-6F6A-0652-4E20-E80B9A23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F5F1-9D5C-0EFC-75AE-DB51ED94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1BAB-219D-08EF-54FC-DFCAC17F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0298D-50C3-CD53-EC43-790FB8D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5992-6F98-ECD5-D0E6-2460D28F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A7E1-A3D1-C605-4C35-F8C979B91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6BB4D-405B-D8B1-160E-A6679BFE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0663-4B46-D259-D9D4-78C86A2F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FD67-7746-47A3-0685-4022C58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6568-F663-644F-1397-BABB8A0D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5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439A-DCAF-C657-A73F-9B1F0D95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F6A0-EB16-587E-46CF-992271A44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14E3-4907-DFDD-3E05-6053CF1B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C7932-1BB0-DE09-BEFD-44B973F6E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3DACD-0F51-0571-6E03-10FEE6B24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C3472-F45D-8074-A5EE-062B7D8B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69148-7A84-32AA-9FC4-ED2EC4CD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BF65E-C5EA-77F2-0D84-EA932047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7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65C2-569B-7740-B804-227531A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FB06E-79EC-BB02-B513-E7186688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9E19E-3E69-A5E2-41E6-9E6EBBCB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51005-F443-B402-D907-1C8873F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4E43D-71FD-CE74-043B-2881CB9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6D666-8A85-C000-A3C6-F8470C8F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C7505-F8C2-306A-33AD-39384299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87AE-89A8-DFEE-6258-C5E42019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250B-A008-2C75-461E-9B5FF676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7C57A-3C34-5D51-6311-3289D461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2340-F66D-2241-8513-74F7352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8358-572C-C637-2427-34CD90ED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8A802-8C82-794A-5134-9CA3923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276B-7468-944C-8A14-6BC8E37B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6EBE7-F6E1-A45E-B7C9-044799571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50929-F1A1-2E24-8E4A-F67E6953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51D20-D711-92B9-BE87-35CC5864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9019-930C-EEFD-CF2E-77B96ACA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0F5F-17CB-1FF9-4380-D9C0CE11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6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C0D8F-DB95-2667-6894-0EAFD60E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47B3-93E0-D1A0-8A25-81349826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F985-38D6-E9CC-9079-D4769C95F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07E2E-D554-4DD0-81DC-B466179B2993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F591-10E3-64B2-ADAE-A101D35B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A92E4-CF9D-F93D-E6CC-BEC2E217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A3DBE-0873-4B12-9593-DE038BB3E1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7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7A96-31A6-FB6B-8ED7-2A86F8F2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Post-Service Success: Demographic and Socio-Economic Insights of Veterans in USA</a:t>
            </a:r>
            <a:endParaRPr lang="en-CA" sz="4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18AB5EE-6B9B-C30B-7745-26BCFDEA5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4171994" cy="970400"/>
          </a:xfrm>
        </p:spPr>
        <p:txBody>
          <a:bodyPr>
            <a:normAutofit/>
          </a:bodyPr>
          <a:lstStyle/>
          <a:p>
            <a:pPr algn="l"/>
            <a:r>
              <a:rPr lang="en-CA" sz="1400" b="1" dirty="0"/>
              <a:t>Submitted By</a:t>
            </a:r>
          </a:p>
          <a:p>
            <a:pPr algn="l"/>
            <a:r>
              <a:rPr lang="en-CA" sz="1400" b="1" dirty="0"/>
              <a:t>Gokul Gangadharan</a:t>
            </a:r>
          </a:p>
          <a:p>
            <a:pPr algn="l"/>
            <a:r>
              <a:rPr lang="en-CA" sz="1400" b="1" dirty="0"/>
              <a:t>100950836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250799F7-5222-7F7E-D524-6E8778AE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942597" y="660145"/>
            <a:ext cx="5608830" cy="5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DC5E0-F82B-0DAB-9F5B-6BEFC894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CA" sz="48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598A-2EDD-1552-630E-0FD82EF0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2"/>
            <a:ext cx="10148147" cy="35818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presentation explores the post service performance of the US veterans based on their demographic and socio-economic status.</a:t>
            </a:r>
          </a:p>
          <a:p>
            <a:r>
              <a:rPr lang="en-US" sz="2400" dirty="0"/>
              <a:t>Demographic Insights: Understand veterans age, gender, marital status, recruitment patterns &amp; ethnic diversity.</a:t>
            </a:r>
          </a:p>
          <a:p>
            <a:r>
              <a:rPr lang="en-US" sz="2400" dirty="0"/>
              <a:t>Socio-Economic Status: Assess the performance (income &amp; capital gains) based on educational attainment, work sector &amp; occupation.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1771A269-10AE-4E50-B58D-DDA596869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9867656" y="1033994"/>
            <a:ext cx="1169101" cy="11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47DA00-F6CB-031A-ED0B-86F8FD46386F}"/>
              </a:ext>
            </a:extLst>
          </p:cNvPr>
          <p:cNvSpPr txBox="1"/>
          <p:nvPr/>
        </p:nvSpPr>
        <p:spPr>
          <a:xfrm rot="16200000">
            <a:off x="-1869568" y="3594099"/>
            <a:ext cx="5885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/>
              <a:t>DEMOGRAPHICS</a:t>
            </a:r>
          </a:p>
        </p:txBody>
      </p:sp>
      <p:pic>
        <p:nvPicPr>
          <p:cNvPr id="2" name="slide3" descr="Demographics">
            <a:extLst>
              <a:ext uri="{FF2B5EF4-FFF2-40B4-BE49-F238E27FC236}">
                <a16:creationId xmlns:a16="http://schemas.microsoft.com/office/drawing/2014/main" id="{CCB5EF75-F625-46CD-BB97-E5834CE48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0"/>
            <a:ext cx="9404350" cy="7523480"/>
          </a:xfrm>
          <a:prstGeom prst="rect">
            <a:avLst/>
          </a:prstGeom>
        </p:spPr>
      </p:pic>
      <p:pic>
        <p:nvPicPr>
          <p:cNvPr id="3" name="Picture 2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CCC8D0E2-7861-6571-6954-E28B004DC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488706" y="113244"/>
            <a:ext cx="1169101" cy="11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thnicity">
            <a:extLst>
              <a:ext uri="{FF2B5EF4-FFF2-40B4-BE49-F238E27FC236}">
                <a16:creationId xmlns:a16="http://schemas.microsoft.com/office/drawing/2014/main" id="{B7652C85-5493-4B59-8CEB-42118F7A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62" y="0"/>
            <a:ext cx="9884734" cy="7907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244DC-8BEF-E742-0549-15AB83E62EF1}"/>
              </a:ext>
            </a:extLst>
          </p:cNvPr>
          <p:cNvSpPr txBox="1"/>
          <p:nvPr/>
        </p:nvSpPr>
        <p:spPr>
          <a:xfrm rot="16200000">
            <a:off x="-1577032" y="3621565"/>
            <a:ext cx="5002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RACE &amp; ETHNICITY</a:t>
            </a:r>
          </a:p>
        </p:txBody>
      </p:sp>
      <p:pic>
        <p:nvPicPr>
          <p:cNvPr id="3" name="Picture 2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C70D0686-E2DA-660F-8462-2EF12D426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339752" y="176744"/>
            <a:ext cx="1169101" cy="11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55518-E48E-A6F5-17EB-B8A6468CDA78}"/>
              </a:ext>
            </a:extLst>
          </p:cNvPr>
          <p:cNvSpPr txBox="1"/>
          <p:nvPr/>
        </p:nvSpPr>
        <p:spPr>
          <a:xfrm>
            <a:off x="9545248" y="3827253"/>
            <a:ext cx="227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Higher the level of education of veterans, higher the hours worked, higher the income &amp; capital gained.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4BB54-A476-A246-F91A-45494AADE4B7}"/>
              </a:ext>
            </a:extLst>
          </p:cNvPr>
          <p:cNvSpPr txBox="1"/>
          <p:nvPr/>
        </p:nvSpPr>
        <p:spPr>
          <a:xfrm>
            <a:off x="9055106" y="1366897"/>
            <a:ext cx="30046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INSIGHTS BASED ON EDUCATION LEVEL</a:t>
            </a:r>
          </a:p>
        </p:txBody>
      </p:sp>
      <p:pic>
        <p:nvPicPr>
          <p:cNvPr id="4" name="Picture 3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1D0EBECD-4E2F-53A1-B2B6-95F5367A7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10061995" y="298142"/>
            <a:ext cx="990843" cy="97827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628C3B9-DEDF-3BA4-5240-15272EC10AC0}"/>
              </a:ext>
            </a:extLst>
          </p:cNvPr>
          <p:cNvGrpSpPr/>
          <p:nvPr/>
        </p:nvGrpSpPr>
        <p:grpSpPr>
          <a:xfrm>
            <a:off x="-112384" y="-50800"/>
            <a:ext cx="9568133" cy="7654506"/>
            <a:chOff x="84466" y="0"/>
            <a:chExt cx="9568133" cy="7654506"/>
          </a:xfrm>
        </p:grpSpPr>
        <p:pic>
          <p:nvPicPr>
            <p:cNvPr id="5" name="slide5" descr="Educations">
              <a:extLst>
                <a:ext uri="{FF2B5EF4-FFF2-40B4-BE49-F238E27FC236}">
                  <a16:creationId xmlns:a16="http://schemas.microsoft.com/office/drawing/2014/main" id="{566D0AA5-6F8D-482E-8D35-7D46DD630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6" y="0"/>
              <a:ext cx="9568133" cy="76545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AC932D-14BC-5E4C-09BC-B4800120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3300" y="3792055"/>
              <a:ext cx="4322463" cy="2754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orkclass (2)">
            <a:extLst>
              <a:ext uri="{FF2B5EF4-FFF2-40B4-BE49-F238E27FC236}">
                <a16:creationId xmlns:a16="http://schemas.microsoft.com/office/drawing/2014/main" id="{BCBF30A3-32A1-4505-A62A-0C4C5B99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8" y="0"/>
            <a:ext cx="9775031" cy="782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682CC-049C-DDEE-DA8C-A9094011E31E}"/>
              </a:ext>
            </a:extLst>
          </p:cNvPr>
          <p:cNvSpPr txBox="1"/>
          <p:nvPr/>
        </p:nvSpPr>
        <p:spPr>
          <a:xfrm>
            <a:off x="146050" y="3429001"/>
            <a:ext cx="2452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More veterans work in private sector. But self-employed veterans works more hours and earns a better income &amp; capital.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52C5C-774D-21B5-866D-AAAFC1228173}"/>
              </a:ext>
            </a:extLst>
          </p:cNvPr>
          <p:cNvSpPr txBox="1"/>
          <p:nvPr/>
        </p:nvSpPr>
        <p:spPr>
          <a:xfrm>
            <a:off x="0" y="1218100"/>
            <a:ext cx="2531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INSIGHTS BASED ON WORK CLASS</a:t>
            </a:r>
          </a:p>
        </p:txBody>
      </p:sp>
      <p:pic>
        <p:nvPicPr>
          <p:cNvPr id="7" name="Picture 6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AEDF03CC-D3CC-4F5A-6986-5716B1F63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714795" y="91023"/>
            <a:ext cx="990843" cy="9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ccupation">
            <a:extLst>
              <a:ext uri="{FF2B5EF4-FFF2-40B4-BE49-F238E27FC236}">
                <a16:creationId xmlns:a16="http://schemas.microsoft.com/office/drawing/2014/main" id="{FA4097FA-2B02-4EFA-8D02-9D9A729C2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" y="152400"/>
            <a:ext cx="9215438" cy="7372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FEF239-51BB-A818-1F12-9A996F00D7DF}"/>
              </a:ext>
            </a:extLst>
          </p:cNvPr>
          <p:cNvSpPr txBox="1"/>
          <p:nvPr/>
        </p:nvSpPr>
        <p:spPr>
          <a:xfrm>
            <a:off x="9677519" y="3394825"/>
            <a:ext cx="227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Executives and Professionals gain higher income &amp; capital compared to any other jobs.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60A3F-2C8F-D273-FE22-E332BE312BCC}"/>
              </a:ext>
            </a:extLst>
          </p:cNvPr>
          <p:cNvSpPr txBox="1"/>
          <p:nvPr/>
        </p:nvSpPr>
        <p:spPr>
          <a:xfrm>
            <a:off x="9187378" y="1734358"/>
            <a:ext cx="3004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INSIGHTS BASED ON OCCUPATION</a:t>
            </a:r>
          </a:p>
        </p:txBody>
      </p:sp>
      <p:pic>
        <p:nvPicPr>
          <p:cNvPr id="5" name="Picture 4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C46C57BA-76FF-46CF-6115-0621B0CA8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10320784" y="393392"/>
            <a:ext cx="990843" cy="9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50405-3733-0E4E-429B-1072AD93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A" sz="4800" dirty="0"/>
              <a:t>Best Performing Veterans Are: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9C8280-488D-B3E3-9115-6D0FA691C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485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78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9311D-36B4-E505-2C6E-38F3060C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F326B04-83C3-4209-744A-4A5B228C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97" y="624585"/>
            <a:ext cx="5608830" cy="5608830"/>
          </a:xfrm>
          <a:prstGeom prst="rect">
            <a:avLst/>
          </a:prstGeom>
        </p:spPr>
      </p:pic>
      <p:pic>
        <p:nvPicPr>
          <p:cNvPr id="3" name="Picture 2" descr="A logo of a military service&#10;&#10;Description automatically generated with medium confidence">
            <a:extLst>
              <a:ext uri="{FF2B5EF4-FFF2-40B4-BE49-F238E27FC236}">
                <a16:creationId xmlns:a16="http://schemas.microsoft.com/office/drawing/2014/main" id="{48752B90-D2FB-BD94-1B95-3CC3BB6385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>
          <a:xfrm>
            <a:off x="7737895" y="1047442"/>
            <a:ext cx="2530055" cy="24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199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Söhne</vt:lpstr>
      <vt:lpstr>Office Theme</vt:lpstr>
      <vt:lpstr>Post-Service Success: Demographic and Socio-Economic Insights of Veterans in USA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Performing Veterans Are: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#5: Demographic Insights: Understanding the Veteran Population in the USA</dc:title>
  <dc:creator>Gokul Gangadharan</dc:creator>
  <cp:lastModifiedBy>Gokul Gangadharan</cp:lastModifiedBy>
  <cp:revision>6</cp:revision>
  <dcterms:created xsi:type="dcterms:W3CDTF">2024-03-25T21:49:46Z</dcterms:created>
  <dcterms:modified xsi:type="dcterms:W3CDTF">2024-04-07T23:20:31Z</dcterms:modified>
</cp:coreProperties>
</file>