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BD75F8-E128-4CE5-9FF2-907CB6FB82D5}" v="1978" dt="2024-04-09T23:26:45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18824-7B20-4028-9DA2-988AED1E89EC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5C83A-DCAE-4A5B-AE62-76D297FF4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50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5C83A-DCAE-4A5B-AE62-76D297FF4FC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90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9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4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6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6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1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5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1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6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42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austinreese/craigslist-carstrucks-data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Cars parked in a line">
            <a:extLst>
              <a:ext uri="{FF2B5EF4-FFF2-40B4-BE49-F238E27FC236}">
                <a16:creationId xmlns:a16="http://schemas.microsoft.com/office/drawing/2014/main" id="{65F41163-9B4B-F17C-D784-F01646A4AB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8000"/>
          </a:blip>
          <a:srcRect t="6179" r="-1" b="18801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84FE7A-505F-9F42-CC15-15251C05E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2" y="686020"/>
            <a:ext cx="9592321" cy="2742980"/>
          </a:xfrm>
        </p:spPr>
        <p:txBody>
          <a:bodyPr>
            <a:normAutofit/>
          </a:bodyPr>
          <a:lstStyle/>
          <a:p>
            <a:pPr algn="ctr"/>
            <a:r>
              <a:rPr lang="en-CA" sz="6600" dirty="0">
                <a:solidFill>
                  <a:srgbClr val="FFFFFF"/>
                </a:solidFill>
              </a:rPr>
              <a:t>Used Cars Market Analysis: Craigslist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8FEFF-BAF3-A985-CF3E-6E043D086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33" y="3602037"/>
            <a:ext cx="8630138" cy="3014299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FFFFFF"/>
                </a:solidFill>
              </a:rPr>
              <a:t>Data-1202-01 Final Project Presentation</a:t>
            </a:r>
          </a:p>
          <a:p>
            <a:r>
              <a:rPr lang="en-CA" sz="3200" dirty="0">
                <a:solidFill>
                  <a:srgbClr val="FFFFFF"/>
                </a:solidFill>
              </a:rPr>
              <a:t>Submitted by: Group 5</a:t>
            </a:r>
          </a:p>
          <a:p>
            <a:r>
              <a:rPr lang="en-CA" sz="3200" dirty="0">
                <a:solidFill>
                  <a:srgbClr val="FFFFFF"/>
                </a:solidFill>
              </a:rPr>
              <a:t>Submitted to: Prof. Thomas</a:t>
            </a:r>
          </a:p>
          <a:p>
            <a:endParaRPr lang="en-CA" sz="3200" dirty="0">
              <a:solidFill>
                <a:srgbClr val="FFFFFF"/>
              </a:solidFill>
            </a:endParaRPr>
          </a:p>
          <a:p>
            <a:endParaRPr lang="en-CA" sz="3200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75CCBCF-94E6-99D2-78AB-B0B028A14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59685"/>
              </p:ext>
            </p:extLst>
          </p:nvPr>
        </p:nvGraphicFramePr>
        <p:xfrm>
          <a:off x="8666341" y="3770968"/>
          <a:ext cx="3005350" cy="2845368"/>
        </p:xfrm>
        <a:graphic>
          <a:graphicData uri="http://schemas.openxmlformats.org/drawingml/2006/table">
            <a:tbl>
              <a:tblPr firstRow="1" firstCol="1" bandRow="1"/>
              <a:tblGrid>
                <a:gridCol w="3005350">
                  <a:extLst>
                    <a:ext uri="{9D8B030D-6E8A-4147-A177-3AD203B41FA5}">
                      <a16:colId xmlns:a16="http://schemas.microsoft.com/office/drawing/2014/main" val="505370276"/>
                    </a:ext>
                  </a:extLst>
                </a:gridCol>
              </a:tblGrid>
              <a:tr h="3161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800" b="1" ker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Group Members</a:t>
                      </a:r>
                      <a:endParaRPr lang="en-CA" sz="1600" b="1" kern="100"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712963"/>
                  </a:ext>
                </a:extLst>
              </a:tr>
              <a:tr h="3161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800" b="1" ker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Yahya Mubeen Kidwai</a:t>
                      </a:r>
                      <a:endParaRPr lang="en-CA" sz="1600" b="1" kern="100"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25171"/>
                  </a:ext>
                </a:extLst>
              </a:tr>
              <a:tr h="3161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800" b="1" ker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Gokul Gangadharan</a:t>
                      </a:r>
                      <a:endParaRPr lang="en-CA" sz="1600" b="1" kern="100"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07878"/>
                  </a:ext>
                </a:extLst>
              </a:tr>
              <a:tr h="3161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800" b="1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Mandeep Kaur</a:t>
                      </a:r>
                      <a:endParaRPr lang="en-CA" sz="1600" b="1" kern="100" dirty="0"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19753"/>
                  </a:ext>
                </a:extLst>
              </a:tr>
              <a:tr h="3161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800" b="1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Nisha Singh</a:t>
                      </a:r>
                      <a:endParaRPr lang="en-CA" sz="1600" b="1" kern="100" dirty="0"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878267"/>
                  </a:ext>
                </a:extLst>
              </a:tr>
              <a:tr h="3161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800" b="1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Mohammed </a:t>
                      </a:r>
                      <a:r>
                        <a:rPr lang="en-CA" sz="1800" b="1" kern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Masiuddin</a:t>
                      </a:r>
                      <a:endParaRPr lang="en-CA" sz="1600" b="1" kern="100" dirty="0"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15262"/>
                  </a:ext>
                </a:extLst>
              </a:tr>
              <a:tr h="3161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800" b="1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Parth Bhatia</a:t>
                      </a:r>
                      <a:endParaRPr lang="en-CA" sz="1600" b="1" kern="100" dirty="0"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321833"/>
                  </a:ext>
                </a:extLst>
              </a:tr>
              <a:tr h="3161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800" b="1" ker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Vinod Kumar</a:t>
                      </a:r>
                      <a:endParaRPr lang="en-CA" sz="1600" b="1" kern="100"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831264"/>
                  </a:ext>
                </a:extLst>
              </a:tr>
              <a:tr h="3161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800" b="1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Shahabuddin Syed</a:t>
                      </a:r>
                      <a:endParaRPr lang="en-CA" sz="1600" b="1" kern="100" dirty="0"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713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36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256D-608C-C8BE-31B9-621B2260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Drive Type and Fuel Type of Cars </a:t>
            </a:r>
          </a:p>
        </p:txBody>
      </p:sp>
      <p:pic>
        <p:nvPicPr>
          <p:cNvPr id="15" name="Picture 14" descr="A diagram of fuel type distribution&#10;&#10;Description automatically generated">
            <a:extLst>
              <a:ext uri="{FF2B5EF4-FFF2-40B4-BE49-F238E27FC236}">
                <a16:creationId xmlns:a16="http://schemas.microsoft.com/office/drawing/2014/main" id="{51C6A0E6-6007-281E-55F0-FF635E814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151" y="2054196"/>
            <a:ext cx="4456192" cy="4588485"/>
          </a:xfrm>
          <a:prstGeom prst="rect">
            <a:avLst/>
          </a:prstGeom>
        </p:spPr>
      </p:pic>
      <p:pic>
        <p:nvPicPr>
          <p:cNvPr id="4" name="Picture 3" descr="A graph showing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C38249DD-AFD1-22F2-F6DA-5A99712BE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4" y="2096712"/>
            <a:ext cx="6671523" cy="418486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B9816-6C5E-2C4D-3AC0-042CB271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09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B8D0-DFE1-026C-889C-8E56567D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5" y="150466"/>
            <a:ext cx="9888748" cy="830220"/>
          </a:xfrm>
        </p:spPr>
        <p:txBody>
          <a:bodyPr>
            <a:normAutofit fontScale="90000"/>
          </a:bodyPr>
          <a:lstStyle/>
          <a:p>
            <a:r>
              <a:rPr lang="en-CA" dirty="0"/>
              <a:t>Frequency of Price Distribution of Used Cars</a:t>
            </a:r>
          </a:p>
        </p:txBody>
      </p:sp>
      <p:pic>
        <p:nvPicPr>
          <p:cNvPr id="19" name="Content Placeholder 18" descr="A graph showing the price distribution&#10;&#10;Description automatically generated">
            <a:extLst>
              <a:ext uri="{FF2B5EF4-FFF2-40B4-BE49-F238E27FC236}">
                <a16:creationId xmlns:a16="http://schemas.microsoft.com/office/drawing/2014/main" id="{43545B30-7F66-D855-62AF-2ECAD7A32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2" y="980685"/>
            <a:ext cx="9159990" cy="5798527"/>
          </a:xfrm>
          <a:prstGeom prst="rect">
            <a:avLst/>
          </a:prstGeom>
        </p:spPr>
      </p:pic>
      <p:pic>
        <p:nvPicPr>
          <p:cNvPr id="4" name="Picture 2" descr="CPlus for Craigslist - Microsoft Apps">
            <a:extLst>
              <a:ext uri="{FF2B5EF4-FFF2-40B4-BE49-F238E27FC236}">
                <a16:creationId xmlns:a16="http://schemas.microsoft.com/office/drawing/2014/main" id="{5D422D17-D778-CBEC-0DCB-63E629459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566" y="-15358"/>
            <a:ext cx="1992086" cy="199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4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AE43-07C1-EAE6-321B-231C040F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31" y="87169"/>
            <a:ext cx="7685037" cy="809367"/>
          </a:xfrm>
        </p:spPr>
        <p:txBody>
          <a:bodyPr/>
          <a:lstStyle/>
          <a:p>
            <a:r>
              <a:rPr lang="en-CA" dirty="0"/>
              <a:t>Influence of Make Year on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761BE-00BD-F681-9DBE-89DCC8500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7" name="Picture 16" descr="A graph showing the growth of the price trends&#10;&#10;Description automatically generated">
            <a:extLst>
              <a:ext uri="{FF2B5EF4-FFF2-40B4-BE49-F238E27FC236}">
                <a16:creationId xmlns:a16="http://schemas.microsoft.com/office/drawing/2014/main" id="{5232B95A-10B0-E9D0-53F7-3A4D8542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" y="923136"/>
            <a:ext cx="10449699" cy="5873124"/>
          </a:xfrm>
          <a:prstGeom prst="rect">
            <a:avLst/>
          </a:prstGeom>
        </p:spPr>
      </p:pic>
      <p:pic>
        <p:nvPicPr>
          <p:cNvPr id="4" name="Picture 2" descr="CPlus for Craigslist - Microsoft Apps">
            <a:extLst>
              <a:ext uri="{FF2B5EF4-FFF2-40B4-BE49-F238E27FC236}">
                <a16:creationId xmlns:a16="http://schemas.microsoft.com/office/drawing/2014/main" id="{EC8BB59D-4DF7-0E4A-8656-3CE5DBF9F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889" y="1738798"/>
            <a:ext cx="1992086" cy="199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77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C9E1-6487-B26E-A40F-D7CC59D2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87" y="219136"/>
            <a:ext cx="8462513" cy="729430"/>
          </a:xfrm>
        </p:spPr>
        <p:txBody>
          <a:bodyPr>
            <a:normAutofit/>
          </a:bodyPr>
          <a:lstStyle/>
          <a:p>
            <a:r>
              <a:rPr lang="en-CA" dirty="0"/>
              <a:t>Effect of Car Condition over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552F-1262-B2F7-E61C-1B9817BD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1" name="Picture 10" descr="A graph showing different colored boxes&#10;&#10;Description automatically generated">
            <a:extLst>
              <a:ext uri="{FF2B5EF4-FFF2-40B4-BE49-F238E27FC236}">
                <a16:creationId xmlns:a16="http://schemas.microsoft.com/office/drawing/2014/main" id="{4A9A2EE5-7E04-1A54-EA16-D6C596F1B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" y="1088138"/>
            <a:ext cx="9068649" cy="5688516"/>
          </a:xfrm>
          <a:prstGeom prst="rect">
            <a:avLst/>
          </a:prstGeom>
        </p:spPr>
      </p:pic>
      <p:pic>
        <p:nvPicPr>
          <p:cNvPr id="4" name="Picture 2" descr="CPlus for Craigslist - Microsoft Apps">
            <a:extLst>
              <a:ext uri="{FF2B5EF4-FFF2-40B4-BE49-F238E27FC236}">
                <a16:creationId xmlns:a16="http://schemas.microsoft.com/office/drawing/2014/main" id="{3594899A-500D-52F5-1AB6-CDEF3171D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04" y="2984405"/>
            <a:ext cx="1992086" cy="199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22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DC97-EC79-EE02-C2DE-DF4265AE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7203"/>
            <a:ext cx="7685037" cy="1325563"/>
          </a:xfrm>
        </p:spPr>
        <p:txBody>
          <a:bodyPr/>
          <a:lstStyle/>
          <a:p>
            <a:r>
              <a:rPr lang="en-CA" dirty="0"/>
              <a:t>Findings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3EA59-7090-95C3-40FB-6F29A713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58" y="1610264"/>
            <a:ext cx="7838536" cy="4899804"/>
          </a:xfrm>
        </p:spPr>
        <p:txBody>
          <a:bodyPr>
            <a:normAutofit/>
          </a:bodyPr>
          <a:lstStyle/>
          <a:p>
            <a:r>
              <a:rPr lang="en-US" sz="2400" dirty="0"/>
              <a:t>Ford has highest market-share with its F150 Raptor being the top listed used car in the US</a:t>
            </a:r>
          </a:p>
          <a:p>
            <a:r>
              <a:rPr lang="en-US" sz="2400" dirty="0"/>
              <a:t>California accounts for 30% of total used cars postings </a:t>
            </a:r>
          </a:p>
          <a:p>
            <a:r>
              <a:rPr lang="en-US" sz="2400" dirty="0"/>
              <a:t>Most cars listed are Sedans with Automatic transmission, running on gas</a:t>
            </a:r>
          </a:p>
          <a:p>
            <a:r>
              <a:rPr lang="en-CA" sz="2400" dirty="0"/>
              <a:t>Most of the used cars are Priced between 4000 to 40,000 USD (mean being closed to 20,000)</a:t>
            </a:r>
          </a:p>
          <a:p>
            <a:r>
              <a:rPr lang="en-CA" sz="2400" dirty="0"/>
              <a:t>Factors influencing used car pricing: Make Year &amp; Condition</a:t>
            </a:r>
          </a:p>
          <a:p>
            <a:pPr lvl="1"/>
            <a:r>
              <a:rPr lang="en-CA" sz="2400" dirty="0"/>
              <a:t>The Make Year of the car has a significant impact over pricing: The newer the cars, the higher the listing price.</a:t>
            </a:r>
          </a:p>
          <a:p>
            <a:pPr lvl="1"/>
            <a:r>
              <a:rPr lang="en-CA" sz="2400" dirty="0"/>
              <a:t>Condition influences price greatly: New or Good Condition cars are priced much higher than the rest.</a:t>
            </a:r>
          </a:p>
        </p:txBody>
      </p:sp>
      <p:pic>
        <p:nvPicPr>
          <p:cNvPr id="4" name="Picture 2" descr="CPlus for Craigslist - Microsoft Apps">
            <a:extLst>
              <a:ext uri="{FF2B5EF4-FFF2-40B4-BE49-F238E27FC236}">
                <a16:creationId xmlns:a16="http://schemas.microsoft.com/office/drawing/2014/main" id="{0AD08ABD-70BE-9A28-9E97-B66F9EAE5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753" y="4865914"/>
            <a:ext cx="1992086" cy="199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848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64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65" name="Background Fill">
            <a:extLst>
              <a:ext uri="{FF2B5EF4-FFF2-40B4-BE49-F238E27FC236}">
                <a16:creationId xmlns:a16="http://schemas.microsoft.com/office/drawing/2014/main" id="{06087813-B81F-42C4-A0EA-F9078FB6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olor Fill">
            <a:extLst>
              <a:ext uri="{FF2B5EF4-FFF2-40B4-BE49-F238E27FC236}">
                <a16:creationId xmlns:a16="http://schemas.microsoft.com/office/drawing/2014/main" id="{C4B295A1-75D3-4C3B-82E7-C5CFD80A7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7AA0034-C7E1-4F5E-80D5-74CDFC0D1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68" name="Graphic 9">
              <a:extLst>
                <a:ext uri="{FF2B5EF4-FFF2-40B4-BE49-F238E27FC236}">
                  <a16:creationId xmlns:a16="http://schemas.microsoft.com/office/drawing/2014/main" id="{A217CF63-2FBD-4FA2-838C-6287D9F54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Graphic 18">
              <a:extLst>
                <a:ext uri="{FF2B5EF4-FFF2-40B4-BE49-F238E27FC236}">
                  <a16:creationId xmlns:a16="http://schemas.microsoft.com/office/drawing/2014/main" id="{C8F9462C-D125-4450-B35D-6E680DD3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FA1A088-C133-4278-93CD-B7F518F32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A25AE1A-8F17-40E6-A1BB-ED8F665B7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AB54797-0849-4E89-BAA5-80D52410B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4894" y="1100025"/>
              <a:ext cx="4790779" cy="47907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ure">
            <a:extLst>
              <a:ext uri="{FF2B5EF4-FFF2-40B4-BE49-F238E27FC236}">
                <a16:creationId xmlns:a16="http://schemas.microsoft.com/office/drawing/2014/main" id="{E4B2AF95-7029-4856-9CE4-BBBE8CF80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AAE4A-FD3D-1664-11EF-8D0C36E6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08" y="1120746"/>
            <a:ext cx="5927465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pic>
        <p:nvPicPr>
          <p:cNvPr id="4" name="Picture 2" descr="CPlus for Craigslist - Microsoft Apps">
            <a:extLst>
              <a:ext uri="{FF2B5EF4-FFF2-40B4-BE49-F238E27FC236}">
                <a16:creationId xmlns:a16="http://schemas.microsoft.com/office/drawing/2014/main" id="{282194B0-B9AF-7720-6A53-1BED7B09BD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9262" y="1886747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30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489A-3CD7-9ED6-9F43-E8BE53B6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D772-47A9-4967-F380-65D5C3D2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Introduction to Dataset</a:t>
            </a:r>
          </a:p>
          <a:p>
            <a:r>
              <a:rPr lang="en-CA" dirty="0"/>
              <a:t>Objectives of the Analysis</a:t>
            </a:r>
          </a:p>
          <a:p>
            <a:r>
              <a:rPr lang="en-CA" dirty="0"/>
              <a:t>Cleaning Using Python</a:t>
            </a:r>
          </a:p>
          <a:p>
            <a:r>
              <a:rPr lang="en-CA" dirty="0"/>
              <a:t>Insights from the Data</a:t>
            </a:r>
          </a:p>
          <a:p>
            <a:pPr lvl="1"/>
            <a:r>
              <a:rPr lang="en-CA" dirty="0"/>
              <a:t>Market-share &amp; Used Cars Demographics</a:t>
            </a:r>
          </a:p>
          <a:p>
            <a:pPr lvl="1"/>
            <a:r>
              <a:rPr lang="en-CA" dirty="0"/>
              <a:t>Frequency of Price Distribution of Used Cars</a:t>
            </a:r>
          </a:p>
          <a:p>
            <a:pPr lvl="1"/>
            <a:r>
              <a:rPr lang="en-CA" dirty="0"/>
              <a:t>Influence of Make Year on Price</a:t>
            </a:r>
          </a:p>
          <a:p>
            <a:pPr lvl="1"/>
            <a:r>
              <a:rPr lang="en-CA" dirty="0"/>
              <a:t>Effect of Car Condition over Pricing</a:t>
            </a:r>
          </a:p>
          <a:p>
            <a:r>
              <a:rPr lang="en-CA" dirty="0"/>
              <a:t>Findings &amp; Conclusion</a:t>
            </a:r>
          </a:p>
        </p:txBody>
      </p:sp>
      <p:pic>
        <p:nvPicPr>
          <p:cNvPr id="7" name="Picture 6" descr="A purple peace sign on a black background&#10;&#10;Description automatically generated">
            <a:extLst>
              <a:ext uri="{FF2B5EF4-FFF2-40B4-BE49-F238E27FC236}">
                <a16:creationId xmlns:a16="http://schemas.microsoft.com/office/drawing/2014/main" id="{3DD63D21-0888-66B6-6885-BC16C6DD8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613" y="-464726"/>
            <a:ext cx="4421387" cy="44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8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7D02-6DAA-FADA-E2BD-FA9A34D6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C5BC7-9985-EF60-E2AA-CE2C315A5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Dataset: </a:t>
            </a:r>
            <a:r>
              <a:rPr lang="en-US" i="1" u="sng" dirty="0">
                <a:solidFill>
                  <a:srgbClr val="0000FF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Used Cars Dataset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retrieved </a:t>
            </a:r>
            <a:r>
              <a:rPr lang="en-CA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Kaggle.com </a:t>
            </a:r>
          </a:p>
          <a:p>
            <a:r>
              <a:rPr lang="en-CA" dirty="0"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P</a:t>
            </a:r>
            <a:r>
              <a:rPr lang="en-CA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rovides listings of used cars posted on Craigslist within the US in the year 2021</a:t>
            </a:r>
          </a:p>
          <a:p>
            <a:r>
              <a:rPr lang="en-US" dirty="0">
                <a:latin typeface="Aptos" panose="020B0004020202020204" pitchFamily="34" charset="0"/>
              </a:rPr>
              <a:t>The Dataset gives us information on the dynamics of used car market in the US.</a:t>
            </a:r>
          </a:p>
          <a:p>
            <a:pPr lvl="1"/>
            <a:r>
              <a:rPr lang="en-US" dirty="0"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includes r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 data like make, model, year, selling price, kilometers driven, fuel type, transmission, mileage, engine specifications, location information etc</a:t>
            </a:r>
            <a:r>
              <a:rPr lang="en-US" dirty="0"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Aptos" panose="020B0004020202020204" pitchFamily="34" charset="0"/>
            </a:endParaRPr>
          </a:p>
          <a:p>
            <a:r>
              <a:rPr lang="en-US" dirty="0">
                <a:latin typeface="Aptos" panose="020B0004020202020204" pitchFamily="34" charset="0"/>
              </a:rPr>
              <a:t>We will use this dataset to identify trends and patterns in pricing, demand, and other factors affecting the sales price of used cars.</a:t>
            </a:r>
          </a:p>
          <a:p>
            <a:r>
              <a:rPr lang="en-US" dirty="0">
                <a:latin typeface="Aptos" panose="020B0004020202020204" pitchFamily="34" charset="0"/>
              </a:rPr>
              <a:t>We will also handles the missing values and outliers present in the dataset.</a:t>
            </a:r>
          </a:p>
          <a:p>
            <a:endParaRPr lang="en-CA" dirty="0"/>
          </a:p>
        </p:txBody>
      </p:sp>
      <p:pic>
        <p:nvPicPr>
          <p:cNvPr id="2050" name="Picture 2" descr="CPlus for Craigslist - Microsoft Apps">
            <a:extLst>
              <a:ext uri="{FF2B5EF4-FFF2-40B4-BE49-F238E27FC236}">
                <a16:creationId xmlns:a16="http://schemas.microsoft.com/office/drawing/2014/main" id="{D70C21A7-8909-BAB2-56D1-5E5CEDD6C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347" y="1156996"/>
            <a:ext cx="4419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446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9EEB-9282-F53B-FB27-CFDAF431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1A26-1BA4-BBE0-6DB4-2FAF624FB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Market Understanding: Gaining a understanding of the dynamics of the used car market in the US. </a:t>
            </a:r>
          </a:p>
          <a:p>
            <a:pPr lvl="1"/>
            <a:r>
              <a:rPr lang="en-US" dirty="0"/>
              <a:t>This includes identifying the used car density based on locations, make and models and to explore any trends, patterns, and factors influencing the used car pricing.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Price Optimization: Assisting dealerships and sellers in optimizing their pricing strategies for used cars based on different variables available. </a:t>
            </a:r>
          </a:p>
          <a:p>
            <a:pPr lvl="1"/>
            <a:r>
              <a:rPr lang="en-US" dirty="0"/>
              <a:t>By analyzing historical data, sellers can better identify market value and set competitive prices to attract potential buyers.</a:t>
            </a:r>
          </a:p>
          <a:p>
            <a:endParaRPr lang="en-CA" dirty="0"/>
          </a:p>
        </p:txBody>
      </p:sp>
      <p:pic>
        <p:nvPicPr>
          <p:cNvPr id="5" name="Picture 2" descr="CPlus for Craigslist - Microsoft Apps">
            <a:extLst>
              <a:ext uri="{FF2B5EF4-FFF2-40B4-BE49-F238E27FC236}">
                <a16:creationId xmlns:a16="http://schemas.microsoft.com/office/drawing/2014/main" id="{5350A464-3E2E-7E4A-10B6-5F0760B66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262" y="3900196"/>
            <a:ext cx="4419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458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95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97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81" name="Content Placeholder 80">
            <a:extLst>
              <a:ext uri="{FF2B5EF4-FFF2-40B4-BE49-F238E27FC236}">
                <a16:creationId xmlns:a16="http://schemas.microsoft.com/office/drawing/2014/main" id="{F3C72242-D073-12F0-377E-4D9BF1E50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r="-1" b="27400"/>
          <a:stretch/>
        </p:blipFill>
        <p:spPr>
          <a:xfrm>
            <a:off x="3059" y="10"/>
            <a:ext cx="12188941" cy="6857990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2F45987A-3A2E-45FE-947D-464BBA890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2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D1A70-4700-2415-3AD7-CE4CF21B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039" y="-134438"/>
            <a:ext cx="554936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Cleaning using Python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C6F3C0CA-DE6B-DDC3-C9DD-037DAACB2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390" y="3495869"/>
            <a:ext cx="4865346" cy="328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0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F891-8E1D-88E1-2F7D-6B4DA0C9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50" y="463731"/>
            <a:ext cx="7721587" cy="86683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Insights from the Data: Manufacturer Market Share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5EFFEA-0D06-07B5-4A6A-0CBE1A88D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780" y="1405433"/>
            <a:ext cx="10067565" cy="4934495"/>
          </a:xfrm>
        </p:spPr>
      </p:pic>
    </p:spTree>
    <p:extLst>
      <p:ext uri="{BB962C8B-B14F-4D97-AF65-F5344CB8AC3E}">
        <p14:creationId xmlns:p14="http://schemas.microsoft.com/office/powerpoint/2010/main" val="226815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8D0A-6DB8-A222-D6EB-16123BE5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69" y="263101"/>
            <a:ext cx="7685037" cy="1325563"/>
          </a:xfrm>
        </p:spPr>
        <p:txBody>
          <a:bodyPr/>
          <a:lstStyle/>
          <a:p>
            <a:r>
              <a:rPr lang="en-CA" dirty="0"/>
              <a:t>Top Listed Models from Top Selling Manufacturers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E0348-A0AB-DA4A-A7B2-EF1C3BC2C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427" y="1588664"/>
            <a:ext cx="8678990" cy="5012571"/>
          </a:xfrm>
        </p:spPr>
      </p:pic>
    </p:spTree>
    <p:extLst>
      <p:ext uri="{BB962C8B-B14F-4D97-AF65-F5344CB8AC3E}">
        <p14:creationId xmlns:p14="http://schemas.microsoft.com/office/powerpoint/2010/main" val="318446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2C8E-10D1-A4EC-01D1-3E7576C8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223912"/>
            <a:ext cx="8974183" cy="1023591"/>
          </a:xfrm>
        </p:spPr>
        <p:txBody>
          <a:bodyPr/>
          <a:lstStyle/>
          <a:p>
            <a:r>
              <a:rPr lang="en-CA" dirty="0"/>
              <a:t>Biggest Used Car Markets in the 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679777-300B-5586-BD07-1224C2C34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315" y="1411288"/>
            <a:ext cx="9257862" cy="538394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77F4C7-79E1-C66D-883B-E462E13E4717}"/>
              </a:ext>
            </a:extLst>
          </p:cNvPr>
          <p:cNvSpPr txBox="1"/>
          <p:nvPr/>
        </p:nvSpPr>
        <p:spPr>
          <a:xfrm>
            <a:off x="1984075" y="3059668"/>
            <a:ext cx="14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California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7951E-4504-900C-F1D9-9903DDF2EA86}"/>
              </a:ext>
            </a:extLst>
          </p:cNvPr>
          <p:cNvSpPr txBox="1"/>
          <p:nvPr/>
        </p:nvSpPr>
        <p:spPr>
          <a:xfrm>
            <a:off x="2110596" y="5739442"/>
            <a:ext cx="1403230" cy="37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Florida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13033-48A2-5F9B-8EBA-019C6711A4CE}"/>
              </a:ext>
            </a:extLst>
          </p:cNvPr>
          <p:cNvSpPr txBox="1"/>
          <p:nvPr/>
        </p:nvSpPr>
        <p:spPr>
          <a:xfrm>
            <a:off x="5397260" y="3059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Texas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932DF-10DE-3E34-6F5F-C9737FAE65CA}"/>
              </a:ext>
            </a:extLst>
          </p:cNvPr>
          <p:cNvSpPr txBox="1"/>
          <p:nvPr/>
        </p:nvSpPr>
        <p:spPr>
          <a:xfrm>
            <a:off x="7062158" y="3059668"/>
            <a:ext cx="122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New York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F27C4-F02F-2672-B58D-A99D099409F1}"/>
              </a:ext>
            </a:extLst>
          </p:cNvPr>
          <p:cNvSpPr txBox="1"/>
          <p:nvPr/>
        </p:nvSpPr>
        <p:spPr>
          <a:xfrm>
            <a:off x="8566262" y="3059668"/>
            <a:ext cx="122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Ohio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F8C96-00AA-974D-0B20-F0CFC9A916CF}"/>
              </a:ext>
            </a:extLst>
          </p:cNvPr>
          <p:cNvSpPr txBox="1"/>
          <p:nvPr/>
        </p:nvSpPr>
        <p:spPr>
          <a:xfrm>
            <a:off x="5483295" y="5684974"/>
            <a:ext cx="122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Oregon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5D10E-BBD9-41B7-BD25-96CF5C1643F2}"/>
              </a:ext>
            </a:extLst>
          </p:cNvPr>
          <p:cNvSpPr txBox="1"/>
          <p:nvPr/>
        </p:nvSpPr>
        <p:spPr>
          <a:xfrm>
            <a:off x="8065469" y="5684974"/>
            <a:ext cx="122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Michigan</a:t>
            </a:r>
          </a:p>
        </p:txBody>
      </p:sp>
    </p:spTree>
    <p:extLst>
      <p:ext uri="{BB962C8B-B14F-4D97-AF65-F5344CB8AC3E}">
        <p14:creationId xmlns:p14="http://schemas.microsoft.com/office/powerpoint/2010/main" val="105548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E7C0-B4EC-AB6C-A9EB-33DAFFFA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Distribution of Cars &amp; Transmission Type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82485EA-E01F-E440-D8FF-0F3C68DBD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56" y="2765425"/>
            <a:ext cx="4067175" cy="2743200"/>
          </a:xfrm>
        </p:spPr>
      </p:pic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2164A12-8361-796B-7534-7CF0F3747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" y="2071396"/>
            <a:ext cx="7685038" cy="4709073"/>
          </a:xfrm>
          <a:prstGeom prst="rect">
            <a:avLst/>
          </a:prstGeom>
        </p:spPr>
      </p:pic>
      <p:pic>
        <p:nvPicPr>
          <p:cNvPr id="20" name="Content Placeholder 12" descr="A graph showing different colored bars&#10;&#10;Description automatically generated">
            <a:extLst>
              <a:ext uri="{FF2B5EF4-FFF2-40B4-BE49-F238E27FC236}">
                <a16:creationId xmlns:a16="http://schemas.microsoft.com/office/drawing/2014/main" id="{18EA6DD6-CE53-90A3-A618-021510306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493" y="2380959"/>
            <a:ext cx="4430656" cy="3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3399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RightStep">
      <a:dk1>
        <a:srgbClr val="000000"/>
      </a:dk1>
      <a:lt1>
        <a:srgbClr val="FFFFFF"/>
      </a:lt1>
      <a:dk2>
        <a:srgbClr val="1B2430"/>
      </a:dk2>
      <a:lt2>
        <a:srgbClr val="F3F0F1"/>
      </a:lt2>
      <a:accent1>
        <a:srgbClr val="46B290"/>
      </a:accent1>
      <a:accent2>
        <a:srgbClr val="3BA5B1"/>
      </a:accent2>
      <a:accent3>
        <a:srgbClr val="4D86C3"/>
      </a:accent3>
      <a:accent4>
        <a:srgbClr val="3E46B3"/>
      </a:accent4>
      <a:accent5>
        <a:srgbClr val="764DC3"/>
      </a:accent5>
      <a:accent6>
        <a:srgbClr val="963BB1"/>
      </a:accent6>
      <a:hlink>
        <a:srgbClr val="BF3F67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476</Words>
  <Application>Microsoft Office PowerPoint</Application>
  <PresentationFormat>Widescreen</PresentationFormat>
  <Paragraphs>62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Calibri</vt:lpstr>
      <vt:lpstr>Gill Sans Nova</vt:lpstr>
      <vt:lpstr>TropicVTI</vt:lpstr>
      <vt:lpstr>Used Cars Market Analysis: Craigslist USA</vt:lpstr>
      <vt:lpstr>Table of Contents</vt:lpstr>
      <vt:lpstr>Introduction to the Dataset</vt:lpstr>
      <vt:lpstr>Objective of Analysis</vt:lpstr>
      <vt:lpstr>Cleaning using Python</vt:lpstr>
      <vt:lpstr>Insights from the Data: Manufacturer Market Share</vt:lpstr>
      <vt:lpstr>Top Listed Models from Top Selling Manufacturers</vt:lpstr>
      <vt:lpstr>Biggest Used Car Markets in the US</vt:lpstr>
      <vt:lpstr>Distribution of Cars &amp; Transmission Type</vt:lpstr>
      <vt:lpstr>Drive Type and Fuel Type of Cars </vt:lpstr>
      <vt:lpstr>Frequency of Price Distribution of Used Cars</vt:lpstr>
      <vt:lpstr>Influence of Make Year on Price</vt:lpstr>
      <vt:lpstr>Effect of Car Condition over Pricing</vt:lpstr>
      <vt:lpstr>Findings &amp;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Cars Market Analysis: Craigslist USA</dc:title>
  <dc:creator>Gokul Gangadharan</dc:creator>
  <cp:lastModifiedBy>Gokul Gangadharan</cp:lastModifiedBy>
  <cp:revision>6</cp:revision>
  <dcterms:created xsi:type="dcterms:W3CDTF">2024-04-09T20:53:40Z</dcterms:created>
  <dcterms:modified xsi:type="dcterms:W3CDTF">2024-04-10T04:14:09Z</dcterms:modified>
</cp:coreProperties>
</file>