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40ABBBAC-B449-423D-98EC-BBF28DA2AA57}"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E5012ED-1E9D-4A27-ABCA-2AB98ED61503}"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2EF4687B-85CA-49ED-A730-F3D386453859}"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72FC076E-61BD-4AEE-975F-67700B0CED36}"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8960" cy="27432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6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4C59887E-68B5-46F9-BD40-3629FCE676DA}"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dt" idx="4"/>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69B806BA-3628-4FEA-942F-C01FB7A5FA01}"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4F75F3F2-1A5E-47A0-AEC6-C54CA5F7E6CC}"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DE7BB804-9FD8-4901-A739-0CD70C3134D3}"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0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C9F8CB8C-5675-43A6-AD47-FF0AF669E5C8}"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D557C1D8-3EDF-4659-9B8A-29EECB301C03}"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244D124-CC5E-47E1-8D8C-7D7DBCAED0D4}"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8960" cy="27432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FDF7EF12-29A3-40AC-8C61-F2B9E2F11D9D}"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0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1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1F507332-EBBB-442B-9390-DE61F30B8C08}"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1B57648C-A08F-4CBC-900E-B9287ACE968E}"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4E5123ED-B5C7-45EC-BBE7-38430F6F2363}"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2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8322406A-FB44-4E02-8280-FA58319692AB}"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2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2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5EA8BE09-FDFC-4B61-B950-ECECA26CE5FD}" type="slidenum">
              <a:t>&lt;#&gt;</a:t>
            </a:fld>
          </a:p>
        </p:txBody>
      </p:sp>
      <p:sp>
        <p:nvSpPr>
          <p:cNvPr id="9" name="PlaceHolder 8"/>
          <p:cNvSpPr>
            <a:spLocks noGrp="1"/>
          </p:cNvSpPr>
          <p:nvPr>
            <p:ph type="dt" idx="7"/>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2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3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3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3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3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30C14C5D-1522-4463-816A-DA636D5CFC43}" type="slidenum">
              <a:t>&lt;#&gt;</a:t>
            </a:fld>
          </a:p>
        </p:txBody>
      </p:sp>
      <p:sp>
        <p:nvSpPr>
          <p:cNvPr id="11" name="PlaceHolder 10"/>
          <p:cNvSpPr>
            <a:spLocks noGrp="1"/>
          </p:cNvSpPr>
          <p:nvPr>
            <p:ph type="dt" idx="7"/>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42159F03-2279-4173-AFF9-8E3784085A6D}"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C67018D4-BC79-4414-A685-9A2E3378C1DF}"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8960" cy="27432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F2EB188-1F75-4CDE-8B92-C2D268B73435}"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2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0C7EA3C-6C39-4BE4-B8B8-40A23095B61E}"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31A1BED-FFD4-4343-8DC6-1FD4332E7F6C}"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BC764B5-16B8-4F9F-A2F8-41D56CA46BBE}"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Logo&#10;&#10;Description automatically generated"/>
          <p:cNvPicPr/>
          <p:nvPr/>
        </p:nvPicPr>
        <p:blipFill>
          <a:blip r:embed="rId2"/>
          <a:stretch/>
        </p:blipFill>
        <p:spPr>
          <a:xfrm>
            <a:off x="10485000" y="6437880"/>
            <a:ext cx="1125000" cy="364320"/>
          </a:xfrm>
          <a:prstGeom prst="rect">
            <a:avLst/>
          </a:prstGeom>
          <a:ln w="0">
            <a:noFill/>
          </a:ln>
        </p:spPr>
      </p:pic>
      <p:sp>
        <p:nvSpPr>
          <p:cNvPr id="4" name="Rectangle 6"/>
          <p:cNvSpPr/>
          <p:nvPr/>
        </p:nvSpPr>
        <p:spPr>
          <a:xfrm>
            <a:off x="446400" y="3085920"/>
            <a:ext cx="11298240" cy="333756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1"/>
          <p:cNvSpPr>
            <a:spLocks noGrp="1"/>
          </p:cNvSpPr>
          <p:nvPr>
            <p:ph type="title"/>
          </p:nvPr>
        </p:nvSpPr>
        <p:spPr>
          <a:xfrm>
            <a:off x="576000" y="729720"/>
            <a:ext cx="11028960" cy="59148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6" name="PlaceHolder 2"/>
          <p:cNvSpPr>
            <a:spLocks noGrp="1"/>
          </p:cNvSpPr>
          <p:nvPr>
            <p:ph type="ftr" idx="1"/>
          </p:nvPr>
        </p:nvSpPr>
        <p:spPr>
          <a:xfrm>
            <a:off x="581040" y="6423840"/>
            <a:ext cx="6916320" cy="364320"/>
          </a:xfrm>
          <a:prstGeom prst="rect">
            <a:avLst/>
          </a:prstGeom>
          <a:noFill/>
          <a:ln w="0">
            <a:noFill/>
          </a:ln>
        </p:spPr>
        <p:txBody>
          <a:bodyPr lIns="90000" rIns="90000" tIns="45000" bIns="45000" anchor="t">
            <a:noAutofit/>
          </a:bodyPr>
          <a:lstStyle>
            <a:lvl1pPr algn="ctr">
              <a:lnSpc>
                <a:spcPct val="100000"/>
              </a:lnSpc>
              <a:buNone/>
              <a:defRPr b="0" lang="en-IN" sz="1400" spc="-1" strike="noStrike">
                <a:latin typeface="Times New Roman"/>
              </a:defRPr>
            </a:lvl1pPr>
          </a:lstStyle>
          <a:p>
            <a:pPr algn="ctr">
              <a:lnSpc>
                <a:spcPct val="100000"/>
              </a:lnSpc>
              <a:buNone/>
            </a:pPr>
            <a:r>
              <a:rPr b="0" lang="en-IN" sz="1400" spc="-1" strike="noStrike">
                <a:latin typeface="Times New Roman"/>
              </a:rPr>
              <a:t>&lt;footer&gt;</a:t>
            </a:r>
            <a:endParaRPr b="0" lang="en-IN" sz="1400" spc="-1" strike="noStrike">
              <a:latin typeface="Times New Roman"/>
            </a:endParaRPr>
          </a:p>
        </p:txBody>
      </p:sp>
      <p:sp>
        <p:nvSpPr>
          <p:cNvPr id="7" name="PlaceHolder 3"/>
          <p:cNvSpPr>
            <a:spLocks noGrp="1"/>
          </p:cNvSpPr>
          <p:nvPr>
            <p:ph type="sldNum" idx="2"/>
          </p:nvPr>
        </p:nvSpPr>
        <p:spPr>
          <a:xfrm>
            <a:off x="10558440" y="6423840"/>
            <a:ext cx="1051920" cy="364320"/>
          </a:xfrm>
          <a:prstGeom prst="rect">
            <a:avLst/>
          </a:prstGeom>
          <a:noFill/>
          <a:ln w="0">
            <a:noFill/>
          </a:ln>
        </p:spPr>
        <p:txBody>
          <a:bodyPr lIns="90000" rIns="90000" tIns="45000" bIns="45000" anchor="ctr">
            <a:noAutofit/>
          </a:bodyPr>
          <a:lstStyle>
            <a:lvl1pPr algn="r">
              <a:lnSpc>
                <a:spcPct val="100000"/>
              </a:lnSpc>
              <a:buNone/>
              <a:defRPr b="0" lang="en-US" sz="900" spc="-1" strike="noStrike">
                <a:solidFill>
                  <a:srgbClr val="404040"/>
                </a:solidFill>
                <a:latin typeface="Franklin Gothic Book"/>
              </a:defRPr>
            </a:lvl1pPr>
          </a:lstStyle>
          <a:p>
            <a:pPr algn="r">
              <a:lnSpc>
                <a:spcPct val="100000"/>
              </a:lnSpc>
              <a:buNone/>
            </a:pPr>
            <a:fld id="{51CEFEFE-B72D-4D05-BB89-F536FB1CC8C2}" type="slidenum">
              <a:rPr b="0" lang="en-US" sz="900" spc="-1" strike="noStrike">
                <a:solidFill>
                  <a:srgbClr val="404040"/>
                </a:solidFill>
                <a:latin typeface="Franklin Gothic Book"/>
              </a:rPr>
              <a:t>&lt;number&gt;</a:t>
            </a:fld>
            <a:endParaRPr b="0" lang="en-IN" sz="900" spc="-1" strike="noStrike">
              <a:latin typeface="Times New Roman"/>
            </a:endParaRPr>
          </a:p>
        </p:txBody>
      </p:sp>
      <p:sp>
        <p:nvSpPr>
          <p:cNvPr id="8" name="PlaceHolder 4"/>
          <p:cNvSpPr>
            <a:spLocks noGrp="1"/>
          </p:cNvSpPr>
          <p:nvPr>
            <p:ph type="dt" idx="3"/>
          </p:nvPr>
        </p:nvSpPr>
        <p:spPr>
          <a:xfrm>
            <a:off x="7606080" y="6423840"/>
            <a:ext cx="2844000" cy="364320"/>
          </a:xfrm>
          <a:prstGeom prst="rect">
            <a:avLst/>
          </a:prstGeom>
          <a:noFill/>
          <a:ln w="0">
            <a:noFill/>
          </a:ln>
        </p:spPr>
        <p:txBody>
          <a:bodyPr lIns="90000" rIns="90000" tIns="45000" bIns="4500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7"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8"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9" name="Picture 7" descr="Logo&#10;&#10;Description automatically generated"/>
          <p:cNvPicPr/>
          <p:nvPr/>
        </p:nvPicPr>
        <p:blipFill>
          <a:blip r:embed="rId2"/>
          <a:stretch/>
        </p:blipFill>
        <p:spPr>
          <a:xfrm>
            <a:off x="10485000" y="6437880"/>
            <a:ext cx="1125000" cy="364320"/>
          </a:xfrm>
          <a:prstGeom prst="rect">
            <a:avLst/>
          </a:prstGeom>
          <a:ln w="0">
            <a:noFill/>
          </a:ln>
        </p:spPr>
      </p:pic>
      <p:sp>
        <p:nvSpPr>
          <p:cNvPr id="50" name="PlaceHolder 1"/>
          <p:cNvSpPr>
            <a:spLocks noGrp="1"/>
          </p:cNvSpPr>
          <p:nvPr>
            <p:ph type="dt" idx="4"/>
          </p:nvPr>
        </p:nvSpPr>
        <p:spPr>
          <a:xfrm>
            <a:off x="7606080" y="6423840"/>
            <a:ext cx="2844000" cy="364320"/>
          </a:xfrm>
          <a:prstGeom prst="rect">
            <a:avLst/>
          </a:prstGeom>
          <a:noFill/>
          <a:ln w="0">
            <a:noFill/>
          </a:ln>
        </p:spPr>
        <p:txBody>
          <a:bodyPr lIns="90000" rIns="90000" tIns="45000" bIns="4500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51" name="PlaceHolder 2"/>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52" name="PlaceHolder 3"/>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0"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1"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92" name="Picture 7" descr="Logo&#10;&#10;Description automatically generated"/>
          <p:cNvPicPr/>
          <p:nvPr/>
        </p:nvPicPr>
        <p:blipFill>
          <a:blip r:embed="rId2"/>
          <a:stretch/>
        </p:blipFill>
        <p:spPr>
          <a:xfrm>
            <a:off x="10485000" y="6437880"/>
            <a:ext cx="1125000" cy="364320"/>
          </a:xfrm>
          <a:prstGeom prst="rect">
            <a:avLst/>
          </a:prstGeom>
          <a:ln w="0">
            <a:noFill/>
          </a:ln>
        </p:spPr>
      </p:pic>
      <p:sp>
        <p:nvSpPr>
          <p:cNvPr id="93" name="PlaceHolder 1"/>
          <p:cNvSpPr>
            <a:spLocks noGrp="1"/>
          </p:cNvSpPr>
          <p:nvPr>
            <p:ph type="title"/>
          </p:nvPr>
        </p:nvSpPr>
        <p:spPr>
          <a:xfrm>
            <a:off x="576000" y="729720"/>
            <a:ext cx="11028960" cy="59148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94" name="PlaceHolder 2"/>
          <p:cNvSpPr>
            <a:spLocks noGrp="1"/>
          </p:cNvSpPr>
          <p:nvPr>
            <p:ph type="ftr" idx="5"/>
          </p:nvPr>
        </p:nvSpPr>
        <p:spPr>
          <a:xfrm>
            <a:off x="581040" y="6423840"/>
            <a:ext cx="6916320" cy="364320"/>
          </a:xfrm>
          <a:prstGeom prst="rect">
            <a:avLst/>
          </a:prstGeom>
          <a:noFill/>
          <a:ln w="0">
            <a:noFill/>
          </a:ln>
        </p:spPr>
        <p:txBody>
          <a:bodyPr lIns="90000" rIns="90000" tIns="45000" bIns="45000" anchor="t">
            <a:noAutofit/>
          </a:bodyPr>
          <a:lstStyle>
            <a:lvl1pPr algn="ctr">
              <a:lnSpc>
                <a:spcPct val="100000"/>
              </a:lnSpc>
              <a:buNone/>
              <a:defRPr b="0" lang="en-IN" sz="1400" spc="-1" strike="noStrike">
                <a:latin typeface="Times New Roman"/>
              </a:defRPr>
            </a:lvl1pPr>
          </a:lstStyle>
          <a:p>
            <a:pPr algn="ctr">
              <a:lnSpc>
                <a:spcPct val="100000"/>
              </a:lnSpc>
              <a:buNone/>
            </a:pPr>
            <a:r>
              <a:rPr b="0" lang="en-IN" sz="1400" spc="-1" strike="noStrike">
                <a:latin typeface="Times New Roman"/>
              </a:rPr>
              <a:t>&lt;footer&gt;</a:t>
            </a:r>
            <a:endParaRPr b="0" lang="en-IN" sz="1400" spc="-1" strike="noStrike">
              <a:latin typeface="Times New Roman"/>
            </a:endParaRPr>
          </a:p>
        </p:txBody>
      </p:sp>
      <p:sp>
        <p:nvSpPr>
          <p:cNvPr id="95" name="PlaceHolder 3"/>
          <p:cNvSpPr>
            <a:spLocks noGrp="1"/>
          </p:cNvSpPr>
          <p:nvPr>
            <p:ph type="sldNum" idx="6"/>
          </p:nvPr>
        </p:nvSpPr>
        <p:spPr>
          <a:xfrm>
            <a:off x="10558440" y="6423840"/>
            <a:ext cx="1051920" cy="364320"/>
          </a:xfrm>
          <a:prstGeom prst="rect">
            <a:avLst/>
          </a:prstGeom>
          <a:noFill/>
          <a:ln w="0">
            <a:noFill/>
          </a:ln>
        </p:spPr>
        <p:txBody>
          <a:bodyPr lIns="90000" rIns="90000" tIns="45000" bIns="45000" anchor="ctr">
            <a:noAutofit/>
          </a:bodyPr>
          <a:lstStyle>
            <a:lvl1pPr algn="r">
              <a:lnSpc>
                <a:spcPct val="100000"/>
              </a:lnSpc>
              <a:buNone/>
              <a:defRPr b="0" lang="en-US" sz="900" spc="-1" strike="noStrike">
                <a:solidFill>
                  <a:srgbClr val="404040"/>
                </a:solidFill>
                <a:latin typeface="Franklin Gothic Book"/>
              </a:defRPr>
            </a:lvl1pPr>
          </a:lstStyle>
          <a:p>
            <a:pPr algn="r">
              <a:lnSpc>
                <a:spcPct val="100000"/>
              </a:lnSpc>
              <a:buNone/>
            </a:pPr>
            <a:fld id="{4F3D99AC-F990-43BA-BF37-72C6E028999E}" type="slidenum">
              <a:rPr b="0" lang="en-US" sz="900" spc="-1" strike="noStrike">
                <a:solidFill>
                  <a:srgbClr val="404040"/>
                </a:solidFill>
                <a:latin typeface="Franklin Gothic Book"/>
              </a:rPr>
              <a:t>&lt;number&gt;</a:t>
            </a:fld>
            <a:endParaRPr b="0" lang="en-IN" sz="900" spc="-1" strike="noStrike">
              <a:latin typeface="Times New Roman"/>
            </a:endParaRPr>
          </a:p>
        </p:txBody>
      </p:sp>
      <p:sp>
        <p:nvSpPr>
          <p:cNvPr id="96" name="PlaceHolder 4"/>
          <p:cNvSpPr>
            <a:spLocks noGrp="1"/>
          </p:cNvSpPr>
          <p:nvPr>
            <p:ph type="dt" idx="7"/>
          </p:nvPr>
        </p:nvSpPr>
        <p:spPr>
          <a:xfrm>
            <a:off x="7606080" y="6423840"/>
            <a:ext cx="2844000" cy="364320"/>
          </a:xfrm>
          <a:prstGeom prst="rect">
            <a:avLst/>
          </a:prstGeom>
          <a:noFill/>
          <a:ln w="0">
            <a:noFill/>
          </a:ln>
        </p:spPr>
        <p:txBody>
          <a:bodyPr lIns="90000" rIns="90000" tIns="45000" bIns="4500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9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hyperlink" Target="https://www.youtube.com/watch?v=V5-LSvv2erk" TargetMode="External"/><Relationship Id="rId2" Type="http://schemas.openxmlformats.org/officeDocument/2006/relationships/hyperlink" Target="https://pypi.org/project/pynput/" TargetMode="External"/><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1359000" y="1821600"/>
            <a:ext cx="9143280" cy="977040"/>
          </a:xfrm>
          <a:prstGeom prst="rect">
            <a:avLst/>
          </a:prstGeom>
          <a:noFill/>
          <a:ln w="0">
            <a:noFill/>
          </a:ln>
        </p:spPr>
        <p:txBody>
          <a:bodyPr lIns="0" rIns="0" tIns="0" bIns="0" anchor="b">
            <a:normAutofit/>
          </a:bodyPr>
          <a:p>
            <a:pPr algn="ctr">
              <a:lnSpc>
                <a:spcPct val="100000"/>
              </a:lnSpc>
              <a:buNone/>
            </a:pPr>
            <a:r>
              <a:rPr b="1" lang="en-US" sz="3600" spc="-1" strike="noStrike" cap="all">
                <a:solidFill>
                  <a:srgbClr val="1cade4"/>
                </a:solidFill>
                <a:latin typeface="Arial"/>
              </a:rPr>
              <a:t>Keylogger and security</a:t>
            </a:r>
            <a:endParaRPr b="0" lang="en-IN" sz="3600" spc="-1" strike="noStrike">
              <a:latin typeface="Arial"/>
            </a:endParaRPr>
          </a:p>
        </p:txBody>
      </p:sp>
      <p:sp>
        <p:nvSpPr>
          <p:cNvPr id="135" name="TextBox 2"/>
          <p:cNvSpPr/>
          <p:nvPr/>
        </p:nvSpPr>
        <p:spPr>
          <a:xfrm>
            <a:off x="-329760" y="1034280"/>
            <a:ext cx="12726000" cy="5770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3200" spc="-1" strike="noStrike">
                <a:solidFill>
                  <a:srgbClr val="1482ac"/>
                </a:solidFill>
                <a:latin typeface="Arial"/>
                <a:ea typeface="DejaVu Sans"/>
              </a:rPr>
              <a:t>CAPSTONE PROJECT</a:t>
            </a:r>
            <a:endParaRPr b="0" lang="en-IN" sz="3200" spc="-1" strike="noStrike">
              <a:latin typeface="Arial"/>
            </a:endParaRPr>
          </a:p>
        </p:txBody>
      </p:sp>
      <p:sp>
        <p:nvSpPr>
          <p:cNvPr id="136" name="TextBox 3"/>
          <p:cNvSpPr/>
          <p:nvPr/>
        </p:nvSpPr>
        <p:spPr>
          <a:xfrm>
            <a:off x="952560" y="4586400"/>
            <a:ext cx="10144440" cy="1004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000" spc="-1" strike="noStrike">
                <a:solidFill>
                  <a:srgbClr val="1482ac"/>
                </a:solidFill>
                <a:latin typeface="Arial"/>
                <a:ea typeface="DejaVu Sans"/>
              </a:rPr>
              <a:t>Presented By:</a:t>
            </a:r>
            <a:endParaRPr b="0" lang="en-IN" sz="2000" spc="-1" strike="noStrike">
              <a:latin typeface="Arial"/>
            </a:endParaRPr>
          </a:p>
          <a:p>
            <a:pPr>
              <a:lnSpc>
                <a:spcPct val="100000"/>
              </a:lnSpc>
              <a:buNone/>
            </a:pPr>
            <a:r>
              <a:rPr b="1" lang="en-US" sz="2000" spc="-1" strike="noStrike">
                <a:solidFill>
                  <a:srgbClr val="1482ac"/>
                </a:solidFill>
                <a:latin typeface="Arial"/>
                <a:ea typeface="DejaVu Sans"/>
              </a:rPr>
              <a:t>1. Gokul Aravind P – College of Engineering Guindy – </a:t>
            </a:r>
            <a:r>
              <a:rPr b="1" lang="en-IN" sz="2000" spc="-1" strike="noStrike">
                <a:solidFill>
                  <a:srgbClr val="1482ac"/>
                </a:solidFill>
                <a:latin typeface="Arial"/>
                <a:ea typeface="DejaVu Sans"/>
              </a:rPr>
              <a:t>Department of </a:t>
            </a:r>
            <a:r>
              <a:rPr b="1" lang="en-US" sz="2000" spc="-1" strike="noStrike">
                <a:solidFill>
                  <a:srgbClr val="1482ac"/>
                </a:solidFill>
                <a:latin typeface="Arial"/>
                <a:ea typeface="DejaVu Sans"/>
              </a:rPr>
              <a:t>Computer Science </a:t>
            </a:r>
            <a:r>
              <a:rPr b="1" lang="en-IN" sz="2000" spc="-1" strike="noStrike">
                <a:solidFill>
                  <a:srgbClr val="1482ac"/>
                </a:solidFill>
                <a:latin typeface="Arial"/>
                <a:ea typeface="DejaVu Sans"/>
              </a:rPr>
              <a:t>and Engineering</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rmAutofit fontScale="65000"/>
          </a:bodyPr>
          <a:p>
            <a:pPr>
              <a:lnSpc>
                <a:spcPct val="100000"/>
              </a:lnSpc>
              <a:buNone/>
            </a:pPr>
            <a:r>
              <a:rPr b="1" lang="en-US" sz="4400" spc="-1" strike="noStrike" cap="all">
                <a:solidFill>
                  <a:srgbClr val="1cade4"/>
                </a:solidFill>
                <a:latin typeface="Arial"/>
                <a:ea typeface="Franklin Gothic Demi"/>
              </a:rPr>
              <a:t>References</a:t>
            </a:r>
            <a:endParaRPr b="0" lang="en-IN" sz="4400" spc="-1" strike="noStrike">
              <a:latin typeface="Arial"/>
            </a:endParaRPr>
          </a:p>
        </p:txBody>
      </p:sp>
      <p:sp>
        <p:nvSpPr>
          <p:cNvPr id="156" name="PlaceHolder 2"/>
          <p:cNvSpPr>
            <a:spLocks noGrp="1"/>
          </p:cNvSpPr>
          <p:nvPr>
            <p:ph/>
          </p:nvPr>
        </p:nvSpPr>
        <p:spPr>
          <a:xfrm>
            <a:off x="581040" y="1302120"/>
            <a:ext cx="11028960" cy="4672440"/>
          </a:xfrm>
          <a:prstGeom prst="rect">
            <a:avLst/>
          </a:prstGeom>
          <a:noFill/>
          <a:ln w="0">
            <a:noFill/>
          </a:ln>
        </p:spPr>
        <p:txBody>
          <a:bodyPr lIns="90000" rIns="90000" tIns="45000" bIns="45000" anchor="ctr">
            <a:normAutofit/>
          </a:bodyPr>
          <a:p>
            <a:pPr marL="305280" indent="-305280">
              <a:lnSpc>
                <a:spcPct val="110000"/>
              </a:lnSpc>
              <a:spcBef>
                <a:spcPts val="479"/>
              </a:spcBef>
              <a:spcAft>
                <a:spcPts val="601"/>
              </a:spcAft>
              <a:buClr>
                <a:srgbClr val="1cade4"/>
              </a:buClr>
              <a:buSzPct val="92000"/>
              <a:buFont typeface="Wingdings 2" charset="2"/>
              <a:buChar char=""/>
            </a:pPr>
            <a:r>
              <a:rPr b="0" lang="en-IN" sz="2400" spc="-1" strike="noStrike" u="sng">
                <a:solidFill>
                  <a:srgbClr val="6eac1c"/>
                </a:solidFill>
                <a:uFillTx/>
                <a:latin typeface="Franklin Gothic Book"/>
                <a:ea typeface="Franklin Gothic Book"/>
                <a:hlinkClick r:id="rId1"/>
              </a:rPr>
              <a:t>https://www.youtube.com/watch?v=V5-LSvv2erk</a:t>
            </a:r>
            <a:endParaRPr b="0" lang="en-IN" sz="2400" spc="-1" strike="noStrike">
              <a:latin typeface="Arial"/>
            </a:endParaRPr>
          </a:p>
          <a:p>
            <a:pPr marL="305280" indent="-305280">
              <a:lnSpc>
                <a:spcPct val="110000"/>
              </a:lnSpc>
              <a:spcBef>
                <a:spcPts val="479"/>
              </a:spcBef>
              <a:spcAft>
                <a:spcPts val="601"/>
              </a:spcAft>
              <a:buClr>
                <a:srgbClr val="1cade4"/>
              </a:buClr>
              <a:buSzPct val="92000"/>
              <a:buFont typeface="Wingdings 2" charset="2"/>
              <a:buChar char=""/>
            </a:pPr>
            <a:r>
              <a:rPr b="0" lang="en-IN" sz="2400" spc="-1" strike="noStrike" u="sng">
                <a:solidFill>
                  <a:srgbClr val="6eac1c"/>
                </a:solidFill>
                <a:uFillTx/>
                <a:latin typeface="Franklin Gothic Book"/>
                <a:ea typeface="Franklin Gothic Book"/>
                <a:hlinkClick r:id="rId2"/>
              </a:rPr>
              <a:t>https://pypi.org/project/pynput/</a:t>
            </a:r>
            <a:endParaRPr b="0" lang="en-IN" sz="2400" spc="-1" strike="noStrike">
              <a:latin typeface="Arial"/>
            </a:endParaRPr>
          </a:p>
          <a:p>
            <a:pPr marL="305280" indent="-305280">
              <a:lnSpc>
                <a:spcPct val="110000"/>
              </a:lnSpc>
              <a:spcBef>
                <a:spcPts val="479"/>
              </a:spcBef>
              <a:spcAft>
                <a:spcPts val="601"/>
              </a:spcAft>
              <a:buClr>
                <a:srgbClr val="1cade4"/>
              </a:buClr>
              <a:buSzPct val="92000"/>
              <a:buFont typeface="Wingdings 2" charset="2"/>
              <a:buChar char=""/>
            </a:pPr>
            <a:r>
              <a:rPr b="0" lang="en-IN" sz="2400" spc="-1" strike="noStrike">
                <a:solidFill>
                  <a:srgbClr val="404040"/>
                </a:solidFill>
                <a:latin typeface="Franklin Gothic Book"/>
                <a:ea typeface="Franklin Gothic Book"/>
              </a:rPr>
              <a:t>https://docs.python.org/3/library/tkinter.html</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1463040" y="2766240"/>
            <a:ext cx="9298080" cy="1324800"/>
          </a:xfrm>
          <a:prstGeom prst="rect">
            <a:avLst/>
          </a:prstGeom>
          <a:noFill/>
          <a:ln w="0">
            <a:noFill/>
          </a:ln>
        </p:spPr>
        <p:txBody>
          <a:bodyPr lIns="0" rIns="0" tIns="0" bIns="0" anchor="b">
            <a:noAutofit/>
          </a:bodyPr>
          <a:p>
            <a:pPr algn="ctr">
              <a:lnSpc>
                <a:spcPct val="100000"/>
              </a:lnSpc>
              <a:buNone/>
            </a:pPr>
            <a:r>
              <a:rPr b="1" lang="en-US" sz="2800" spc="-1" strike="noStrike" cap="all">
                <a:solidFill>
                  <a:srgbClr val="002060"/>
                </a:solidFill>
                <a:latin typeface="Arial"/>
              </a:rPr>
              <a:t>THANK YOU</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849600" y="558360"/>
            <a:ext cx="10514880" cy="1324800"/>
          </a:xfrm>
          <a:prstGeom prst="rect">
            <a:avLst/>
          </a:prstGeom>
          <a:noFill/>
          <a:ln w="0">
            <a:noFill/>
          </a:ln>
        </p:spPr>
        <p:txBody>
          <a:bodyPr lIns="90000" rIns="90000" tIns="45000" bIns="45000" anchor="b">
            <a:noAutofit/>
          </a:bodyPr>
          <a:p>
            <a:pPr>
              <a:lnSpc>
                <a:spcPct val="100000"/>
              </a:lnSpc>
              <a:buNone/>
            </a:pPr>
            <a:r>
              <a:rPr b="1" lang="en-US" sz="2800" spc="-1" strike="noStrike" cap="all">
                <a:solidFill>
                  <a:srgbClr val="002060"/>
                </a:solidFill>
                <a:latin typeface="Arial"/>
              </a:rPr>
              <a:t>OUTLINE</a:t>
            </a:r>
            <a:endParaRPr b="0" lang="en-IN" sz="2800" spc="-1" strike="noStrike">
              <a:latin typeface="Arial"/>
            </a:endParaRPr>
          </a:p>
        </p:txBody>
      </p:sp>
      <p:sp>
        <p:nvSpPr>
          <p:cNvPr id="138" name="PlaceHolder 2"/>
          <p:cNvSpPr>
            <a:spLocks noGrp="1"/>
          </p:cNvSpPr>
          <p:nvPr>
            <p:ph/>
          </p:nvPr>
        </p:nvSpPr>
        <p:spPr>
          <a:xfrm>
            <a:off x="838080" y="1618920"/>
            <a:ext cx="11018160" cy="5238360"/>
          </a:xfrm>
          <a:prstGeom prst="rect">
            <a:avLst/>
          </a:prstGeom>
          <a:noFill/>
          <a:ln w="0">
            <a:noFill/>
          </a:ln>
        </p:spPr>
        <p:txBody>
          <a:bodyPr lIns="90000" rIns="90000" tIns="45000" bIns="45000" anchor="t">
            <a:noAutofit/>
          </a:bodyPr>
          <a:p>
            <a:pPr>
              <a:lnSpc>
                <a:spcPct val="110000"/>
              </a:lnSpc>
              <a:spcBef>
                <a:spcPts val="400"/>
              </a:spcBef>
              <a:spcAft>
                <a:spcPts val="601"/>
              </a:spcAft>
              <a:buNone/>
              <a:tabLst>
                <a:tab algn="l" pos="0"/>
              </a:tabLst>
            </a:pPr>
            <a:r>
              <a:rPr b="1" lang="en-US" sz="2000" spc="-1" strike="noStrike">
                <a:solidFill>
                  <a:srgbClr val="404040"/>
                </a:solidFill>
                <a:latin typeface="Arial"/>
                <a:ea typeface="Franklin Gothic Book"/>
              </a:rPr>
              <a:t>  </a:t>
            </a:r>
            <a:endParaRPr b="0" lang="en-IN" sz="2000" spc="-1" strike="noStrike">
              <a:latin typeface="Arial"/>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Problem Statement</a:t>
            </a:r>
            <a:endParaRPr b="0" lang="en-IN" sz="2000" spc="-1" strike="noStrike">
              <a:latin typeface="Arial"/>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Proposed System/Solution</a:t>
            </a:r>
            <a:endParaRPr b="0" lang="en-IN" sz="2000" spc="-1" strike="noStrike">
              <a:latin typeface="Arial"/>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System Development Approach</a:t>
            </a:r>
            <a:endParaRPr b="0" lang="en-IN" sz="2000" spc="-1" strike="noStrike">
              <a:latin typeface="Arial"/>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Algorithm &amp; Deployment  </a:t>
            </a:r>
            <a:endParaRPr b="0" lang="en-IN" sz="2000" spc="-1" strike="noStrike">
              <a:latin typeface="Arial"/>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Result</a:t>
            </a:r>
            <a:endParaRPr b="0" lang="en-IN" sz="2000" spc="-1" strike="noStrike">
              <a:latin typeface="Arial"/>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Conclusion</a:t>
            </a:r>
            <a:endParaRPr b="0" lang="en-IN" sz="2000" spc="-1" strike="noStrike">
              <a:latin typeface="Arial"/>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Future Scope</a:t>
            </a:r>
            <a:endParaRPr b="0" lang="en-IN" sz="2000" spc="-1" strike="noStrike">
              <a:latin typeface="Arial"/>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References</a:t>
            </a:r>
            <a:endParaRPr b="0" lang="en-IN" sz="2000" spc="-1" strike="noStrike">
              <a:latin typeface="Arial"/>
            </a:endParaRPr>
          </a:p>
          <a:p>
            <a:pPr>
              <a:lnSpc>
                <a:spcPct val="110000"/>
              </a:lnSpc>
              <a:spcBef>
                <a:spcPts val="340"/>
              </a:spcBef>
              <a:spcAft>
                <a:spcPts val="601"/>
              </a:spcAft>
              <a:buNone/>
              <a:tabLst>
                <a:tab algn="l" pos="0"/>
              </a:tabLst>
            </a:pPr>
            <a:endParaRPr b="0" lang="en-IN" sz="17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rmAutofit fontScale="65000"/>
          </a:bodyPr>
          <a:p>
            <a:pPr>
              <a:lnSpc>
                <a:spcPct val="100000"/>
              </a:lnSpc>
              <a:buNone/>
            </a:pPr>
            <a:r>
              <a:rPr b="1" lang="en-US" sz="4400" spc="-1" strike="noStrike" cap="all">
                <a:solidFill>
                  <a:srgbClr val="1cade4"/>
                </a:solidFill>
                <a:latin typeface="Arial"/>
              </a:rPr>
              <a:t>Problem Statement</a:t>
            </a:r>
            <a:endParaRPr b="0" lang="en-IN" sz="4400" spc="-1" strike="noStrike">
              <a:latin typeface="Arial"/>
            </a:endParaRPr>
          </a:p>
        </p:txBody>
      </p:sp>
      <p:sp>
        <p:nvSpPr>
          <p:cNvPr id="140" name="PlaceHolder 2"/>
          <p:cNvSpPr>
            <a:spLocks noGrp="1"/>
          </p:cNvSpPr>
          <p:nvPr>
            <p:ph/>
          </p:nvPr>
        </p:nvSpPr>
        <p:spPr>
          <a:xfrm>
            <a:off x="452520" y="1237680"/>
            <a:ext cx="11028960" cy="4672440"/>
          </a:xfrm>
          <a:prstGeom prst="rect">
            <a:avLst/>
          </a:prstGeom>
          <a:noFill/>
          <a:ln w="0">
            <a:noFill/>
          </a:ln>
        </p:spPr>
        <p:txBody>
          <a:bodyPr lIns="90000" rIns="90000" tIns="45000" bIns="45000" anchor="ctr">
            <a:normAutofit/>
          </a:bodyPr>
          <a:p>
            <a:pPr>
              <a:lnSpc>
                <a:spcPct val="110000"/>
              </a:lnSpc>
              <a:spcBef>
                <a:spcPts val="479"/>
              </a:spcBef>
              <a:spcAft>
                <a:spcPts val="601"/>
              </a:spcAft>
              <a:buNone/>
              <a:tabLst>
                <a:tab algn="l" pos="0"/>
              </a:tabLst>
            </a:pPr>
            <a:r>
              <a:rPr b="0" lang="en-US" sz="2400" spc="-1" strike="noStrike">
                <a:solidFill>
                  <a:srgbClr val="404040"/>
                </a:solidFill>
                <a:latin typeface="Franklin Gothic Book"/>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rmAutofit fontScale="65000"/>
          </a:bodyPr>
          <a:p>
            <a:pPr>
              <a:lnSpc>
                <a:spcPct val="100000"/>
              </a:lnSpc>
              <a:buNone/>
            </a:pPr>
            <a:r>
              <a:rPr b="1" lang="en-US" sz="4400" spc="-1" strike="noStrike" cap="all">
                <a:solidFill>
                  <a:srgbClr val="1cade4"/>
                </a:solidFill>
                <a:latin typeface="Arial"/>
              </a:rPr>
              <a:t>Proposed Solution</a:t>
            </a:r>
            <a:endParaRPr b="0" lang="en-IN" sz="4400" spc="-1" strike="noStrike">
              <a:latin typeface="Arial"/>
            </a:endParaRPr>
          </a:p>
        </p:txBody>
      </p:sp>
      <p:sp>
        <p:nvSpPr>
          <p:cNvPr id="142" name="PlaceHolder 2"/>
          <p:cNvSpPr>
            <a:spLocks noGrp="1"/>
          </p:cNvSpPr>
          <p:nvPr>
            <p:ph/>
          </p:nvPr>
        </p:nvSpPr>
        <p:spPr>
          <a:xfrm>
            <a:off x="441720" y="1087200"/>
            <a:ext cx="11612880" cy="5563080"/>
          </a:xfrm>
          <a:prstGeom prst="rect">
            <a:avLst/>
          </a:prstGeom>
          <a:noFill/>
          <a:ln w="0">
            <a:noFill/>
          </a:ln>
        </p:spPr>
        <p:txBody>
          <a:bodyPr lIns="90000" rIns="90000" tIns="45000" bIns="45000" anchor="ctr">
            <a:noAutofit/>
          </a:bodyPr>
          <a:p>
            <a:pPr>
              <a:lnSpc>
                <a:spcPct val="110000"/>
              </a:lnSpc>
              <a:spcBef>
                <a:spcPts val="241"/>
              </a:spcBef>
              <a:spcAft>
                <a:spcPts val="601"/>
              </a:spcAft>
              <a:buNone/>
            </a:pPr>
            <a:endParaRPr b="0" lang="en-IN" sz="1200" spc="-1" strike="noStrike">
              <a:latin typeface="Arial"/>
            </a:endParaRPr>
          </a:p>
          <a:p>
            <a:pPr marL="305280" indent="-305280">
              <a:lnSpc>
                <a:spcPct val="110000"/>
              </a:lnSpc>
              <a:spcBef>
                <a:spcPts val="400"/>
              </a:spcBef>
              <a:spcAft>
                <a:spcPts val="601"/>
              </a:spcAft>
              <a:buClr>
                <a:srgbClr val="1cade4"/>
              </a:buClr>
              <a:buSzPct val="92000"/>
              <a:buFont typeface="Wingdings 2" charset="2"/>
              <a:buChar char=""/>
            </a:pPr>
            <a:r>
              <a:rPr b="1" lang="en-IN" sz="2000" spc="-1" strike="noStrike">
                <a:solidFill>
                  <a:srgbClr val="404040"/>
                </a:solidFill>
                <a:latin typeface="Calibri"/>
                <a:ea typeface="Franklin Gothic Book"/>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0" lang="en-IN" sz="2000" spc="-1" strike="noStrike">
              <a:latin typeface="Arial"/>
            </a:endParaRPr>
          </a:p>
          <a:p>
            <a:pPr marL="306000" indent="-306000">
              <a:lnSpc>
                <a:spcPct val="110000"/>
              </a:lnSpc>
              <a:spcBef>
                <a:spcPts val="400"/>
              </a:spcBef>
              <a:spcAft>
                <a:spcPts val="601"/>
              </a:spcAft>
              <a:buClr>
                <a:srgbClr val="1cade4"/>
              </a:buClr>
              <a:buSzPct val="92000"/>
              <a:buFont typeface="Franklin Gothic Demi"/>
              <a:buAutoNum type="arabicPeriod"/>
            </a:pPr>
            <a:r>
              <a:rPr b="1" lang="en-US" sz="2000" spc="-1" strike="noStrike">
                <a:solidFill>
                  <a:srgbClr val="000000"/>
                </a:solidFill>
                <a:latin typeface="Söhne"/>
                <a:ea typeface="Franklin Gothic Book"/>
              </a:rPr>
              <a:t>Logging Configuration</a:t>
            </a:r>
            <a:r>
              <a:rPr b="0" lang="en-US" sz="2000" spc="-1" strike="noStrike">
                <a:solidFill>
                  <a:srgbClr val="000000"/>
                </a:solidFill>
                <a:latin typeface="Söhne"/>
                <a:ea typeface="Franklin Gothic Book"/>
              </a:rPr>
              <a:t>: Allow users to configure logging options, such as the frequency of log file rotation and maximum log file size, to customize logging settings based on user preferences.</a:t>
            </a:r>
            <a:endParaRPr b="0" lang="en-IN" sz="2000" spc="-1" strike="noStrike">
              <a:latin typeface="Arial"/>
            </a:endParaRPr>
          </a:p>
          <a:p>
            <a:pPr marL="306000" indent="-306000">
              <a:lnSpc>
                <a:spcPct val="110000"/>
              </a:lnSpc>
              <a:spcBef>
                <a:spcPts val="400"/>
              </a:spcBef>
              <a:spcAft>
                <a:spcPts val="601"/>
              </a:spcAft>
              <a:buClr>
                <a:srgbClr val="1cade4"/>
              </a:buClr>
              <a:buSzPct val="92000"/>
              <a:buFont typeface="Franklin Gothic Demi"/>
              <a:buAutoNum type="arabicPeriod"/>
            </a:pPr>
            <a:r>
              <a:rPr b="1" lang="en-US" sz="2000" spc="-1" strike="noStrike">
                <a:solidFill>
                  <a:srgbClr val="000000"/>
                </a:solidFill>
                <a:latin typeface="Söhne"/>
                <a:ea typeface="Franklin Gothic Book"/>
              </a:rPr>
              <a:t>User Interface Enhancements</a:t>
            </a:r>
            <a:r>
              <a:rPr b="0" lang="en-US" sz="2000" spc="-1" strike="noStrike">
                <a:solidFill>
                  <a:srgbClr val="000000"/>
                </a:solidFill>
                <a:latin typeface="Söhne"/>
                <a:ea typeface="Franklin Gothic Book"/>
              </a:rPr>
              <a:t>: Improve the user interface by adding visual indicators and status updates to inform users about the keylogger's current state and activity, enhancing usability.</a:t>
            </a:r>
            <a:endParaRPr b="0" lang="en-IN" sz="2000" spc="-1" strike="noStrike">
              <a:latin typeface="Arial"/>
            </a:endParaRPr>
          </a:p>
          <a:p>
            <a:pPr>
              <a:lnSpc>
                <a:spcPct val="110000"/>
              </a:lnSpc>
              <a:spcBef>
                <a:spcPts val="340"/>
              </a:spcBef>
              <a:spcAft>
                <a:spcPts val="601"/>
              </a:spcAft>
              <a:buNone/>
              <a:tabLst>
                <a:tab algn="l" pos="0"/>
              </a:tabLst>
            </a:pPr>
            <a:endParaRPr b="0" lang="en-IN" sz="17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581040" y="662400"/>
            <a:ext cx="11028960" cy="529560"/>
          </a:xfrm>
          <a:prstGeom prst="rect">
            <a:avLst/>
          </a:prstGeom>
          <a:noFill/>
          <a:ln w="0">
            <a:noFill/>
          </a:ln>
        </p:spPr>
        <p:txBody>
          <a:bodyPr lIns="90000" rIns="90000" tIns="45000" bIns="45000" anchor="b">
            <a:normAutofit fontScale="65000"/>
          </a:bodyPr>
          <a:p>
            <a:pPr>
              <a:lnSpc>
                <a:spcPct val="100000"/>
              </a:lnSpc>
              <a:buNone/>
            </a:pPr>
            <a:r>
              <a:rPr b="1" lang="en-US" sz="4400" spc="-1" strike="noStrike" cap="all">
                <a:solidFill>
                  <a:srgbClr val="1cade4"/>
                </a:solidFill>
                <a:latin typeface="Arial"/>
                <a:ea typeface="Franklin Gothic Demi"/>
              </a:rPr>
              <a:t>System  Approach</a:t>
            </a:r>
            <a:endParaRPr b="0" lang="en-IN" sz="4400" spc="-1" strike="noStrike">
              <a:latin typeface="Arial"/>
            </a:endParaRPr>
          </a:p>
        </p:txBody>
      </p:sp>
      <p:sp>
        <p:nvSpPr>
          <p:cNvPr id="144" name="PlaceHolder 2"/>
          <p:cNvSpPr>
            <a:spLocks noGrp="1"/>
          </p:cNvSpPr>
          <p:nvPr>
            <p:ph/>
          </p:nvPr>
        </p:nvSpPr>
        <p:spPr>
          <a:xfrm>
            <a:off x="581040" y="1302120"/>
            <a:ext cx="11028960" cy="4672440"/>
          </a:xfrm>
          <a:prstGeom prst="rect">
            <a:avLst/>
          </a:prstGeom>
          <a:noFill/>
          <a:ln w="0">
            <a:noFill/>
          </a:ln>
        </p:spPr>
        <p:txBody>
          <a:bodyPr lIns="90000" rIns="90000" tIns="45000" bIns="45000" anchor="ctr">
            <a:normAutofit fontScale="70000"/>
          </a:bodyPr>
          <a:p>
            <a:pPr>
              <a:lnSpc>
                <a:spcPct val="110000"/>
              </a:lnSpc>
              <a:spcBef>
                <a:spcPts val="360"/>
              </a:spcBef>
              <a:spcAft>
                <a:spcPts val="601"/>
              </a:spcAft>
              <a:buNone/>
              <a:tabLst>
                <a:tab algn="l" pos="0"/>
              </a:tabLst>
            </a:pPr>
            <a:r>
              <a:rPr b="1" lang="en-US" sz="1800" spc="-1" strike="noStrike">
                <a:solidFill>
                  <a:srgbClr val="0f0f0f"/>
                </a:solidFill>
                <a:latin typeface="Franklin Gothic Book"/>
                <a:ea typeface="Franklin Gothic Book"/>
              </a:rPr>
              <a:t>In developing our keylogging application, we've adopted a systematic approach that integrates various tools and libraries to create a robust and user-friendly system. Here's how we've structured our approach:</a:t>
            </a:r>
            <a:endParaRPr b="0" lang="en-IN" sz="1800" spc="-1" strike="noStrike">
              <a:latin typeface="Arial"/>
            </a:endParaRPr>
          </a:p>
          <a:p>
            <a:pPr>
              <a:lnSpc>
                <a:spcPct val="110000"/>
              </a:lnSpc>
              <a:spcBef>
                <a:spcPts val="360"/>
              </a:spcBef>
              <a:spcAft>
                <a:spcPts val="601"/>
              </a:spcAft>
              <a:buNone/>
              <a:tabLst>
                <a:tab algn="l" pos="0"/>
              </a:tabLst>
            </a:pPr>
            <a:endParaRPr b="0" lang="en-IN" sz="1800" spc="-1" strike="noStrike">
              <a:latin typeface="Arial"/>
            </a:endParaRPr>
          </a:p>
          <a:p>
            <a:pPr>
              <a:lnSpc>
                <a:spcPct val="110000"/>
              </a:lnSpc>
              <a:spcBef>
                <a:spcPts val="380"/>
              </a:spcBef>
              <a:spcAft>
                <a:spcPts val="601"/>
              </a:spcAft>
              <a:buNone/>
              <a:tabLst>
                <a:tab algn="l" pos="0"/>
              </a:tabLst>
            </a:pPr>
            <a:r>
              <a:rPr b="1" lang="en-US" sz="1900" spc="-1" strike="noStrike" u="sng">
                <a:solidFill>
                  <a:srgbClr val="0f0f0f"/>
                </a:solidFill>
                <a:uFillTx/>
                <a:latin typeface="Franklin Gothic Book"/>
                <a:ea typeface="Franklin Gothic Book"/>
              </a:rPr>
              <a:t>1. Integration of Tools: </a:t>
            </a:r>
            <a:r>
              <a:rPr b="1" lang="en-US" sz="1800" spc="-1" strike="noStrike">
                <a:solidFill>
                  <a:srgbClr val="0f0f0f"/>
                </a:solidFill>
                <a:latin typeface="Franklin Gothic Book"/>
                <a:ea typeface="Franklin Gothic Book"/>
              </a:rPr>
              <a:t>Our application seamlessly integrates the pynput and tkinter libraries to combine keylogging functionality with a user-friendly interface. This integration allows for efficient capturing of keystrokes while providing a smooth user experience.</a:t>
            </a:r>
            <a:endParaRPr b="0" lang="en-IN" sz="1800" spc="-1" strike="noStrike">
              <a:latin typeface="Arial"/>
            </a:endParaRPr>
          </a:p>
          <a:p>
            <a:pPr>
              <a:lnSpc>
                <a:spcPct val="110000"/>
              </a:lnSpc>
              <a:spcBef>
                <a:spcPts val="360"/>
              </a:spcBef>
              <a:spcAft>
                <a:spcPts val="601"/>
              </a:spcAft>
              <a:buNone/>
              <a:tabLst>
                <a:tab algn="l" pos="0"/>
              </a:tabLst>
            </a:pPr>
            <a:endParaRPr b="0" lang="en-IN" sz="1800" spc="-1" strike="noStrike">
              <a:latin typeface="Arial"/>
            </a:endParaRPr>
          </a:p>
          <a:p>
            <a:pPr>
              <a:lnSpc>
                <a:spcPct val="110000"/>
              </a:lnSpc>
              <a:spcBef>
                <a:spcPts val="380"/>
              </a:spcBef>
              <a:spcAft>
                <a:spcPts val="601"/>
              </a:spcAft>
              <a:buNone/>
              <a:tabLst>
                <a:tab algn="l" pos="0"/>
              </a:tabLst>
            </a:pPr>
            <a:r>
              <a:rPr b="1" lang="en-US" sz="1900" spc="-1" strike="noStrike" u="sng">
                <a:solidFill>
                  <a:srgbClr val="0f0f0f"/>
                </a:solidFill>
                <a:uFillTx/>
                <a:latin typeface="Franklin Gothic Book"/>
                <a:ea typeface="Franklin Gothic Book"/>
              </a:rPr>
              <a:t>2. Modular Design: </a:t>
            </a:r>
            <a:r>
              <a:rPr b="1" lang="en-US" sz="1800" spc="-1" strike="noStrike">
                <a:solidFill>
                  <a:srgbClr val="0f0f0f"/>
                </a:solidFill>
                <a:latin typeface="Franklin Gothic Book"/>
                <a:ea typeface="Franklin Gothic Book"/>
              </a:rPr>
              <a:t>We've designed our codebase with a modular architecture, separating the keylogging functionality from the user interface components. This modular design promotes code reusability and maintainability, making it easier to enhance and extend the application in the future.</a:t>
            </a:r>
            <a:endParaRPr b="0" lang="en-IN" sz="1800" spc="-1" strike="noStrike">
              <a:latin typeface="Arial"/>
            </a:endParaRPr>
          </a:p>
          <a:p>
            <a:pPr>
              <a:lnSpc>
                <a:spcPct val="110000"/>
              </a:lnSpc>
              <a:spcBef>
                <a:spcPts val="360"/>
              </a:spcBef>
              <a:spcAft>
                <a:spcPts val="601"/>
              </a:spcAft>
              <a:buNone/>
              <a:tabLst>
                <a:tab algn="l" pos="0"/>
              </a:tabLst>
            </a:pPr>
            <a:endParaRPr b="0" lang="en-IN" sz="1800" spc="-1" strike="noStrike">
              <a:latin typeface="Arial"/>
            </a:endParaRPr>
          </a:p>
          <a:p>
            <a:pPr>
              <a:lnSpc>
                <a:spcPct val="110000"/>
              </a:lnSpc>
              <a:spcBef>
                <a:spcPts val="380"/>
              </a:spcBef>
              <a:spcAft>
                <a:spcPts val="601"/>
              </a:spcAft>
              <a:buNone/>
              <a:tabLst>
                <a:tab algn="l" pos="0"/>
              </a:tabLst>
            </a:pPr>
            <a:r>
              <a:rPr b="1" lang="en-US" sz="1900" spc="-1" strike="noStrike" u="sng">
                <a:solidFill>
                  <a:srgbClr val="0f0f0f"/>
                </a:solidFill>
                <a:uFillTx/>
                <a:latin typeface="Franklin Gothic Book"/>
                <a:ea typeface="Franklin Gothic Book"/>
              </a:rPr>
              <a:t>3. User Interaction: </a:t>
            </a:r>
            <a:r>
              <a:rPr b="1" lang="en-US" sz="1800" spc="-1" strike="noStrike">
                <a:solidFill>
                  <a:srgbClr val="0f0f0f"/>
                </a:solidFill>
                <a:latin typeface="Franklin Gothic Book"/>
                <a:ea typeface="Franklin Gothic Book"/>
              </a:rPr>
              <a:t>The tkinter library serves as the backbone of our user interface, offering users a simple and intuitive way to interact with the keylogging system. Through the tkinter interface, users can effortlessly start and stop key recording sessions with just a few clicks.</a:t>
            </a:r>
            <a:endParaRPr b="0" lang="en-IN" sz="1800" spc="-1" strike="noStrike">
              <a:latin typeface="Arial"/>
            </a:endParaRPr>
          </a:p>
          <a:p>
            <a:pPr>
              <a:lnSpc>
                <a:spcPct val="110000"/>
              </a:lnSpc>
              <a:spcBef>
                <a:spcPts val="360"/>
              </a:spcBef>
              <a:spcAft>
                <a:spcPts val="601"/>
              </a:spcAft>
              <a:buNone/>
              <a:tabLst>
                <a:tab algn="l" pos="0"/>
              </a:tabLst>
            </a:pPr>
            <a:endParaRPr b="0" lang="en-IN" sz="1800" spc="-1" strike="noStrike">
              <a:latin typeface="Arial"/>
            </a:endParaRPr>
          </a:p>
          <a:p>
            <a:pPr>
              <a:lnSpc>
                <a:spcPct val="110000"/>
              </a:lnSpc>
              <a:spcBef>
                <a:spcPts val="380"/>
              </a:spcBef>
              <a:spcAft>
                <a:spcPts val="601"/>
              </a:spcAft>
              <a:buNone/>
              <a:tabLst>
                <a:tab algn="l" pos="0"/>
              </a:tabLst>
            </a:pPr>
            <a:r>
              <a:rPr b="1" lang="en-US" sz="1900" spc="-1" strike="noStrike" u="sng">
                <a:solidFill>
                  <a:srgbClr val="0f0f0f"/>
                </a:solidFill>
                <a:uFillTx/>
                <a:latin typeface="Franklin Gothic Book"/>
                <a:ea typeface="Franklin Gothic Book"/>
              </a:rPr>
              <a:t>4. Data Storage: </a:t>
            </a:r>
            <a:r>
              <a:rPr b="1" lang="en-US" sz="1800" spc="-1" strike="noStrike">
                <a:solidFill>
                  <a:srgbClr val="0f0f0f"/>
                </a:solidFill>
                <a:latin typeface="Franklin Gothic Book"/>
                <a:ea typeface="Franklin Gothic Book"/>
              </a:rPr>
              <a:t>Keystrokes captured by our application are stored in both text and JSON file formats. This dual storage approach provides flexibility in accessing and analyzing the recorded data, catering to different user preferences and requirements.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rmAutofit fontScale="65000"/>
          </a:bodyPr>
          <a:p>
            <a:pPr>
              <a:lnSpc>
                <a:spcPct val="100000"/>
              </a:lnSpc>
              <a:buNone/>
            </a:pPr>
            <a:r>
              <a:rPr b="1" lang="en-US" sz="4400" spc="-1" strike="noStrike" cap="all">
                <a:solidFill>
                  <a:srgbClr val="1cade4"/>
                </a:solidFill>
                <a:latin typeface="Arial"/>
                <a:ea typeface="Franklin Gothic Demi"/>
              </a:rPr>
              <a:t>Algorithm &amp; Deployment</a:t>
            </a:r>
            <a:endParaRPr b="0" lang="en-IN" sz="4400" spc="-1" strike="noStrike">
              <a:latin typeface="Arial"/>
            </a:endParaRPr>
          </a:p>
        </p:txBody>
      </p:sp>
      <p:sp>
        <p:nvSpPr>
          <p:cNvPr id="146" name="PlaceHolder 2"/>
          <p:cNvSpPr>
            <a:spLocks noGrp="1"/>
          </p:cNvSpPr>
          <p:nvPr>
            <p:ph/>
          </p:nvPr>
        </p:nvSpPr>
        <p:spPr>
          <a:xfrm>
            <a:off x="581040" y="1302120"/>
            <a:ext cx="11028960" cy="4672440"/>
          </a:xfrm>
          <a:prstGeom prst="rect">
            <a:avLst/>
          </a:prstGeom>
          <a:noFill/>
          <a:ln w="0">
            <a:noFill/>
          </a:ln>
        </p:spPr>
        <p:txBody>
          <a:bodyPr lIns="90000" rIns="90000" tIns="45000" bIns="45000" anchor="ctr">
            <a:normAutofit fontScale="87000"/>
          </a:bodyPr>
          <a:p>
            <a:pPr>
              <a:lnSpc>
                <a:spcPct val="110000"/>
              </a:lnSpc>
              <a:spcAft>
                <a:spcPts val="601"/>
              </a:spcAft>
              <a:buNone/>
              <a:tabLst>
                <a:tab algn="l" pos="0"/>
              </a:tabLst>
            </a:pPr>
            <a:r>
              <a:rPr b="0" lang="en-US" sz="1400" spc="-1" strike="noStrike">
                <a:solidFill>
                  <a:srgbClr val="404040"/>
                </a:solidFill>
                <a:latin typeface="Franklin Gothic Book"/>
              </a:rPr>
              <a:t>Our keylogging application utilizes a simple yet effective algorithm to capture keystrokes in real-time. Here's a breakdown of how it works:</a:t>
            </a:r>
            <a:endParaRPr b="0" lang="en-IN" sz="1400" spc="-1" strike="noStrike">
              <a:latin typeface="Arial"/>
            </a:endParaRPr>
          </a:p>
          <a:p>
            <a:pPr>
              <a:lnSpc>
                <a:spcPct val="110000"/>
              </a:lnSpc>
              <a:spcAft>
                <a:spcPts val="601"/>
              </a:spcAft>
              <a:buNone/>
              <a:tabLst>
                <a:tab algn="l" pos="0"/>
              </a:tabLst>
            </a:pPr>
            <a:endParaRPr b="0" lang="en-IN" sz="1400" spc="-1" strike="noStrike">
              <a:latin typeface="Arial"/>
            </a:endParaRPr>
          </a:p>
          <a:p>
            <a:pPr>
              <a:lnSpc>
                <a:spcPct val="110000"/>
              </a:lnSpc>
              <a:spcAft>
                <a:spcPts val="601"/>
              </a:spcAft>
              <a:buNone/>
              <a:tabLst>
                <a:tab algn="l" pos="0"/>
              </a:tabLst>
            </a:pPr>
            <a:r>
              <a:rPr b="1" lang="en-US" sz="1600" spc="-1" strike="noStrike">
                <a:solidFill>
                  <a:srgbClr val="404040"/>
                </a:solidFill>
                <a:latin typeface="Franklin Gothic Book"/>
              </a:rPr>
              <a:t>Algorithm Overview:</a:t>
            </a:r>
            <a:endParaRPr b="0" lang="en-IN" sz="1600" spc="-1" strike="noStrike">
              <a:latin typeface="Arial"/>
            </a:endParaRPr>
          </a:p>
          <a:p>
            <a:pPr marL="306000" indent="-306000">
              <a:lnSpc>
                <a:spcPct val="110000"/>
              </a:lnSpc>
              <a:spcAft>
                <a:spcPts val="601"/>
              </a:spcAft>
              <a:buClr>
                <a:srgbClr val="1cade4"/>
              </a:buClr>
              <a:buSzPct val="92000"/>
              <a:buFont typeface="Wingdings 2" charset="2"/>
              <a:buChar char=""/>
              <a:tabLst>
                <a:tab algn="l" pos="0"/>
              </a:tabLst>
            </a:pPr>
            <a:r>
              <a:rPr b="0" lang="en-US" sz="1400" spc="-1" strike="noStrike">
                <a:solidFill>
                  <a:srgbClr val="404040"/>
                </a:solidFill>
                <a:latin typeface="Franklin Gothic Book"/>
              </a:rPr>
              <a:t>Keyboard Monitoring: We leverage the pynput library to monitor keyboard events, capturing key presses and releases as they occur.</a:t>
            </a:r>
            <a:endParaRPr b="0" lang="en-IN" sz="1400" spc="-1" strike="noStrike">
              <a:latin typeface="Arial"/>
            </a:endParaRPr>
          </a:p>
          <a:p>
            <a:pPr marL="306000" indent="-306000">
              <a:lnSpc>
                <a:spcPct val="110000"/>
              </a:lnSpc>
              <a:spcAft>
                <a:spcPts val="601"/>
              </a:spcAft>
              <a:buClr>
                <a:srgbClr val="1cade4"/>
              </a:buClr>
              <a:buSzPct val="92000"/>
              <a:buFont typeface="Wingdings 2" charset="2"/>
              <a:buChar char=""/>
              <a:tabLst>
                <a:tab algn="l" pos="0"/>
              </a:tabLst>
            </a:pPr>
            <a:r>
              <a:rPr b="0" lang="en-US" sz="1400" spc="-1" strike="noStrike">
                <a:solidFill>
                  <a:srgbClr val="404040"/>
                </a:solidFill>
                <a:latin typeface="Franklin Gothic Book"/>
              </a:rPr>
              <a:t>Event Handling: Upon detecting a key press or release event, the corresponding callback functions (on_press and on_release) are triggered to handle the event.</a:t>
            </a:r>
            <a:endParaRPr b="0" lang="en-IN" sz="1400" spc="-1" strike="noStrike">
              <a:latin typeface="Arial"/>
            </a:endParaRPr>
          </a:p>
          <a:p>
            <a:pPr marL="306000" indent="-306000">
              <a:lnSpc>
                <a:spcPct val="110000"/>
              </a:lnSpc>
              <a:spcAft>
                <a:spcPts val="601"/>
              </a:spcAft>
              <a:buClr>
                <a:srgbClr val="1cade4"/>
              </a:buClr>
              <a:buSzPct val="92000"/>
              <a:buFont typeface="Wingdings 2" charset="2"/>
              <a:buChar char=""/>
              <a:tabLst>
                <a:tab algn="l" pos="0"/>
              </a:tabLst>
            </a:pPr>
            <a:r>
              <a:rPr b="0" lang="en-US" sz="1400" spc="-1" strike="noStrike">
                <a:solidFill>
                  <a:srgbClr val="404040"/>
                </a:solidFill>
                <a:latin typeface="Franklin Gothic Book"/>
              </a:rPr>
              <a:t>Data Logging: Keystroke data is logged in two formats: a text file (key_log.txt) and a JSON file (key_log.json). This allows for easy storage and retrieval of captured keystrokes.</a:t>
            </a:r>
            <a:endParaRPr b="0" lang="en-IN" sz="1400" spc="-1" strike="noStrike">
              <a:latin typeface="Arial"/>
            </a:endParaRPr>
          </a:p>
          <a:p>
            <a:pPr>
              <a:lnSpc>
                <a:spcPct val="110000"/>
              </a:lnSpc>
              <a:spcAft>
                <a:spcPts val="601"/>
              </a:spcAft>
              <a:buNone/>
              <a:tabLst>
                <a:tab algn="l" pos="0"/>
              </a:tabLst>
            </a:pPr>
            <a:endParaRPr b="0" lang="en-IN" sz="1400" spc="-1" strike="noStrike">
              <a:latin typeface="Arial"/>
            </a:endParaRPr>
          </a:p>
          <a:p>
            <a:pPr>
              <a:lnSpc>
                <a:spcPct val="110000"/>
              </a:lnSpc>
              <a:spcAft>
                <a:spcPts val="601"/>
              </a:spcAft>
              <a:buNone/>
              <a:tabLst>
                <a:tab algn="l" pos="0"/>
              </a:tabLst>
            </a:pPr>
            <a:r>
              <a:rPr b="1" lang="en-US" sz="1600" spc="-1" strike="noStrike">
                <a:solidFill>
                  <a:srgbClr val="404040"/>
                </a:solidFill>
                <a:latin typeface="Franklin Gothic Book"/>
              </a:rPr>
              <a:t>Deployment:</a:t>
            </a:r>
            <a:endParaRPr b="0" lang="en-IN" sz="1600" spc="-1" strike="noStrike">
              <a:latin typeface="Arial"/>
            </a:endParaRPr>
          </a:p>
          <a:p>
            <a:pPr marL="306000" indent="-306000">
              <a:lnSpc>
                <a:spcPct val="110000"/>
              </a:lnSpc>
              <a:spcAft>
                <a:spcPts val="601"/>
              </a:spcAft>
              <a:buClr>
                <a:srgbClr val="1cade4"/>
              </a:buClr>
              <a:buSzPct val="92000"/>
              <a:buFont typeface="Wingdings 2" charset="2"/>
              <a:buChar char=""/>
              <a:tabLst>
                <a:tab algn="l" pos="0"/>
              </a:tabLst>
            </a:pPr>
            <a:r>
              <a:rPr b="0" lang="en-US" sz="1400" spc="-1" strike="noStrike">
                <a:solidFill>
                  <a:srgbClr val="404040"/>
                </a:solidFill>
                <a:latin typeface="Franklin Gothic Book"/>
              </a:rPr>
              <a:t>Our application is deployed using the tkinter library to provide a user-friendly interface for starting and stopping the keylogging process.</a:t>
            </a:r>
            <a:endParaRPr b="0" lang="en-IN" sz="1400" spc="-1" strike="noStrike">
              <a:latin typeface="Arial"/>
            </a:endParaRPr>
          </a:p>
          <a:p>
            <a:pPr marL="306000" indent="-306000">
              <a:lnSpc>
                <a:spcPct val="110000"/>
              </a:lnSpc>
              <a:spcAft>
                <a:spcPts val="601"/>
              </a:spcAft>
              <a:buClr>
                <a:srgbClr val="1cade4"/>
              </a:buClr>
              <a:buSzPct val="92000"/>
              <a:buFont typeface="Wingdings 2" charset="2"/>
              <a:buChar char=""/>
              <a:tabLst>
                <a:tab algn="l" pos="0"/>
              </a:tabLst>
            </a:pPr>
            <a:r>
              <a:rPr b="0" lang="en-US" sz="1400" spc="-1" strike="noStrike">
                <a:solidFill>
                  <a:srgbClr val="404040"/>
                </a:solidFill>
                <a:latin typeface="Franklin Gothic Book"/>
              </a:rPr>
              <a:t>Users simply need to click the "Start" button to initiate the keylogging functionality, with the option to stop it at any time by clicking the "Stop" button.</a:t>
            </a:r>
            <a:endParaRPr b="0" lang="en-IN" sz="1400" spc="-1" strike="noStrike">
              <a:latin typeface="Arial"/>
            </a:endParaRPr>
          </a:p>
          <a:p>
            <a:pPr marL="306000" indent="-306000">
              <a:lnSpc>
                <a:spcPct val="110000"/>
              </a:lnSpc>
              <a:spcAft>
                <a:spcPts val="601"/>
              </a:spcAft>
              <a:buClr>
                <a:srgbClr val="1cade4"/>
              </a:buClr>
              <a:buSzPct val="92000"/>
              <a:buFont typeface="Wingdings 2" charset="2"/>
              <a:buChar char=""/>
              <a:tabLst>
                <a:tab algn="l" pos="0"/>
              </a:tabLst>
            </a:pPr>
            <a:r>
              <a:rPr b="0" lang="en-US" sz="1400" spc="-1" strike="noStrike">
                <a:solidFill>
                  <a:srgbClr val="404040"/>
                </a:solidFill>
                <a:latin typeface="Franklin Gothic Book"/>
              </a:rPr>
              <a:t>The generated log files (key_log.txt and key_log.json) are saved locally on the user's machine, ensuring ease of access and privacy of captured data.</a:t>
            </a:r>
            <a:endParaRPr b="0" lang="en-IN" sz="1400" spc="-1" strike="noStrike">
              <a:latin typeface="Arial"/>
            </a:endParaRPr>
          </a:p>
          <a:p>
            <a:pPr>
              <a:lnSpc>
                <a:spcPct val="110000"/>
              </a:lnSpc>
              <a:spcAft>
                <a:spcPts val="601"/>
              </a:spcAft>
              <a:buNone/>
              <a:tabLst>
                <a:tab algn="l" pos="0"/>
              </a:tabLst>
            </a:pPr>
            <a:r>
              <a:rPr b="0" lang="en-US" sz="1400" spc="-1" strike="noStrike">
                <a:solidFill>
                  <a:srgbClr val="404040"/>
                </a:solidFill>
                <a:latin typeface="Franklin Gothic Book"/>
              </a:rPr>
              <a:t>By combining a robust algorithm with a user-friendly deployment approach, our keylogging application offers a seamless experience for capturing and logging keystrokes</a:t>
            </a:r>
            <a:r>
              <a:rPr b="0" lang="en-US" sz="1200" spc="-1" strike="noStrike">
                <a:solidFill>
                  <a:srgbClr val="404040"/>
                </a:solidFill>
                <a:latin typeface="Franklin Gothic Book"/>
              </a:rPr>
              <a:t>.</a:t>
            </a: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rmAutofit fontScale="65000"/>
          </a:bodyPr>
          <a:p>
            <a:pPr>
              <a:lnSpc>
                <a:spcPct val="100000"/>
              </a:lnSpc>
              <a:buNone/>
            </a:pPr>
            <a:r>
              <a:rPr b="1" lang="en-US" sz="4400" spc="-1" strike="noStrike" cap="all">
                <a:solidFill>
                  <a:srgbClr val="1cade4"/>
                </a:solidFill>
                <a:latin typeface="Arial"/>
                <a:ea typeface="Franklin Gothic Demi"/>
              </a:rPr>
              <a:t>Result</a:t>
            </a:r>
            <a:endParaRPr b="0" lang="en-IN" sz="4400" spc="-1" strike="noStrike">
              <a:latin typeface="Arial"/>
            </a:endParaRPr>
          </a:p>
        </p:txBody>
      </p:sp>
      <p:sp>
        <p:nvSpPr>
          <p:cNvPr id="148" name="PlaceHolder 2"/>
          <p:cNvSpPr>
            <a:spLocks noGrp="1"/>
          </p:cNvSpPr>
          <p:nvPr>
            <p:ph/>
          </p:nvPr>
        </p:nvSpPr>
        <p:spPr>
          <a:xfrm>
            <a:off x="581040" y="1302120"/>
            <a:ext cx="11028960" cy="1110960"/>
          </a:xfrm>
          <a:prstGeom prst="rect">
            <a:avLst/>
          </a:prstGeom>
          <a:noFill/>
          <a:ln w="0">
            <a:noFill/>
          </a:ln>
        </p:spPr>
        <p:txBody>
          <a:bodyPr lIns="90000" rIns="90000" tIns="45000" bIns="45000" anchor="ctr">
            <a:normAutofit/>
          </a:bodyPr>
          <a:p>
            <a:pPr>
              <a:lnSpc>
                <a:spcPct val="110000"/>
              </a:lnSpc>
              <a:spcBef>
                <a:spcPts val="479"/>
              </a:spcBef>
              <a:spcAft>
                <a:spcPts val="601"/>
              </a:spcAft>
              <a:buNone/>
              <a:tabLst>
                <a:tab algn="l" pos="0"/>
              </a:tabLst>
            </a:pPr>
            <a:r>
              <a:rPr b="0" lang="en-IN" sz="2400" spc="-1" strike="noStrike">
                <a:solidFill>
                  <a:srgbClr val="0f0f0f"/>
                </a:solidFill>
                <a:latin typeface="Franklin Gothic Book"/>
                <a:ea typeface="Franklin Gothic Book"/>
              </a:rPr>
              <a:t>The KeyLogger works flawlessly being able to register the keystrokes once the user starts the program from the GUI.</a:t>
            </a:r>
            <a:endParaRPr b="0" lang="en-IN" sz="2400" spc="-1" strike="noStrike">
              <a:latin typeface="Arial"/>
            </a:endParaRPr>
          </a:p>
        </p:txBody>
      </p:sp>
      <p:pic>
        <p:nvPicPr>
          <p:cNvPr id="149" name="Picture 3" descr=""/>
          <p:cNvPicPr/>
          <p:nvPr/>
        </p:nvPicPr>
        <p:blipFill>
          <a:blip r:embed="rId1"/>
          <a:stretch/>
        </p:blipFill>
        <p:spPr>
          <a:xfrm>
            <a:off x="2406960" y="2697840"/>
            <a:ext cx="3087000" cy="3257640"/>
          </a:xfrm>
          <a:prstGeom prst="rect">
            <a:avLst/>
          </a:prstGeom>
          <a:ln w="0">
            <a:noFill/>
          </a:ln>
        </p:spPr>
      </p:pic>
      <p:pic>
        <p:nvPicPr>
          <p:cNvPr id="150" name="Picture 6" descr=""/>
          <p:cNvPicPr/>
          <p:nvPr/>
        </p:nvPicPr>
        <p:blipFill>
          <a:blip r:embed="rId2"/>
          <a:stretch/>
        </p:blipFill>
        <p:spPr>
          <a:xfrm>
            <a:off x="6838560" y="2697840"/>
            <a:ext cx="2996280" cy="325764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rmAutofit fontScale="65000"/>
          </a:bodyPr>
          <a:p>
            <a:pPr>
              <a:lnSpc>
                <a:spcPct val="100000"/>
              </a:lnSpc>
              <a:buNone/>
            </a:pPr>
            <a:r>
              <a:rPr b="1" lang="en-US" sz="4400" spc="-1" strike="noStrike" cap="all">
                <a:solidFill>
                  <a:srgbClr val="1cade4"/>
                </a:solidFill>
                <a:latin typeface="Arial"/>
                <a:ea typeface="Franklin Gothic Demi"/>
              </a:rPr>
              <a:t>Conclusion</a:t>
            </a:r>
            <a:endParaRPr b="0" lang="en-IN" sz="4400" spc="-1" strike="noStrike">
              <a:latin typeface="Arial"/>
            </a:endParaRPr>
          </a:p>
        </p:txBody>
      </p:sp>
      <p:sp>
        <p:nvSpPr>
          <p:cNvPr id="152" name="PlaceHolder 2"/>
          <p:cNvSpPr>
            <a:spLocks noGrp="1"/>
          </p:cNvSpPr>
          <p:nvPr>
            <p:ph/>
          </p:nvPr>
        </p:nvSpPr>
        <p:spPr>
          <a:xfrm>
            <a:off x="581040" y="1302120"/>
            <a:ext cx="11028960" cy="4672440"/>
          </a:xfrm>
          <a:prstGeom prst="rect">
            <a:avLst/>
          </a:prstGeom>
          <a:noFill/>
          <a:ln w="0">
            <a:noFill/>
          </a:ln>
        </p:spPr>
        <p:txBody>
          <a:bodyPr lIns="90000" rIns="90000" tIns="45000" bIns="45000" anchor="ctr">
            <a:normAutofit/>
          </a:bodyPr>
          <a:p>
            <a:pPr marL="305280" indent="-305280">
              <a:lnSpc>
                <a:spcPct val="110000"/>
              </a:lnSpc>
              <a:spcBef>
                <a:spcPts val="400"/>
              </a:spcBef>
              <a:spcAft>
                <a:spcPts val="601"/>
              </a:spcAft>
              <a:buClr>
                <a:srgbClr val="1cade4"/>
              </a:buClr>
              <a:buSzPct val="92000"/>
              <a:buFont typeface="Wingdings 2" charset="2"/>
              <a:buChar char=""/>
            </a:pPr>
            <a:r>
              <a:rPr b="0" lang="en-US" sz="2000" spc="-1" strike="noStrike">
                <a:solidFill>
                  <a:srgbClr val="0f0f0f"/>
                </a:solidFill>
                <a:latin typeface="Franklin Gothic Book"/>
                <a:ea typeface="Franklin Gothic Book"/>
              </a:rPr>
              <a:t>Our keylogging application, built with Python's pynput and tkinter libraries, captures and logs keystrokes in real-time. Users can start and stop the keylogging process via a simple GUI interface. Keystroke data is saved in both text and JSON formats for easy access and analysis.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p:nvPr>
        </p:nvSpPr>
        <p:spPr>
          <a:xfrm>
            <a:off x="581040" y="1302120"/>
            <a:ext cx="11028960" cy="4672440"/>
          </a:xfrm>
          <a:prstGeom prst="rect">
            <a:avLst/>
          </a:prstGeom>
          <a:noFill/>
          <a:ln w="0">
            <a:noFill/>
          </a:ln>
        </p:spPr>
        <p:txBody>
          <a:bodyPr lIns="90000" rIns="90000" tIns="45000" bIns="45000" anchor="ctr">
            <a:normAutofit fontScale="75000"/>
          </a:bodyPr>
          <a:p>
            <a:pPr>
              <a:lnSpc>
                <a:spcPct val="110000"/>
              </a:lnSpc>
              <a:spcBef>
                <a:spcPts val="400"/>
              </a:spcBef>
              <a:spcAft>
                <a:spcPts val="601"/>
              </a:spcAft>
              <a:buNone/>
              <a:tabLst>
                <a:tab algn="l" pos="0"/>
              </a:tabLst>
            </a:pPr>
            <a:r>
              <a:rPr b="1" lang="en-US" sz="2000" spc="-1" strike="noStrike">
                <a:solidFill>
                  <a:srgbClr val="404040"/>
                </a:solidFill>
                <a:latin typeface="Franklin Gothic Book"/>
              </a:rPr>
              <a:t>Here's a glimpse into the future scope of the project:</a:t>
            </a:r>
            <a:endParaRPr b="0" lang="en-IN" sz="2000" spc="-1" strike="noStrike">
              <a:latin typeface="Arial"/>
            </a:endParaRPr>
          </a:p>
          <a:p>
            <a:pPr>
              <a:lnSpc>
                <a:spcPct val="110000"/>
              </a:lnSpc>
              <a:spcBef>
                <a:spcPts val="400"/>
              </a:spcBef>
              <a:spcAft>
                <a:spcPts val="601"/>
              </a:spcAft>
              <a:buNone/>
              <a:tabLst>
                <a:tab algn="l" pos="0"/>
              </a:tabLst>
            </a:pPr>
            <a:endParaRPr b="0" lang="en-IN" sz="2000" spc="-1" strike="noStrike">
              <a:latin typeface="Arial"/>
            </a:endParaRPr>
          </a:p>
          <a:p>
            <a:pPr marL="457200" indent="-457200">
              <a:lnSpc>
                <a:spcPct val="110000"/>
              </a:lnSpc>
              <a:spcBef>
                <a:spcPts val="400"/>
              </a:spcBef>
              <a:spcAft>
                <a:spcPts val="601"/>
              </a:spcAft>
              <a:buClr>
                <a:srgbClr val="1cade4"/>
              </a:buClr>
              <a:buSzPct val="92000"/>
              <a:buFont typeface="Franklin Gothic Demi"/>
              <a:buAutoNum type="arabicPeriod"/>
              <a:tabLst>
                <a:tab algn="l" pos="0"/>
              </a:tabLst>
            </a:pPr>
            <a:r>
              <a:rPr b="1" lang="en-US" sz="2000" spc="-1" strike="noStrike">
                <a:solidFill>
                  <a:srgbClr val="404040"/>
                </a:solidFill>
                <a:latin typeface="Franklin Gothic Book"/>
              </a:rPr>
              <a:t>Enhanced User Interface: Integrate advanced features into the GUI for better user interaction and customization options.</a:t>
            </a:r>
            <a:endParaRPr b="0" lang="en-IN" sz="2000" spc="-1" strike="noStrike">
              <a:latin typeface="Arial"/>
            </a:endParaRPr>
          </a:p>
          <a:p>
            <a:pPr marL="457200" indent="-457200">
              <a:lnSpc>
                <a:spcPct val="110000"/>
              </a:lnSpc>
              <a:spcBef>
                <a:spcPts val="400"/>
              </a:spcBef>
              <a:spcAft>
                <a:spcPts val="601"/>
              </a:spcAft>
              <a:buClr>
                <a:srgbClr val="1cade4"/>
              </a:buClr>
              <a:buSzPct val="92000"/>
              <a:buFont typeface="Franklin Gothic Demi"/>
              <a:buAutoNum type="arabicPeriod"/>
              <a:tabLst>
                <a:tab algn="l" pos="0"/>
              </a:tabLst>
            </a:pPr>
            <a:r>
              <a:rPr b="1" lang="en-US" sz="2000" spc="-1" strike="noStrike">
                <a:solidFill>
                  <a:srgbClr val="404040"/>
                </a:solidFill>
                <a:latin typeface="Franklin Gothic Book"/>
              </a:rPr>
              <a:t>Data Analysis Tools: Develop tools to analyze the captured keystroke data, such as frequency analysis, pattern recognition, and anomaly detection.</a:t>
            </a:r>
            <a:endParaRPr b="0" lang="en-IN" sz="2000" spc="-1" strike="noStrike">
              <a:latin typeface="Arial"/>
            </a:endParaRPr>
          </a:p>
          <a:p>
            <a:pPr marL="457200" indent="-457200">
              <a:lnSpc>
                <a:spcPct val="110000"/>
              </a:lnSpc>
              <a:spcBef>
                <a:spcPts val="400"/>
              </a:spcBef>
              <a:spcAft>
                <a:spcPts val="601"/>
              </a:spcAft>
              <a:buClr>
                <a:srgbClr val="1cade4"/>
              </a:buClr>
              <a:buSzPct val="92000"/>
              <a:buFont typeface="Franklin Gothic Demi"/>
              <a:buAutoNum type="arabicPeriod"/>
              <a:tabLst>
                <a:tab algn="l" pos="0"/>
              </a:tabLst>
            </a:pPr>
            <a:r>
              <a:rPr b="1" lang="en-US" sz="2000" spc="-1" strike="noStrike">
                <a:solidFill>
                  <a:srgbClr val="404040"/>
                </a:solidFill>
                <a:latin typeface="Franklin Gothic Book"/>
              </a:rPr>
              <a:t>Remote Monitoring: Implement remote monitoring capabilities to enable users to access and manage keylogging activities from any location.</a:t>
            </a:r>
            <a:endParaRPr b="0" lang="en-IN" sz="2000" spc="-1" strike="noStrike">
              <a:latin typeface="Arial"/>
            </a:endParaRPr>
          </a:p>
          <a:p>
            <a:pPr marL="457200" indent="-457200">
              <a:lnSpc>
                <a:spcPct val="110000"/>
              </a:lnSpc>
              <a:spcBef>
                <a:spcPts val="400"/>
              </a:spcBef>
              <a:spcAft>
                <a:spcPts val="601"/>
              </a:spcAft>
              <a:buClr>
                <a:srgbClr val="1cade4"/>
              </a:buClr>
              <a:buSzPct val="92000"/>
              <a:buFont typeface="Franklin Gothic Demi"/>
              <a:buAutoNum type="arabicPeriod"/>
              <a:tabLst>
                <a:tab algn="l" pos="0"/>
              </a:tabLst>
            </a:pPr>
            <a:r>
              <a:rPr b="1" lang="en-US" sz="2000" spc="-1" strike="noStrike">
                <a:solidFill>
                  <a:srgbClr val="404040"/>
                </a:solidFill>
                <a:latin typeface="Franklin Gothic Book"/>
              </a:rPr>
              <a:t>Security Measures: Introduce encryption and authentication mechanisms to enhance data security and protect user privacy.</a:t>
            </a:r>
            <a:endParaRPr b="0" lang="en-IN" sz="2000" spc="-1" strike="noStrike">
              <a:latin typeface="Arial"/>
            </a:endParaRPr>
          </a:p>
          <a:p>
            <a:pPr marL="457200" indent="-457200">
              <a:lnSpc>
                <a:spcPct val="110000"/>
              </a:lnSpc>
              <a:spcBef>
                <a:spcPts val="400"/>
              </a:spcBef>
              <a:spcAft>
                <a:spcPts val="601"/>
              </a:spcAft>
              <a:buClr>
                <a:srgbClr val="1cade4"/>
              </a:buClr>
              <a:buSzPct val="92000"/>
              <a:buFont typeface="Franklin Gothic Demi"/>
              <a:buAutoNum type="arabicPeriod"/>
              <a:tabLst>
                <a:tab algn="l" pos="0"/>
              </a:tabLst>
            </a:pPr>
            <a:r>
              <a:rPr b="1" lang="en-US" sz="2000" spc="-1" strike="noStrike">
                <a:solidFill>
                  <a:srgbClr val="404040"/>
                </a:solidFill>
                <a:latin typeface="Franklin Gothic Book"/>
              </a:rPr>
              <a:t>Cross-Platform Compatibility: Ensure compatibility with multiple operating systems and devices to cater to a wider user base.</a:t>
            </a:r>
            <a:endParaRPr b="0" lang="en-IN" sz="2000" spc="-1" strike="noStrike">
              <a:latin typeface="Arial"/>
            </a:endParaRPr>
          </a:p>
          <a:p>
            <a:pPr>
              <a:lnSpc>
                <a:spcPct val="110000"/>
              </a:lnSpc>
              <a:spcBef>
                <a:spcPts val="400"/>
              </a:spcBef>
              <a:spcAft>
                <a:spcPts val="601"/>
              </a:spcAft>
              <a:buNone/>
              <a:tabLst>
                <a:tab algn="l" pos="0"/>
              </a:tabLst>
            </a:pPr>
            <a:endParaRPr b="0" lang="en-IN" sz="2000" spc="-1" strike="noStrike">
              <a:latin typeface="Arial"/>
            </a:endParaRPr>
          </a:p>
          <a:p>
            <a:pPr>
              <a:lnSpc>
                <a:spcPct val="110000"/>
              </a:lnSpc>
              <a:spcBef>
                <a:spcPts val="400"/>
              </a:spcBef>
              <a:spcAft>
                <a:spcPts val="601"/>
              </a:spcAft>
              <a:buNone/>
              <a:tabLst>
                <a:tab algn="l" pos="0"/>
              </a:tabLst>
            </a:pPr>
            <a:r>
              <a:rPr b="1" lang="en-US" sz="2000" spc="-1" strike="noStrike">
                <a:solidFill>
                  <a:srgbClr val="404040"/>
                </a:solidFill>
                <a:latin typeface="Franklin Gothic Book"/>
              </a:rPr>
              <a:t>With these future enhancements, the project can evolve into a more versatile and robust tool for keystroke monitoring and analysis.</a:t>
            </a:r>
            <a:endParaRPr b="0" lang="en-IN" sz="2000" spc="-1" strike="noStrike">
              <a:latin typeface="Arial"/>
            </a:endParaRPr>
          </a:p>
        </p:txBody>
      </p:sp>
      <p:sp>
        <p:nvSpPr>
          <p:cNvPr id="154" name="Title 4"/>
          <p:cNvSpPr/>
          <p:nvPr/>
        </p:nvSpPr>
        <p:spPr>
          <a:xfrm>
            <a:off x="535680" y="844560"/>
            <a:ext cx="11028960" cy="529560"/>
          </a:xfrm>
          <a:prstGeom prst="rect">
            <a:avLst/>
          </a:prstGeom>
          <a:noFill/>
          <a:ln w="0">
            <a:noFill/>
          </a:ln>
        </p:spPr>
        <p:style>
          <a:lnRef idx="0"/>
          <a:fillRef idx="0"/>
          <a:effectRef idx="0"/>
          <a:fontRef idx="minor"/>
        </p:style>
        <p:txBody>
          <a:bodyPr lIns="90000" rIns="90000" tIns="45000" bIns="45000" anchor="b">
            <a:normAutofit fontScale="65000"/>
          </a:bodyPr>
          <a:p>
            <a:pPr>
              <a:lnSpc>
                <a:spcPct val="100000"/>
              </a:lnSpc>
              <a:buNone/>
            </a:pPr>
            <a:r>
              <a:rPr b="1" lang="en-US" sz="4400" spc="-1" strike="noStrike" cap="all">
                <a:solidFill>
                  <a:srgbClr val="1cade4"/>
                </a:solidFill>
                <a:latin typeface="Arial"/>
                <a:ea typeface="DejaVu Sans"/>
              </a:rPr>
              <a:t>Future scope</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6E816721-11E4-4989-8472-AB5A7EC20404}">
  <ds:schemaRefs/>
</ds:datastoreItem>
</file>

<file path=customXml/itemProps3.xml><?xml version="1.0" encoding="utf-8"?>
<ds:datastoreItem xmlns:ds="http://schemas.openxmlformats.org/officeDocument/2006/customXml" ds:itemID="{927BD4C1-B6B1-4715-ABF9-E660A51A4EA0}">
  <ds:schemaRefs/>
</ds:datastoreItem>
</file>

<file path=docProps/app.xml><?xml version="1.0" encoding="utf-8"?>
<Properties xmlns="http://schemas.openxmlformats.org/officeDocument/2006/extended-properties" xmlns:vt="http://schemas.openxmlformats.org/officeDocument/2006/docPropsVTypes">
  <Template>Future forward</Template>
  <TotalTime>4</TotalTime>
  <Application>LibreOffice/7.3.7.2$Linux_X86_64 LibreOffice_project/30$Build-2</Application>
  <AppVersion>15.0000</AppVersion>
  <Words>937</Words>
  <Paragraphs>63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2021-05-26T16:50:00Z</dcterms:created>
  <dc:creator>Vaibhav Ostwal</dc:creator>
  <dc:description/>
  <dc:language>en-IN</dc:language>
  <cp:lastModifiedBy/>
  <dcterms:modified xsi:type="dcterms:W3CDTF">2024-04-16T13:25:43Z</dcterms:modified>
  <cp:revision>30</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84177F253AE54DF5B90E26D1A27AAC6E_12</vt:lpwstr>
  </property>
  <property fmtid="{D5CDD505-2E9C-101B-9397-08002B2CF9AE}" pid="4" name="KSOProductBuildVer">
    <vt:lpwstr>1033-12.2.0.13489</vt:lpwstr>
  </property>
  <property fmtid="{D5CDD505-2E9C-101B-9397-08002B2CF9AE}" pid="5" name="PresentationFormat">
    <vt:lpwstr>Widescreen</vt:lpwstr>
  </property>
  <property fmtid="{D5CDD505-2E9C-101B-9397-08002B2CF9AE}" pid="6" name="Slides">
    <vt:i4>11</vt:i4>
  </property>
</Properties>
</file>