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inaya shree" initials="as" lastIdx="1" clrIdx="0">
    <p:extLst>
      <p:ext uri="{19B8F6BF-5375-455C-9EA6-DF929625EA0E}">
        <p15:presenceInfo xmlns:p15="http://schemas.microsoft.com/office/powerpoint/2012/main" userId="7761ef520ee2c1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0"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24600" y="2119786"/>
            <a:ext cx="3204465" cy="509114"/>
          </a:xfrm>
          <a:prstGeom prst="rect">
            <a:avLst/>
          </a:prstGeom>
        </p:spPr>
        <p:txBody>
          <a:bodyPr vert="horz" wrap="square" lIns="0" tIns="16510" rIns="0" bIns="0" rtlCol="0">
            <a:spAutoFit/>
          </a:bodyPr>
          <a:lstStyle/>
          <a:p>
            <a:pPr marL="12700">
              <a:lnSpc>
                <a:spcPct val="100000"/>
              </a:lnSpc>
              <a:spcBef>
                <a:spcPts val="130"/>
              </a:spcBef>
            </a:pPr>
            <a:r>
              <a:rPr lang="en-IN" sz="3200" dirty="0" smtClean="0">
                <a:latin typeface="Trebuchet MS"/>
                <a:cs typeface="Trebuchet MS"/>
              </a:rPr>
              <a:t>GOKUL KANNAN</a:t>
            </a:r>
            <a:r>
              <a:rPr lang="en-IN" sz="3200" dirty="0" smtClean="0">
                <a:latin typeface="Trebuchet MS"/>
                <a:cs typeface="Trebuchet MS"/>
              </a:rPr>
              <a:t> </a:t>
            </a:r>
            <a:endParaRPr sz="3200" dirty="0">
              <a:latin typeface="Trebuchet MS"/>
              <a:cs typeface="Trebuchet MS"/>
            </a:endParaRPr>
          </a:p>
        </p:txBody>
      </p:sp>
      <p:sp>
        <p:nvSpPr>
          <p:cNvPr id="8" name="object 8"/>
          <p:cNvSpPr txBox="1"/>
          <p:nvPr/>
        </p:nvSpPr>
        <p:spPr>
          <a:xfrm>
            <a:off x="5419725" y="2743200"/>
            <a:ext cx="4670931"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0B0F0"/>
                </a:solidFill>
                <a:latin typeface="Trebuchet MS"/>
                <a:cs typeface="Trebuchet MS"/>
              </a:rPr>
              <a:t>File container  steganography</a:t>
            </a:r>
            <a:endParaRPr sz="2400" dirty="0">
              <a:solidFill>
                <a:srgbClr val="00B0F0"/>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TextBox 9"/>
          <p:cNvSpPr txBox="1"/>
          <p:nvPr/>
        </p:nvSpPr>
        <p:spPr>
          <a:xfrm>
            <a:off x="653224" y="1032796"/>
            <a:ext cx="6204776" cy="4678204"/>
          </a:xfrm>
          <a:prstGeom prst="rect">
            <a:avLst/>
          </a:prstGeom>
          <a:noFill/>
        </p:spPr>
        <p:txBody>
          <a:bodyPr wrap="square" rtlCol="0">
            <a:spAutoFit/>
          </a:bodyPr>
          <a:lstStyle/>
          <a:p>
            <a:pPr marL="0" lvl="0" indent="0" algn="l" rtl="0">
              <a:spcBef>
                <a:spcPts val="0"/>
              </a:spcBef>
              <a:spcAft>
                <a:spcPts val="0"/>
              </a:spcAft>
              <a:buClr>
                <a:schemeClr val="dk1"/>
              </a:buClr>
              <a:buSzPts val="1100"/>
              <a:buFont typeface="Arial"/>
              <a:buNone/>
            </a:pPr>
            <a:r>
              <a:rPr lang="en-GB" sz="1400" dirty="0" smtClean="0">
                <a:latin typeface="Calibri"/>
                <a:ea typeface="Calibri"/>
                <a:cs typeface="Calibri"/>
                <a:sym typeface="Calibri"/>
              </a:rPr>
              <a:t>In general, the results of Network steganography encryption include:</a:t>
            </a:r>
          </a:p>
          <a:p>
            <a:r>
              <a:rPr lang="en-GB" sz="1400" b="1" dirty="0"/>
              <a:t>Concealed Data</a:t>
            </a:r>
            <a:r>
              <a:rPr lang="en-GB" sz="1400" dirty="0"/>
              <a:t>: Successful embedding of the secret message within the carrier file, ensuring that the hidden information is seamlessly integrated into the file's content without altering its appearance or functionality.</a:t>
            </a:r>
          </a:p>
          <a:p>
            <a:r>
              <a:rPr lang="en-GB" sz="1400" b="1" dirty="0" err="1"/>
              <a:t>Undetectability</a:t>
            </a:r>
            <a:r>
              <a:rPr lang="en-GB" sz="1400" dirty="0"/>
              <a:t>: The modified carrier file appears visually or audibly indistinguishable from the original, making it challenging for unauthorized observers to detect the presence of the hidden data through casual inspection or analysis.</a:t>
            </a:r>
          </a:p>
          <a:p>
            <a:r>
              <a:rPr lang="en-GB" sz="1400" b="1" dirty="0"/>
              <a:t>Enhanced Security</a:t>
            </a:r>
            <a:r>
              <a:rPr lang="en-GB" sz="1400" dirty="0"/>
              <a:t>: By concealing sensitive information within seemingly innocuous digital files, file container steganography encryption provides an additional layer of security, safeguarding the confidentiality and integrity of the hidden message during transmission or storage.</a:t>
            </a:r>
          </a:p>
          <a:p>
            <a:pPr marL="0" lvl="0" indent="0" algn="l" rtl="0">
              <a:spcBef>
                <a:spcPts val="0"/>
              </a:spcBef>
              <a:spcAft>
                <a:spcPts val="0"/>
              </a:spcAft>
              <a:buClr>
                <a:schemeClr val="dk1"/>
              </a:buClr>
              <a:buSzPts val="1100"/>
              <a:buFont typeface="Arial"/>
              <a:buNone/>
            </a:pPr>
            <a:r>
              <a:rPr lang="en-GB" sz="1400" b="1" dirty="0" smtClean="0">
                <a:latin typeface="Calibri"/>
                <a:ea typeface="Calibri"/>
                <a:cs typeface="Calibri"/>
                <a:sym typeface="Calibri"/>
              </a:rPr>
              <a:t>On the other hand, the results of network steganography decryption</a:t>
            </a:r>
          </a:p>
          <a:p>
            <a:r>
              <a:rPr lang="en-GB" sz="1400" b="1" dirty="0"/>
              <a:t>Hidden Message Extraction</a:t>
            </a:r>
            <a:r>
              <a:rPr lang="en-GB" sz="1400" dirty="0"/>
              <a:t>: Successful retrieval of the concealed data from the carrier file, allowing authorized recipients to access the original message that was embedded using </a:t>
            </a:r>
            <a:r>
              <a:rPr lang="en-GB" sz="1400" dirty="0" err="1"/>
              <a:t>steganographic</a:t>
            </a:r>
            <a:r>
              <a:rPr lang="en-GB" sz="1400" dirty="0"/>
              <a:t> techniques</a:t>
            </a:r>
            <a:r>
              <a:rPr lang="en-GB" sz="1400" dirty="0" smtClean="0"/>
              <a:t>..</a:t>
            </a:r>
            <a:endParaRPr lang="en-GB" sz="1400" dirty="0"/>
          </a:p>
          <a:p>
            <a:r>
              <a:rPr lang="en-GB" sz="1400" b="1" dirty="0"/>
              <a:t>Privacy and Security Assurance</a:t>
            </a:r>
            <a:r>
              <a:rPr lang="en-GB" sz="1400" dirty="0"/>
              <a:t>: By enabling the extraction of hidden data from carrier files, file container steganography decryption reaffirms the privacy and security of confidential communication, providing reassurance to users about the confidentiality of their exchanged information</a:t>
            </a:r>
            <a:r>
              <a:rPr lang="en-GB" sz="1400" dirty="0" smtClean="0"/>
              <a:t>.</a:t>
            </a:r>
            <a:endParaRPr lang="en-GB" sz="1400" dirty="0" smtClean="0">
              <a:latin typeface="Calibri"/>
              <a:ea typeface="Calibri"/>
              <a:cs typeface="Calibri"/>
              <a:sym typeface="Calibri"/>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0957926B-B0F1-6C87-64F7-E84C05EC9426}"/>
              </a:ext>
            </a:extLst>
          </p:cNvPr>
          <p:cNvSpPr txBox="1"/>
          <p:nvPr/>
        </p:nvSpPr>
        <p:spPr>
          <a:xfrm>
            <a:off x="890650" y="2520712"/>
            <a:ext cx="7104237" cy="400110"/>
          </a:xfrm>
          <a:prstGeom prst="rect">
            <a:avLst/>
          </a:prstGeom>
          <a:noFill/>
        </p:spPr>
        <p:txBody>
          <a:bodyPr wrap="square" rtlCol="0">
            <a:spAutoFit/>
          </a:bodyPr>
          <a:lstStyle/>
          <a:p>
            <a:pPr algn="l"/>
            <a:r>
              <a:rPr lang="en-IN" sz="2000" b="1" dirty="0"/>
              <a:t>Implementation</a:t>
            </a:r>
            <a:r>
              <a:rPr lang="en-IN" b="1" dirty="0"/>
              <a:t> of File container steganography using python </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F0D8751-BD3E-BD24-358A-1113972FC34A}"/>
              </a:ext>
            </a:extLst>
          </p:cNvPr>
          <p:cNvSpPr txBox="1"/>
          <p:nvPr/>
        </p:nvSpPr>
        <p:spPr>
          <a:xfrm>
            <a:off x="1594113" y="918588"/>
            <a:ext cx="7187999" cy="5755422"/>
          </a:xfrm>
          <a:prstGeom prst="rect">
            <a:avLst/>
          </a:prstGeom>
          <a:noFill/>
        </p:spPr>
        <p:txBody>
          <a:bodyPr wrap="square" rtlCol="0" anchor="ctr">
            <a:spAutoFit/>
          </a:bodyPr>
          <a:lstStyle/>
          <a:p>
            <a:pPr algn="l"/>
            <a:r>
              <a:rPr lang="en-IN" sz="1600" dirty="0"/>
              <a:t>
</a:t>
            </a:r>
            <a:r>
              <a:rPr lang="en-IN" sz="1600" b="1" dirty="0"/>
              <a:t>Introduction</a:t>
            </a:r>
            <a:r>
              <a:rPr lang="en-IN" sz="1600" dirty="0"/>
              <a:t>
</a:t>
            </a:r>
            <a:r>
              <a:rPr lang="en-GB" sz="1600" dirty="0" smtClean="0">
                <a:latin typeface="+mn-lt"/>
              </a:rPr>
              <a:t>File container steganography utilizes digital files, such as images, audio, or video, as carriers to conceal sensitive information within their content. By embedding secret data into the binary structure of these files, file container steganography facilitates covert communication while maintaining the appearance of ordinary files. This method enhances data security by obscuring the presence of hidden information within seemingly innocuous digital assets</a:t>
            </a:r>
            <a:r>
              <a:rPr lang="en-GB" sz="1600" dirty="0" smtClean="0"/>
              <a:t>.</a:t>
            </a:r>
          </a:p>
          <a:p>
            <a:pPr algn="l"/>
            <a:r>
              <a:rPr lang="en-US" sz="1600" b="1" dirty="0" smtClean="0">
                <a:latin typeface="Calibri"/>
                <a:ea typeface="Calibri"/>
                <a:cs typeface="Calibri"/>
                <a:sym typeface="Calibri"/>
              </a:rPr>
              <a:t>Benefits of file container steganography:</a:t>
            </a:r>
            <a:r>
              <a:rPr lang="en-GB" sz="1600" dirty="0" smtClean="0">
                <a:latin typeface="Calibri"/>
                <a:ea typeface="Calibri"/>
                <a:cs typeface="Calibri"/>
                <a:sym typeface="Calibri"/>
              </a:rPr>
              <a:t>File container steganography offers covert communication, allowing sensitive data to be hidden within ordinary digital files, enhancing confidentiality. It provides a seamless method for exchanging secret information, bypassing detection by unauthorized parties, and minimizing the risk of interception</a:t>
            </a:r>
          </a:p>
          <a:p>
            <a:pPr algn="l"/>
            <a:r>
              <a:rPr lang="en-GB" sz="1600" b="1" dirty="0" smtClean="0">
                <a:latin typeface="+mn-lt"/>
              </a:rPr>
              <a:t>Tools </a:t>
            </a:r>
            <a:r>
              <a:rPr lang="en-GB" sz="1600" b="1" dirty="0">
                <a:latin typeface="+mn-lt"/>
              </a:rPr>
              <a:t>and software for file container </a:t>
            </a:r>
            <a:r>
              <a:rPr lang="en-GB" sz="1600" b="1" dirty="0" smtClean="0">
                <a:latin typeface="+mn-lt"/>
              </a:rPr>
              <a:t>steganography:</a:t>
            </a:r>
            <a:r>
              <a:rPr lang="en-IN" sz="1600" b="1" dirty="0">
                <a:latin typeface="+mn-lt"/>
              </a:rPr>
              <a:t> </a:t>
            </a:r>
            <a:r>
              <a:rPr lang="en-IN" sz="1600" dirty="0" err="1" smtClean="0">
                <a:latin typeface="+mn-lt"/>
              </a:rPr>
              <a:t>OpenStego</a:t>
            </a:r>
            <a:r>
              <a:rPr lang="en-IN" sz="1600" b="1" dirty="0" smtClean="0">
                <a:latin typeface="+mn-lt"/>
              </a:rPr>
              <a:t>,</a:t>
            </a:r>
            <a:r>
              <a:rPr lang="en-IN" sz="1600" b="1" dirty="0">
                <a:latin typeface="+mn-lt"/>
              </a:rPr>
              <a:t> </a:t>
            </a:r>
            <a:r>
              <a:rPr lang="en-IN" sz="1600" dirty="0" err="1" smtClean="0">
                <a:latin typeface="+mn-lt"/>
              </a:rPr>
              <a:t>Steghide</a:t>
            </a:r>
            <a:r>
              <a:rPr lang="en-IN" sz="1600" b="1" dirty="0" smtClean="0">
                <a:latin typeface="+mn-lt"/>
              </a:rPr>
              <a:t>,</a:t>
            </a:r>
            <a:r>
              <a:rPr lang="en-IN" sz="1600" dirty="0">
                <a:latin typeface="+mn-lt"/>
              </a:rPr>
              <a:t> </a:t>
            </a:r>
            <a:r>
              <a:rPr lang="en-IN" sz="1600" dirty="0" err="1" smtClean="0">
                <a:latin typeface="+mn-lt"/>
              </a:rPr>
              <a:t>OutGuess</a:t>
            </a:r>
            <a:r>
              <a:rPr lang="en-IN" sz="1600" dirty="0" smtClean="0">
                <a:latin typeface="+mn-lt"/>
              </a:rPr>
              <a:t> ,</a:t>
            </a:r>
            <a:r>
              <a:rPr lang="en-IN" sz="1600" dirty="0">
                <a:latin typeface="+mn-lt"/>
              </a:rPr>
              <a:t> Image Steganography </a:t>
            </a:r>
            <a:r>
              <a:rPr lang="en-IN" sz="1600" dirty="0" smtClean="0">
                <a:latin typeface="+mn-lt"/>
              </a:rPr>
              <a:t>Tools, audio steganography.</a:t>
            </a:r>
            <a:r>
              <a:rPr lang="en-IN" sz="1600" dirty="0"/>
              <a:t>
</a:t>
            </a:r>
            <a:r>
              <a:rPr lang="en-US" sz="1600" b="1" dirty="0" smtClean="0">
                <a:latin typeface="Calibri"/>
                <a:ea typeface="Calibri"/>
                <a:cs typeface="Calibri"/>
                <a:sym typeface="Calibri"/>
              </a:rPr>
              <a:t> Best practices for Network steganography</a:t>
            </a:r>
            <a:r>
              <a:rPr lang="en-US" sz="1600" dirty="0" smtClean="0">
                <a:latin typeface="+mn-lt"/>
                <a:ea typeface="Calibri"/>
                <a:cs typeface="Calibri"/>
                <a:sym typeface="Calibri"/>
              </a:rPr>
              <a:t>:</a:t>
            </a:r>
            <a:r>
              <a:rPr lang="en-GB" sz="1600" dirty="0" smtClean="0">
                <a:latin typeface="+mn-lt"/>
                <a:ea typeface="Calibri"/>
                <a:cs typeface="Calibri"/>
                <a:sym typeface="Calibri"/>
              </a:rPr>
              <a:t> 1. Choose carrier files carefully, ensuring they blend seamlessly with the environment to avoid suspicion. Employ strong encryption algorithms to secure hidden data and protect against unauthorized access.</a:t>
            </a:r>
          </a:p>
          <a:p>
            <a:pPr algn="l"/>
            <a:r>
              <a:rPr lang="en-IN" sz="1600" b="1" dirty="0" smtClean="0">
                <a:latin typeface="+mn-lt"/>
              </a:rPr>
              <a:t>Conclusion </a:t>
            </a:r>
            <a:r>
              <a:rPr lang="en-IN" sz="1600" b="1" dirty="0">
                <a:latin typeface="+mn-lt"/>
              </a:rPr>
              <a:t>and </a:t>
            </a:r>
            <a:r>
              <a:rPr lang="en-IN" sz="1600" b="1" dirty="0" smtClean="0">
                <a:latin typeface="+mn-lt"/>
              </a:rPr>
              <a:t>summary: </a:t>
            </a:r>
            <a:r>
              <a:rPr lang="en-GB" sz="1600" dirty="0" smtClean="0">
                <a:latin typeface="+mn-lt"/>
              </a:rPr>
              <a:t>File container steganography offers a covert method of concealing sensitive information within digital files, enhancing communication privacy and security. By embedding data within seemingly innocuous carriers, it enables confidential exchange while minimizing the risk of interception or detection. </a:t>
            </a:r>
            <a:endParaRPr lang="en-US" sz="1600" b="1"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676275" y="1828800"/>
            <a:ext cx="7315200" cy="1200329"/>
          </a:xfrm>
          <a:prstGeom prst="rect">
            <a:avLst/>
          </a:prstGeom>
          <a:noFill/>
        </p:spPr>
        <p:txBody>
          <a:bodyPr wrap="square" rtlCol="0">
            <a:spAutoFit/>
          </a:bodyPr>
          <a:lstStyle/>
          <a:p>
            <a:r>
              <a:rPr lang="en-GB" dirty="0" smtClean="0"/>
              <a:t>To implement file container steganography using python to embed a secret message into the least significant bits (LSB) of an image file (container file) and extract the hidden message from the modified image.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4" name="TextBox 13"/>
          <p:cNvSpPr txBox="1"/>
          <p:nvPr/>
        </p:nvSpPr>
        <p:spPr>
          <a:xfrm>
            <a:off x="739775" y="1905000"/>
            <a:ext cx="6423025" cy="2308324"/>
          </a:xfrm>
          <a:prstGeom prst="rect">
            <a:avLst/>
          </a:prstGeom>
          <a:noFill/>
        </p:spPr>
        <p:txBody>
          <a:bodyPr wrap="square" rtlCol="0">
            <a:spAutoFit/>
          </a:bodyPr>
          <a:lstStyle/>
          <a:p>
            <a:r>
              <a:rPr lang="en-GB" dirty="0" smtClean="0"/>
              <a:t>The aim of displaying the function </a:t>
            </a:r>
            <a:r>
              <a:rPr lang="en-GB" dirty="0"/>
              <a:t>takes an image file path and a secret message as input. It converts the message to binary and embeds it into the least significant bits of the image pixels, ensuring the message fits within the image dimensions</a:t>
            </a:r>
            <a:r>
              <a:rPr lang="en-GB" dirty="0" smtClean="0"/>
              <a:t>.</a:t>
            </a:r>
          </a:p>
          <a:p>
            <a:r>
              <a:rPr lang="en-GB" dirty="0"/>
              <a:t>This implementation provides a basic framework for practicing file container steganography in Python, allowing users to hide and retrieve secret messages within image files.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594391" y="2019300"/>
            <a:ext cx="8328025" cy="3816429"/>
          </a:xfrm>
          <a:prstGeom prst="rect">
            <a:avLst/>
          </a:prstGeom>
          <a:noFill/>
        </p:spPr>
        <p:txBody>
          <a:bodyPr wrap="square" rtlCol="0">
            <a:spAutoFit/>
          </a:bodyPr>
          <a:lstStyle/>
          <a:p>
            <a:r>
              <a:rPr lang="en-GB" sz="1400" dirty="0" smtClean="0"/>
              <a:t>The end users of file container steganography implementations can vary depending on the specific context and application. However, typical end users may include:</a:t>
            </a:r>
          </a:p>
          <a:p>
            <a:endParaRPr lang="en-GB" sz="1400" dirty="0" smtClean="0"/>
          </a:p>
          <a:p>
            <a:r>
              <a:rPr lang="en-GB" sz="1400" dirty="0" smtClean="0"/>
              <a:t>1. </a:t>
            </a:r>
            <a:r>
              <a:rPr lang="en-GB" sz="1400" b="1" dirty="0" smtClean="0"/>
              <a:t>Individuals Concerned About Privacy</a:t>
            </a:r>
            <a:r>
              <a:rPr lang="en-GB" sz="1400" dirty="0" smtClean="0"/>
              <a:t>: Everyday users who want to exchange sensitive information or communicate privately without attracting attention from unauthorized parties.</a:t>
            </a:r>
          </a:p>
          <a:p>
            <a:endParaRPr lang="en-GB" sz="1400" dirty="0" smtClean="0"/>
          </a:p>
          <a:p>
            <a:r>
              <a:rPr lang="en-GB" sz="1400" dirty="0" smtClean="0"/>
              <a:t>2. </a:t>
            </a:r>
            <a:r>
              <a:rPr lang="en-GB" sz="1400" b="1" dirty="0" smtClean="0"/>
              <a:t>Journalists and </a:t>
            </a:r>
            <a:r>
              <a:rPr lang="en-GB" sz="1400" b="1" dirty="0" err="1" smtClean="0"/>
              <a:t>Whistleblowers</a:t>
            </a:r>
            <a:r>
              <a:rPr lang="en-GB" sz="1400" dirty="0" smtClean="0"/>
              <a:t>: Professionals who need to securely transmit confidential data or documents while protecting the anonymity of their sources or </a:t>
            </a:r>
            <a:r>
              <a:rPr lang="en-GB" sz="1400" dirty="0" err="1" smtClean="0"/>
              <a:t>whistleblowers</a:t>
            </a:r>
            <a:r>
              <a:rPr lang="en-GB" sz="1400" dirty="0" smtClean="0"/>
              <a:t>.</a:t>
            </a:r>
          </a:p>
          <a:p>
            <a:endParaRPr lang="en-GB" sz="1400" dirty="0" smtClean="0"/>
          </a:p>
          <a:p>
            <a:r>
              <a:rPr lang="en-GB" sz="1400" dirty="0" smtClean="0"/>
              <a:t>3</a:t>
            </a:r>
            <a:r>
              <a:rPr lang="en-GB" sz="1400" b="1" dirty="0" smtClean="0"/>
              <a:t>. Government Agencies and Law Enforcement</a:t>
            </a:r>
            <a:r>
              <a:rPr lang="en-GB" sz="1400" dirty="0" smtClean="0"/>
              <a:t>: Organizations that require covert communication methods for intelligence gathering, surveillance, or undercover operations.</a:t>
            </a:r>
          </a:p>
          <a:p>
            <a:endParaRPr lang="en-GB" sz="1400" dirty="0" smtClean="0"/>
          </a:p>
          <a:p>
            <a:r>
              <a:rPr lang="en-GB" sz="1400" dirty="0" smtClean="0"/>
              <a:t>4. </a:t>
            </a:r>
            <a:r>
              <a:rPr lang="en-GB" sz="1400" b="1" dirty="0" smtClean="0"/>
              <a:t>Security Professionals</a:t>
            </a:r>
            <a:r>
              <a:rPr lang="en-GB" sz="1400" dirty="0" smtClean="0"/>
              <a:t>: Researchers, penetration testers, or cybersecurity experts who utilize steganography for testing and evaluating security systems, as well as developing countermeasures against covert communication techniques.</a:t>
            </a:r>
          </a:p>
          <a:p>
            <a:endParaRPr lang="en-GB" sz="1400" dirty="0" smtClean="0"/>
          </a:p>
          <a:p>
            <a:endParaRPr lang="en-GB"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2819400" y="2209800"/>
            <a:ext cx="7162800" cy="2031325"/>
          </a:xfrm>
          <a:prstGeom prst="rect">
            <a:avLst/>
          </a:prstGeom>
          <a:noFill/>
        </p:spPr>
        <p:txBody>
          <a:bodyPr wrap="square" rtlCol="0">
            <a:spAutoFit/>
          </a:bodyPr>
          <a:lstStyle/>
          <a:p>
            <a:r>
              <a:rPr lang="en-GB" b="1" dirty="0" smtClean="0"/>
              <a:t>The solution of file container steganography </a:t>
            </a:r>
            <a:r>
              <a:rPr lang="en-GB" dirty="0" smtClean="0"/>
              <a:t>offers a covert method for concealing sensitive information within digital files, providing enhanced privacy and security for communication.</a:t>
            </a:r>
          </a:p>
          <a:p>
            <a:r>
              <a:rPr lang="en-GB" dirty="0" smtClean="0"/>
              <a:t> </a:t>
            </a:r>
            <a:r>
              <a:rPr lang="en-GB" b="1" dirty="0" smtClean="0"/>
              <a:t>Its value proposition </a:t>
            </a:r>
            <a:r>
              <a:rPr lang="en-GB" dirty="0" smtClean="0"/>
              <a:t>lies in its ability to facilitate confidential data exchange while minimizing the risk of interception or detection, making it valuable for individuals and organizations seeking to protect their information.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209800" y="2209800"/>
            <a:ext cx="7143750" cy="2862322"/>
          </a:xfrm>
          <a:prstGeom prst="rect">
            <a:avLst/>
          </a:prstGeom>
          <a:noFill/>
        </p:spPr>
        <p:txBody>
          <a:bodyPr wrap="square" rtlCol="0">
            <a:spAutoFit/>
          </a:bodyPr>
          <a:lstStyle/>
          <a:p>
            <a:r>
              <a:rPr lang="en-GB" sz="2000" dirty="0" smtClean="0"/>
              <a:t>The "wow" factor in the solution of file container steganography lies in its ability to hide sensitive information within seemingly innocuous digital files, such as images, audio, or video, effectively rendering the hidden data undetectable to unauthorized observers. This covert communication technique offers a fascinating blend of technology and secrecy, providing users with a powerful tool for discreetly exchanging confidential information while maintaining the appearance of ordinary files.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p:cNvSpPr txBox="1"/>
          <p:nvPr/>
        </p:nvSpPr>
        <p:spPr>
          <a:xfrm>
            <a:off x="675218" y="914400"/>
            <a:ext cx="5943600" cy="5509200"/>
          </a:xfrm>
          <a:prstGeom prst="rect">
            <a:avLst/>
          </a:prstGeom>
          <a:noFill/>
        </p:spPr>
        <p:txBody>
          <a:bodyPr wrap="square" rtlCol="0">
            <a:spAutoFit/>
          </a:bodyPr>
          <a:lstStyle/>
          <a:p>
            <a:r>
              <a:rPr lang="en-GB" sz="1600" dirty="0" err="1" smtClean="0"/>
              <a:t>Modeling</a:t>
            </a:r>
            <a:r>
              <a:rPr lang="en-GB" sz="1600" dirty="0" smtClean="0"/>
              <a:t> in the context of file container steganography involves creating algorithms and techniques to embed and extract hidden data within digital files while preserving their original appearance and functionality. This process typically includes:</a:t>
            </a:r>
          </a:p>
          <a:p>
            <a:endParaRPr lang="en-GB" sz="1600" dirty="0" smtClean="0"/>
          </a:p>
          <a:p>
            <a:r>
              <a:rPr lang="en-GB" sz="1600" dirty="0" smtClean="0"/>
              <a:t>1. </a:t>
            </a:r>
            <a:r>
              <a:rPr lang="en-GB" sz="1600" b="1" dirty="0" smtClean="0"/>
              <a:t>Data Representation</a:t>
            </a:r>
            <a:r>
              <a:rPr lang="en-GB" sz="1600" dirty="0" smtClean="0"/>
              <a:t>: Defining how the secret message will be represented within the carrier file, often through binary encoding or other data encoding schemes.</a:t>
            </a:r>
          </a:p>
          <a:p>
            <a:endParaRPr lang="en-GB" sz="1600" dirty="0" smtClean="0"/>
          </a:p>
          <a:p>
            <a:r>
              <a:rPr lang="en-GB" sz="1600" dirty="0" smtClean="0"/>
              <a:t>2. </a:t>
            </a:r>
            <a:r>
              <a:rPr lang="en-GB" sz="1600" b="1" dirty="0" smtClean="0"/>
              <a:t>Embedding Algorithm</a:t>
            </a:r>
            <a:r>
              <a:rPr lang="en-GB" sz="1600" dirty="0" smtClean="0"/>
              <a:t>:</a:t>
            </a:r>
            <a:r>
              <a:rPr lang="en-GB" sz="1600" b="1" dirty="0" smtClean="0"/>
              <a:t> </a:t>
            </a:r>
            <a:r>
              <a:rPr lang="en-GB" sz="1600" dirty="0" smtClean="0"/>
              <a:t>Developing algorithms to embed the secret data into the carrier file, ensuring that the changes made to the file are imperceptible to the human eye or ear.</a:t>
            </a:r>
          </a:p>
          <a:p>
            <a:endParaRPr lang="en-GB" sz="1600" dirty="0" smtClean="0"/>
          </a:p>
          <a:p>
            <a:r>
              <a:rPr lang="en-GB" sz="1600" dirty="0"/>
              <a:t>3</a:t>
            </a:r>
            <a:r>
              <a:rPr lang="en-GB" sz="1600" dirty="0" smtClean="0"/>
              <a:t>. </a:t>
            </a:r>
            <a:r>
              <a:rPr lang="en-GB" sz="1600" b="1" dirty="0" smtClean="0"/>
              <a:t>Security Measures</a:t>
            </a:r>
            <a:r>
              <a:rPr lang="en-GB" sz="1600" dirty="0" smtClean="0"/>
              <a:t>: Implementing encryption and other security measures to protect the hidden data from unauthorized access or tampering.</a:t>
            </a:r>
          </a:p>
          <a:p>
            <a:r>
              <a:rPr lang="en-GB" sz="1600" dirty="0" smtClean="0"/>
              <a:t>Effective </a:t>
            </a:r>
            <a:r>
              <a:rPr lang="en-GB" sz="1600" dirty="0" err="1" smtClean="0"/>
              <a:t>modeling</a:t>
            </a:r>
            <a:r>
              <a:rPr lang="en-GB" sz="1600" dirty="0" smtClean="0"/>
              <a:t> in file container steganography requires a deep understanding of digital file formats, signal processing techniques, cryptography, and information theory. By developing robust models and algorithms, practitioners can create secure and reliable </a:t>
            </a:r>
            <a:r>
              <a:rPr lang="en-GB" sz="1600" dirty="0" err="1" smtClean="0"/>
              <a:t>steganographic</a:t>
            </a:r>
            <a:r>
              <a:rPr lang="en-GB" sz="1600" dirty="0" smtClean="0"/>
              <a:t> systems for covert communication and data concealment.</a:t>
            </a:r>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TotalTime>
  <Words>1057</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user48</dc:creator>
  <cp:lastModifiedBy>user48</cp:lastModifiedBy>
  <cp:revision>11</cp:revision>
  <dcterms:created xsi:type="dcterms:W3CDTF">2024-03-29T07:22:27Z</dcterms:created>
  <dcterms:modified xsi:type="dcterms:W3CDTF">2024-04-01T08:20:25Z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Producer">
    <vt:lpwstr>3-Heights(TM) PDF Security Shell 4.8.25.2 (http://www.pdf-tools.com)</vt:lpwstr>
  </property>
</Properties>
</file>