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702" r:id="rId1"/>
  </p:sldMasterIdLst>
  <p:notesMasterIdLst>
    <p:notesMasterId r:id="rId51"/>
  </p:notesMasterIdLst>
  <p:handoutMasterIdLst>
    <p:handoutMasterId r:id="rId52"/>
  </p:handoutMasterIdLst>
  <p:sldIdLst>
    <p:sldId id="256" r:id="rId2"/>
    <p:sldId id="301" r:id="rId3"/>
    <p:sldId id="282" r:id="rId4"/>
    <p:sldId id="259" r:id="rId5"/>
    <p:sldId id="260" r:id="rId6"/>
    <p:sldId id="261" r:id="rId7"/>
    <p:sldId id="262" r:id="rId8"/>
    <p:sldId id="283" r:id="rId9"/>
    <p:sldId id="263" r:id="rId10"/>
    <p:sldId id="264" r:id="rId11"/>
    <p:sldId id="265" r:id="rId12"/>
    <p:sldId id="281" r:id="rId13"/>
    <p:sldId id="280" r:id="rId14"/>
    <p:sldId id="279" r:id="rId15"/>
    <p:sldId id="278" r:id="rId16"/>
    <p:sldId id="277" r:id="rId17"/>
    <p:sldId id="276" r:id="rId18"/>
    <p:sldId id="275" r:id="rId19"/>
    <p:sldId id="274" r:id="rId20"/>
    <p:sldId id="273" r:id="rId21"/>
    <p:sldId id="266" r:id="rId22"/>
    <p:sldId id="272" r:id="rId23"/>
    <p:sldId id="267" r:id="rId24"/>
    <p:sldId id="271" r:id="rId25"/>
    <p:sldId id="270" r:id="rId26"/>
    <p:sldId id="268" r:id="rId27"/>
    <p:sldId id="269" r:id="rId28"/>
    <p:sldId id="284" r:id="rId29"/>
    <p:sldId id="285" r:id="rId30"/>
    <p:sldId id="286" r:id="rId31"/>
    <p:sldId id="290" r:id="rId32"/>
    <p:sldId id="289" r:id="rId33"/>
    <p:sldId id="288" r:id="rId34"/>
    <p:sldId id="287" r:id="rId35"/>
    <p:sldId id="292" r:id="rId36"/>
    <p:sldId id="294" r:id="rId37"/>
    <p:sldId id="293" r:id="rId38"/>
    <p:sldId id="291" r:id="rId39"/>
    <p:sldId id="296" r:id="rId40"/>
    <p:sldId id="295" r:id="rId41"/>
    <p:sldId id="298" r:id="rId42"/>
    <p:sldId id="297" r:id="rId43"/>
    <p:sldId id="299" r:id="rId44"/>
    <p:sldId id="300" r:id="rId45"/>
    <p:sldId id="302" r:id="rId46"/>
    <p:sldId id="303" r:id="rId47"/>
    <p:sldId id="304" r:id="rId48"/>
    <p:sldId id="305" r:id="rId49"/>
    <p:sldId id="258" r:id="rId5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7A6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866815A-C51D-FBDC-7091-78C3D262E98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E2E07E50-392B-6E9A-2803-C98CE21EF50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3DFA84C-C573-4586-B27A-F4C0475003E0}" type="datetimeFigureOut">
              <a:rPr lang="en-IN" smtClean="0"/>
              <a:t>06-10-2022</a:t>
            </a:fld>
            <a:endParaRPr lang="en-IN"/>
          </a:p>
        </p:txBody>
      </p:sp>
      <p:sp>
        <p:nvSpPr>
          <p:cNvPr id="4" name="Footer Placeholder 3">
            <a:extLst>
              <a:ext uri="{FF2B5EF4-FFF2-40B4-BE49-F238E27FC236}">
                <a16:creationId xmlns:a16="http://schemas.microsoft.com/office/drawing/2014/main" id="{8BB77B31-FFF2-7F30-9ABE-EE58D3812D0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0A2785BE-1F23-A2BA-7C6F-59928CDCF81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10B969B-447B-475C-A404-2DD1F8FF906E}" type="slidenum">
              <a:rPr lang="en-IN" smtClean="0"/>
              <a:t>‹#›</a:t>
            </a:fld>
            <a:endParaRPr lang="en-IN"/>
          </a:p>
        </p:txBody>
      </p:sp>
    </p:spTree>
    <p:extLst>
      <p:ext uri="{BB962C8B-B14F-4D97-AF65-F5344CB8AC3E}">
        <p14:creationId xmlns:p14="http://schemas.microsoft.com/office/powerpoint/2010/main" val="368970531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Shape 3">
            <a:extLst>
              <a:ext uri="{FF2B5EF4-FFF2-40B4-BE49-F238E27FC236}">
                <a16:creationId xmlns:a16="http://schemas.microsoft.com/office/drawing/2014/main" id="{7329E7D7-BE8D-6EA0-4F10-34EC77A2A1A7}"/>
              </a:ext>
            </a:extLst>
          </p:cNvPr>
          <p:cNvSpPr>
            <a:spLocks noGrp="1" noRot="1" noChangeAspect="1"/>
          </p:cNvSpPr>
          <p:nvPr>
            <p:ph type="sldImg" idx="2"/>
          </p:nvPr>
        </p:nvSpPr>
        <p:spPr bwMode="auto">
          <a:xfrm>
            <a:off x="1143000" y="685800"/>
            <a:ext cx="4572000" cy="3429000"/>
          </a:xfrm>
          <a:custGeom>
            <a:avLst/>
            <a:gdLst>
              <a:gd name="T0" fmla="*/ 0 w 120000"/>
              <a:gd name="T1" fmla="*/ 0 h 120000"/>
              <a:gd name="T2" fmla="*/ 120000 w 120000"/>
              <a:gd name="T3" fmla="*/ 0 h 120000"/>
              <a:gd name="T4" fmla="*/ 120000 w 120000"/>
              <a:gd name="T5" fmla="*/ 120000 h 120000"/>
              <a:gd name="T6" fmla="*/ 0 w 120000"/>
              <a:gd name="T7" fmla="*/ 120000 h 120000"/>
              <a:gd name="T8" fmla="*/ 0 w 120000"/>
              <a:gd name="T9" fmla="*/ 0 h 120000"/>
              <a:gd name="T10" fmla="*/ 0 w 120000"/>
              <a:gd name="T11" fmla="*/ 0 h 120000"/>
              <a:gd name="T12" fmla="*/ 120000 w 120000"/>
              <a:gd name="T13" fmla="*/ 120000 h 120000"/>
            </a:gdLst>
            <a:ahLst/>
            <a:cxnLst>
              <a:cxn ang="0">
                <a:pos x="T0" y="T1"/>
              </a:cxn>
              <a:cxn ang="0">
                <a:pos x="T2" y="T3"/>
              </a:cxn>
              <a:cxn ang="0">
                <a:pos x="T4" y="T5"/>
              </a:cxn>
              <a:cxn ang="0">
                <a:pos x="T6" y="T7"/>
              </a:cxn>
              <a:cxn ang="0">
                <a:pos x="T8" y="T9"/>
              </a:cxn>
            </a:cxnLst>
            <a:rect l="T10" t="T11" r="T12" b="T13"/>
            <a:pathLst>
              <a:path w="120000" h="120000" extrusionOk="0">
                <a:moveTo>
                  <a:pt x="0" y="0"/>
                </a:moveTo>
                <a:lnTo>
                  <a:pt x="120000" y="0"/>
                </a:lnTo>
                <a:lnTo>
                  <a:pt x="120000" y="120000"/>
                </a:lnTo>
                <a:lnTo>
                  <a:pt x="0" y="120000"/>
                </a:lnTo>
                <a:lnTo>
                  <a:pt x="0" y="0"/>
                </a:lnTo>
                <a:close/>
              </a:path>
            </a:pathLst>
          </a:custGeom>
          <a:noFill/>
          <a:ln w="9525" cap="flat" cmpd="sng">
            <a:solidFill>
              <a:srgbClr val="0000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sp>
      <p:sp>
        <p:nvSpPr>
          <p:cNvPr id="4" name="Shape 4">
            <a:extLst>
              <a:ext uri="{FF2B5EF4-FFF2-40B4-BE49-F238E27FC236}">
                <a16:creationId xmlns:a16="http://schemas.microsoft.com/office/drawing/2014/main" id="{F65D8B51-8CCB-1985-FF43-5CB536FC8608}"/>
              </a:ext>
            </a:extLst>
          </p:cNvPr>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pPr lvl="0"/>
            <a:endParaRPr noProof="0"/>
          </a:p>
        </p:txBody>
      </p:sp>
    </p:spTree>
  </p:cSld>
  <p:clrMap bg1="lt1" tx1="dk1" bg2="dk2" tx2="lt2" accent1="accent1" accent2="accent2" accent3="accent3" accent4="accent4" accent5="accent5" accent6="accent6" hlink="hlink" folHlink="folHlink"/>
  <p:hf hdr="0" ftr="0" dt="0"/>
  <p:notesStyle>
    <a:lvl1pPr algn="l" rtl="0" fontAlgn="base">
      <a:spcBef>
        <a:spcPct val="30000"/>
      </a:spcBef>
      <a:spcAft>
        <a:spcPct val="0"/>
      </a:spcAft>
      <a:defRPr sz="1200" kern="1200">
        <a:solidFill>
          <a:schemeClr val="tx1"/>
        </a:solidFill>
        <a:latin typeface="+mn-lt"/>
        <a:ea typeface="+mn-ea"/>
        <a:cs typeface="+mn-cs"/>
      </a:defRPr>
    </a:lvl1pPr>
    <a:lvl2pPr marL="742950" indent="-285750" algn="l" rtl="0" fontAlgn="base">
      <a:spcBef>
        <a:spcPct val="30000"/>
      </a:spcBef>
      <a:spcAft>
        <a:spcPct val="0"/>
      </a:spcAft>
      <a:defRPr sz="1200" kern="1200">
        <a:solidFill>
          <a:schemeClr val="tx1"/>
        </a:solidFill>
        <a:latin typeface="+mn-lt"/>
        <a:ea typeface="+mn-ea"/>
        <a:cs typeface="+mn-cs"/>
      </a:defRPr>
    </a:lvl2pPr>
    <a:lvl3pPr marL="1143000" indent="-228600" algn="l" rtl="0" fontAlgn="base">
      <a:spcBef>
        <a:spcPct val="30000"/>
      </a:spcBef>
      <a:spcAft>
        <a:spcPct val="0"/>
      </a:spcAft>
      <a:defRPr sz="1200" kern="1200">
        <a:solidFill>
          <a:schemeClr val="tx1"/>
        </a:solidFill>
        <a:latin typeface="+mn-lt"/>
        <a:ea typeface="+mn-ea"/>
        <a:cs typeface="+mn-cs"/>
      </a:defRPr>
    </a:lvl3pPr>
    <a:lvl4pPr marL="1600200" indent="-228600" algn="l" rtl="0" fontAlgn="base">
      <a:spcBef>
        <a:spcPct val="30000"/>
      </a:spcBef>
      <a:spcAft>
        <a:spcPct val="0"/>
      </a:spcAft>
      <a:defRPr sz="1200" kern="1200">
        <a:solidFill>
          <a:schemeClr val="tx1"/>
        </a:solidFill>
        <a:latin typeface="+mn-lt"/>
        <a:ea typeface="+mn-ea"/>
        <a:cs typeface="+mn-cs"/>
      </a:defRPr>
    </a:lvl4pPr>
    <a:lvl5pPr marL="2057400" indent="-2286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EE751F5-D216-4673-8224-34D3F045CE5D}" type="slidenum">
              <a:rPr lang="en-GB" smtClean="0"/>
              <a:t>‹#›</a:t>
            </a:fld>
            <a:endParaRPr lang="en-GB"/>
          </a:p>
        </p:txBody>
      </p:sp>
    </p:spTree>
    <p:extLst>
      <p:ext uri="{BB962C8B-B14F-4D97-AF65-F5344CB8AC3E}">
        <p14:creationId xmlns:p14="http://schemas.microsoft.com/office/powerpoint/2010/main" val="33524184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EE751F5-D216-4673-8224-34D3F045CE5D}" type="slidenum">
              <a:rPr lang="en-GB" smtClean="0"/>
              <a:t>‹#›</a:t>
            </a:fld>
            <a:endParaRPr lang="en-GB"/>
          </a:p>
        </p:txBody>
      </p:sp>
    </p:spTree>
    <p:extLst>
      <p:ext uri="{BB962C8B-B14F-4D97-AF65-F5344CB8AC3E}">
        <p14:creationId xmlns:p14="http://schemas.microsoft.com/office/powerpoint/2010/main" val="24142726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EE751F5-D216-4673-8224-34D3F045CE5D}" type="slidenum">
              <a:rPr lang="en-GB" smtClean="0"/>
              <a:t>‹#›</a:t>
            </a:fld>
            <a:endParaRPr lang="en-GB"/>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8056591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EE751F5-D216-4673-8224-34D3F045CE5D}" type="slidenum">
              <a:rPr lang="en-GB" smtClean="0"/>
              <a:t>‹#›</a:t>
            </a:fld>
            <a:endParaRPr lang="en-GB"/>
          </a:p>
        </p:txBody>
      </p:sp>
    </p:spTree>
    <p:extLst>
      <p:ext uri="{BB962C8B-B14F-4D97-AF65-F5344CB8AC3E}">
        <p14:creationId xmlns:p14="http://schemas.microsoft.com/office/powerpoint/2010/main" val="35445187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EE751F5-D216-4673-8224-34D3F045CE5D}" type="slidenum">
              <a:rPr lang="en-GB" smtClean="0"/>
              <a:t>‹#›</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0481547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EE751F5-D216-4673-8224-34D3F045CE5D}" type="slidenum">
              <a:rPr lang="en-GB" smtClean="0"/>
              <a:t>‹#›</a:t>
            </a:fld>
            <a:endParaRPr lang="en-GB"/>
          </a:p>
        </p:txBody>
      </p:sp>
    </p:spTree>
    <p:extLst>
      <p:ext uri="{BB962C8B-B14F-4D97-AF65-F5344CB8AC3E}">
        <p14:creationId xmlns:p14="http://schemas.microsoft.com/office/powerpoint/2010/main" val="32055566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EE751F5-D216-4673-8224-34D3F045CE5D}" type="slidenum">
              <a:rPr lang="en-GB" smtClean="0"/>
              <a:t>‹#›</a:t>
            </a:fld>
            <a:endParaRPr lang="en-GB"/>
          </a:p>
        </p:txBody>
      </p:sp>
    </p:spTree>
    <p:extLst>
      <p:ext uri="{BB962C8B-B14F-4D97-AF65-F5344CB8AC3E}">
        <p14:creationId xmlns:p14="http://schemas.microsoft.com/office/powerpoint/2010/main" val="27092941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EE751F5-D216-4673-8224-34D3F045CE5D}" type="slidenum">
              <a:rPr lang="en-GB" smtClean="0"/>
              <a:t>‹#›</a:t>
            </a:fld>
            <a:endParaRPr lang="en-GB"/>
          </a:p>
        </p:txBody>
      </p:sp>
    </p:spTree>
    <p:extLst>
      <p:ext uri="{BB962C8B-B14F-4D97-AF65-F5344CB8AC3E}">
        <p14:creationId xmlns:p14="http://schemas.microsoft.com/office/powerpoint/2010/main" val="115666248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326A0C9E-F263-5EA3-9D54-E8FA94094F87}"/>
              </a:ext>
            </a:extLst>
          </p:cNvPr>
          <p:cNvSpPr>
            <a:spLocks noGrp="1"/>
          </p:cNvSpPr>
          <p:nvPr>
            <p:ph type="subTitle" idx="1" hasCustomPrompt="1"/>
          </p:nvPr>
        </p:nvSpPr>
        <p:spPr>
          <a:xfrm>
            <a:off x="0" y="5228364"/>
            <a:ext cx="12192000" cy="1655762"/>
          </a:xfrm>
          <a:solidFill>
            <a:srgbClr val="F7A600"/>
          </a:solidFill>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altLang="en-US" sz="3200" b="1" i="0" u="none" strike="noStrike" kern="1200" cap="none" spc="0" normalizeH="0" baseline="0" noProof="0">
                <a:ln>
                  <a:noFill/>
                </a:ln>
                <a:solidFill>
                  <a:prstClr val="white"/>
                </a:solidFill>
                <a:effectLst/>
                <a:uLnTx/>
                <a:uFillTx/>
                <a:latin typeface="Arial" panose="020B0604020202020204" pitchFamily="34" charset="0"/>
                <a:ea typeface="+mn-ea"/>
                <a:cs typeface="Arial" panose="020B0604020202020204" pitchFamily="34" charset="0"/>
              </a:rPr>
              <a:t>Course Name</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altLang="en-US" sz="3200" b="1" i="0" u="none" strike="noStrike" kern="1200" cap="none" spc="0" normalizeH="0" baseline="0" noProof="0">
                <a:ln>
                  <a:noFill/>
                </a:ln>
                <a:solidFill>
                  <a:prstClr val="white"/>
                </a:solidFill>
                <a:effectLst/>
                <a:uLnTx/>
                <a:uFillTx/>
                <a:latin typeface="Arial" panose="020B0604020202020204" pitchFamily="34" charset="0"/>
                <a:ea typeface="+mn-ea"/>
                <a:cs typeface="Arial" panose="020B0604020202020204" pitchFamily="34" charset="0"/>
              </a:rPr>
              <a:t>Week # – Week Name</a:t>
            </a:r>
            <a:endParaRPr kumimoji="0" lang="en-IN" altLang="en-US" sz="3200" b="1" i="0" u="none" strike="noStrike" kern="1200" cap="none" spc="0" normalizeH="0" baseline="0" noProof="0">
              <a:ln>
                <a:noFill/>
              </a:ln>
              <a:solidFill>
                <a:prstClr val="white"/>
              </a:solidFill>
              <a:effectLst/>
              <a:uLnTx/>
              <a:uFillTx/>
              <a:latin typeface="Arial" panose="020B0604020202020204" pitchFamily="34" charset="0"/>
              <a:ea typeface="+mn-ea"/>
              <a:cs typeface="Arial" panose="020B0604020202020204" pitchFamily="34" charset="0"/>
            </a:endParaRPr>
          </a:p>
          <a:p>
            <a:endParaRPr lang="en-GB"/>
          </a:p>
        </p:txBody>
      </p:sp>
      <p:pic>
        <p:nvPicPr>
          <p:cNvPr id="14340" name="Picture 4" descr="The Logo of IIT Palakkad | IIT Palakkad">
            <a:extLst>
              <a:ext uri="{FF2B5EF4-FFF2-40B4-BE49-F238E27FC236}">
                <a16:creationId xmlns:a16="http://schemas.microsoft.com/office/drawing/2014/main" id="{BEF57E08-EA51-570B-01E4-DCA23B63E1F3}"/>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255339" y="763311"/>
            <a:ext cx="3681321" cy="36127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597984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2_Title Slide">
    <p:spTree>
      <p:nvGrpSpPr>
        <p:cNvPr id="1" name=""/>
        <p:cNvGrpSpPr/>
        <p:nvPr/>
      </p:nvGrpSpPr>
      <p:grpSpPr>
        <a:xfrm>
          <a:off x="0" y="0"/>
          <a:ext cx="0" cy="0"/>
          <a:chOff x="0" y="0"/>
          <a:chExt cx="0" cy="0"/>
        </a:xfrm>
      </p:grpSpPr>
      <p:pic>
        <p:nvPicPr>
          <p:cNvPr id="16386" name="Picture 2" descr="The Logo of IIT Palakkad | IIT Palakkad">
            <a:extLst>
              <a:ext uri="{FF2B5EF4-FFF2-40B4-BE49-F238E27FC236}">
                <a16:creationId xmlns:a16="http://schemas.microsoft.com/office/drawing/2014/main" id="{0F335FC6-8A67-9FFA-F85C-32D6119B5554}"/>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406253" y="789358"/>
            <a:ext cx="5379493" cy="52792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62579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pic>
        <p:nvPicPr>
          <p:cNvPr id="7" name="Picture 2" descr="The Logo of IIT Palakkad | IIT Palakkad">
            <a:extLst>
              <a:ext uri="{FF2B5EF4-FFF2-40B4-BE49-F238E27FC236}">
                <a16:creationId xmlns:a16="http://schemas.microsoft.com/office/drawing/2014/main" id="{440DBF72-49C4-86D7-E042-53A5536B9AFE}"/>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441804" y="5976056"/>
            <a:ext cx="911996" cy="8950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03981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EE751F5-D216-4673-8224-34D3F045CE5D}" type="slidenum">
              <a:rPr lang="en-GB" smtClean="0"/>
              <a:t>‹#›</a:t>
            </a:fld>
            <a:endParaRPr lang="en-GB"/>
          </a:p>
        </p:txBody>
      </p:sp>
    </p:spTree>
    <p:extLst>
      <p:ext uri="{BB962C8B-B14F-4D97-AF65-F5344CB8AC3E}">
        <p14:creationId xmlns:p14="http://schemas.microsoft.com/office/powerpoint/2010/main" val="38590572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EE751F5-D216-4673-8224-34D3F045CE5D}" type="slidenum">
              <a:rPr lang="en-GB" smtClean="0"/>
              <a:t>‹#›</a:t>
            </a:fld>
            <a:endParaRPr lang="en-GB"/>
          </a:p>
        </p:txBody>
      </p:sp>
    </p:spTree>
    <p:extLst>
      <p:ext uri="{BB962C8B-B14F-4D97-AF65-F5344CB8AC3E}">
        <p14:creationId xmlns:p14="http://schemas.microsoft.com/office/powerpoint/2010/main" val="4193199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EEE751F5-D216-4673-8224-34D3F045CE5D}" type="slidenum">
              <a:rPr lang="en-GB" smtClean="0"/>
              <a:t>‹#›</a:t>
            </a:fld>
            <a:endParaRPr lang="en-GB"/>
          </a:p>
        </p:txBody>
      </p:sp>
    </p:spTree>
    <p:extLst>
      <p:ext uri="{BB962C8B-B14F-4D97-AF65-F5344CB8AC3E}">
        <p14:creationId xmlns:p14="http://schemas.microsoft.com/office/powerpoint/2010/main" val="10227522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EEE751F5-D216-4673-8224-34D3F045CE5D}" type="slidenum">
              <a:rPr lang="en-GB" smtClean="0"/>
              <a:t>‹#›</a:t>
            </a:fld>
            <a:endParaRPr lang="en-GB"/>
          </a:p>
        </p:txBody>
      </p:sp>
    </p:spTree>
    <p:extLst>
      <p:ext uri="{BB962C8B-B14F-4D97-AF65-F5344CB8AC3E}">
        <p14:creationId xmlns:p14="http://schemas.microsoft.com/office/powerpoint/2010/main" val="32921868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EEE751F5-D216-4673-8224-34D3F045CE5D}" type="slidenum">
              <a:rPr lang="en-GB" smtClean="0"/>
              <a:t>‹#›</a:t>
            </a:fld>
            <a:endParaRPr lang="en-GB"/>
          </a:p>
        </p:txBody>
      </p:sp>
    </p:spTree>
    <p:extLst>
      <p:ext uri="{BB962C8B-B14F-4D97-AF65-F5344CB8AC3E}">
        <p14:creationId xmlns:p14="http://schemas.microsoft.com/office/powerpoint/2010/main" val="29620397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EE751F5-D216-4673-8224-34D3F045CE5D}" type="slidenum">
              <a:rPr lang="en-GB" smtClean="0"/>
              <a:t>‹#›</a:t>
            </a:fld>
            <a:endParaRPr lang="en-GB"/>
          </a:p>
        </p:txBody>
      </p:sp>
    </p:spTree>
    <p:extLst>
      <p:ext uri="{BB962C8B-B14F-4D97-AF65-F5344CB8AC3E}">
        <p14:creationId xmlns:p14="http://schemas.microsoft.com/office/powerpoint/2010/main" val="37500577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EE751F5-D216-4673-8224-34D3F045CE5D}" type="slidenum">
              <a:rPr lang="en-GB" smtClean="0"/>
              <a:t>‹#›</a:t>
            </a:fld>
            <a:endParaRPr lang="en-GB"/>
          </a:p>
        </p:txBody>
      </p:sp>
    </p:spTree>
    <p:extLst>
      <p:ext uri="{BB962C8B-B14F-4D97-AF65-F5344CB8AC3E}">
        <p14:creationId xmlns:p14="http://schemas.microsoft.com/office/powerpoint/2010/main" val="24545990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endParaRPr lang="en-GB"/>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EEE751F5-D216-4673-8224-34D3F045CE5D}" type="slidenum">
              <a:rPr lang="en-GB" smtClean="0"/>
              <a:t>‹#›</a:t>
            </a:fld>
            <a:endParaRPr lang="en-GB"/>
          </a:p>
        </p:txBody>
      </p:sp>
    </p:spTree>
    <p:extLst>
      <p:ext uri="{BB962C8B-B14F-4D97-AF65-F5344CB8AC3E}">
        <p14:creationId xmlns:p14="http://schemas.microsoft.com/office/powerpoint/2010/main" val="2625405806"/>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 id="2147483716" r:id="rId14"/>
    <p:sldLayoutId id="2147483717" r:id="rId15"/>
    <p:sldLayoutId id="2147483718" r:id="rId16"/>
    <p:sldLayoutId id="2147483719" r:id="rId17"/>
    <p:sldLayoutId id="2147483720" r:id="rId18"/>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github.com/gokulkailas/Data-Science/tree/main/Capstone%20Project%20in%20eCommerce"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A2C9EF3C-F3CC-068B-577B-F585B017C3C2}"/>
              </a:ext>
            </a:extLst>
          </p:cNvPr>
          <p:cNvSpPr>
            <a:spLocks noGrp="1"/>
          </p:cNvSpPr>
          <p:nvPr>
            <p:ph type="subTitle" idx="1"/>
          </p:nvPr>
        </p:nvSpPr>
        <p:spPr>
          <a:xfrm>
            <a:off x="0" y="4895557"/>
            <a:ext cx="12192000" cy="1962444"/>
          </a:xfrm>
        </p:spPr>
        <p:txBody>
          <a:bodyPr>
            <a:normAutofit/>
          </a:bodyPr>
          <a:lstStyle/>
          <a:p>
            <a:pPr marL="0" marR="0" lvl="0" indent="0" algn="ctr" defTabSz="914400" rtl="0" eaLnBrk="1" fontAlgn="auto" latinLnBrk="0" hangingPunct="1">
              <a:lnSpc>
                <a:spcPct val="150000"/>
              </a:lnSpc>
              <a:spcBef>
                <a:spcPts val="1000"/>
              </a:spcBef>
              <a:spcAft>
                <a:spcPts val="0"/>
              </a:spcAft>
              <a:buClrTx/>
              <a:buSzTx/>
              <a:buFont typeface="Arial" panose="020B0604020202020204" pitchFamily="34" charset="0"/>
              <a:buNone/>
              <a:tabLst/>
              <a:defRPr/>
            </a:pPr>
            <a:r>
              <a:rPr lang="en-US" altLang="en-US" sz="2800" b="1" dirty="0">
                <a:solidFill>
                  <a:prstClr val="white"/>
                </a:solidFill>
                <a:latin typeface="Arial" panose="020B0604020202020204" pitchFamily="34" charset="0"/>
                <a:cs typeface="Arial" panose="020B0604020202020204" pitchFamily="34" charset="0"/>
              </a:rPr>
              <a:t>eCommerce Market Analysis for a multi-category online store</a:t>
            </a:r>
            <a:r>
              <a:rPr kumimoji="0" lang="en-US" altLang="en-US" sz="28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a:t>
            </a:r>
          </a:p>
          <a:p>
            <a:pPr marL="0" marR="0" lvl="0" indent="0" algn="ctr" defTabSz="914400" rtl="0" eaLnBrk="1" fontAlgn="auto" latinLnBrk="0" hangingPunct="1">
              <a:lnSpc>
                <a:spcPct val="150000"/>
              </a:lnSpc>
              <a:spcBef>
                <a:spcPts val="1000"/>
              </a:spcBef>
              <a:spcAft>
                <a:spcPts val="0"/>
              </a:spcAft>
              <a:buClrTx/>
              <a:buSzTx/>
              <a:buFont typeface="Arial" panose="020B0604020202020204" pitchFamily="34" charset="0"/>
              <a:buNone/>
              <a:tabLst/>
              <a:defRPr/>
            </a:pPr>
            <a:r>
              <a:rPr lang="en-US" sz="2800" b="1" dirty="0">
                <a:solidFill>
                  <a:prstClr val="white"/>
                </a:solidFill>
                <a:latin typeface="Arial" panose="020B0604020202020204" pitchFamily="34" charset="0"/>
                <a:cs typeface="Arial" panose="020B0604020202020204" pitchFamily="34" charset="0"/>
              </a:rPr>
              <a:t>                                                                                          - Gokul C</a:t>
            </a:r>
            <a:endParaRPr lang="en-GB" sz="2800" dirty="0"/>
          </a:p>
        </p:txBody>
      </p:sp>
    </p:spTree>
    <p:extLst>
      <p:ext uri="{BB962C8B-B14F-4D97-AF65-F5344CB8AC3E}">
        <p14:creationId xmlns:p14="http://schemas.microsoft.com/office/powerpoint/2010/main" val="14144440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D7E22-CEEC-4B10-5AA2-C4CA0BCDF583}"/>
              </a:ext>
            </a:extLst>
          </p:cNvPr>
          <p:cNvSpPr>
            <a:spLocks noGrp="1"/>
          </p:cNvSpPr>
          <p:nvPr>
            <p:ph type="title"/>
          </p:nvPr>
        </p:nvSpPr>
        <p:spPr/>
        <p:txBody>
          <a:bodyPr/>
          <a:lstStyle/>
          <a:p>
            <a:r>
              <a:rPr lang="en-GB" b="1" dirty="0"/>
              <a:t>Part 1:Exploratory Data Analysis(EDA)</a:t>
            </a:r>
          </a:p>
        </p:txBody>
      </p:sp>
      <p:sp>
        <p:nvSpPr>
          <p:cNvPr id="3" name="TextBox 2">
            <a:extLst>
              <a:ext uri="{FF2B5EF4-FFF2-40B4-BE49-F238E27FC236}">
                <a16:creationId xmlns:a16="http://schemas.microsoft.com/office/drawing/2014/main" id="{65A870EB-94F1-C18F-4CC4-66E0A619D70F}"/>
              </a:ext>
            </a:extLst>
          </p:cNvPr>
          <p:cNvSpPr txBox="1"/>
          <p:nvPr/>
        </p:nvSpPr>
        <p:spPr>
          <a:xfrm>
            <a:off x="838200" y="1589102"/>
            <a:ext cx="10515600" cy="2308324"/>
          </a:xfrm>
          <a:prstGeom prst="rect">
            <a:avLst/>
          </a:prstGeom>
          <a:noFill/>
        </p:spPr>
        <p:txBody>
          <a:bodyPr wrap="square" rtlCol="0">
            <a:spAutoFit/>
          </a:bodyPr>
          <a:lstStyle/>
          <a:p>
            <a:r>
              <a:rPr lang="en-US" dirty="0"/>
              <a:t>So let’s do the preliminary steps in data analysis. First let us check if there are any nulls in any of the columns in the dataset. If there are null values we have to remove them or replace them with some value so that they don’t cause issues when building our model. For this we make use of the available functions in python. Below are the results of our analysis:</a:t>
            </a:r>
          </a:p>
          <a:p>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endParaRPr lang="en-IN" dirty="0"/>
          </a:p>
        </p:txBody>
      </p:sp>
      <p:pic>
        <p:nvPicPr>
          <p:cNvPr id="5" name="Picture 4">
            <a:extLst>
              <a:ext uri="{FF2B5EF4-FFF2-40B4-BE49-F238E27FC236}">
                <a16:creationId xmlns:a16="http://schemas.microsoft.com/office/drawing/2014/main" id="{00DA3973-14AA-61ED-5240-3CA964338A19}"/>
              </a:ext>
            </a:extLst>
          </p:cNvPr>
          <p:cNvPicPr>
            <a:picLocks noChangeAspect="1"/>
          </p:cNvPicPr>
          <p:nvPr/>
        </p:nvPicPr>
        <p:blipFill>
          <a:blip r:embed="rId2"/>
          <a:stretch>
            <a:fillRect/>
          </a:stretch>
        </p:blipFill>
        <p:spPr>
          <a:xfrm>
            <a:off x="3816288" y="2743264"/>
            <a:ext cx="2819400" cy="628650"/>
          </a:xfrm>
          <a:prstGeom prst="rect">
            <a:avLst/>
          </a:prstGeom>
        </p:spPr>
      </p:pic>
      <p:pic>
        <p:nvPicPr>
          <p:cNvPr id="7" name="Picture 6">
            <a:extLst>
              <a:ext uri="{FF2B5EF4-FFF2-40B4-BE49-F238E27FC236}">
                <a16:creationId xmlns:a16="http://schemas.microsoft.com/office/drawing/2014/main" id="{2E6B148A-00D1-7780-42B3-4E04FA6CD8E4}"/>
              </a:ext>
            </a:extLst>
          </p:cNvPr>
          <p:cNvPicPr>
            <a:picLocks noChangeAspect="1"/>
          </p:cNvPicPr>
          <p:nvPr/>
        </p:nvPicPr>
        <p:blipFill>
          <a:blip r:embed="rId3"/>
          <a:stretch>
            <a:fillRect/>
          </a:stretch>
        </p:blipFill>
        <p:spPr>
          <a:xfrm>
            <a:off x="1133152" y="3491023"/>
            <a:ext cx="2352675" cy="2181225"/>
          </a:xfrm>
          <a:prstGeom prst="rect">
            <a:avLst/>
          </a:prstGeom>
        </p:spPr>
      </p:pic>
      <p:pic>
        <p:nvPicPr>
          <p:cNvPr id="9" name="Picture 8">
            <a:extLst>
              <a:ext uri="{FF2B5EF4-FFF2-40B4-BE49-F238E27FC236}">
                <a16:creationId xmlns:a16="http://schemas.microsoft.com/office/drawing/2014/main" id="{207FC73E-01C0-C890-888D-51C386C1075C}"/>
              </a:ext>
            </a:extLst>
          </p:cNvPr>
          <p:cNvPicPr>
            <a:picLocks noChangeAspect="1"/>
          </p:cNvPicPr>
          <p:nvPr/>
        </p:nvPicPr>
        <p:blipFill>
          <a:blip r:embed="rId4"/>
          <a:stretch>
            <a:fillRect/>
          </a:stretch>
        </p:blipFill>
        <p:spPr>
          <a:xfrm>
            <a:off x="4340163" y="3486087"/>
            <a:ext cx="2295525" cy="2219325"/>
          </a:xfrm>
          <a:prstGeom prst="rect">
            <a:avLst/>
          </a:prstGeom>
        </p:spPr>
      </p:pic>
      <p:pic>
        <p:nvPicPr>
          <p:cNvPr id="11" name="Picture 10">
            <a:extLst>
              <a:ext uri="{FF2B5EF4-FFF2-40B4-BE49-F238E27FC236}">
                <a16:creationId xmlns:a16="http://schemas.microsoft.com/office/drawing/2014/main" id="{68ABE439-ADEC-65EB-DFEA-7ED999211378}"/>
              </a:ext>
            </a:extLst>
          </p:cNvPr>
          <p:cNvPicPr>
            <a:picLocks noChangeAspect="1"/>
          </p:cNvPicPr>
          <p:nvPr/>
        </p:nvPicPr>
        <p:blipFill>
          <a:blip r:embed="rId5"/>
          <a:stretch>
            <a:fillRect/>
          </a:stretch>
        </p:blipFill>
        <p:spPr>
          <a:xfrm>
            <a:off x="7180278" y="3495612"/>
            <a:ext cx="2276475" cy="2209800"/>
          </a:xfrm>
          <a:prstGeom prst="rect">
            <a:avLst/>
          </a:prstGeom>
        </p:spPr>
      </p:pic>
      <p:sp>
        <p:nvSpPr>
          <p:cNvPr id="4" name="Slide Number Placeholder 3">
            <a:extLst>
              <a:ext uri="{FF2B5EF4-FFF2-40B4-BE49-F238E27FC236}">
                <a16:creationId xmlns:a16="http://schemas.microsoft.com/office/drawing/2014/main" id="{0E4DCCD1-0CBA-D069-4C23-E37D13547723}"/>
              </a:ext>
            </a:extLst>
          </p:cNvPr>
          <p:cNvSpPr>
            <a:spLocks noGrp="1"/>
          </p:cNvSpPr>
          <p:nvPr>
            <p:ph type="sldNum" sz="quarter" idx="12"/>
          </p:nvPr>
        </p:nvSpPr>
        <p:spPr/>
        <p:txBody>
          <a:bodyPr/>
          <a:lstStyle/>
          <a:p>
            <a:fld id="{D57F1E4F-1CFF-5643-939E-217C01CDF565}" type="slidenum">
              <a:rPr lang="en-US" smtClean="0"/>
              <a:pPr/>
              <a:t>10</a:t>
            </a:fld>
            <a:endParaRPr lang="en-US" dirty="0"/>
          </a:p>
        </p:txBody>
      </p:sp>
    </p:spTree>
    <p:extLst>
      <p:ext uri="{BB962C8B-B14F-4D97-AF65-F5344CB8AC3E}">
        <p14:creationId xmlns:p14="http://schemas.microsoft.com/office/powerpoint/2010/main" val="31759604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D7E22-CEEC-4B10-5AA2-C4CA0BCDF583}"/>
              </a:ext>
            </a:extLst>
          </p:cNvPr>
          <p:cNvSpPr>
            <a:spLocks noGrp="1"/>
          </p:cNvSpPr>
          <p:nvPr>
            <p:ph type="title"/>
          </p:nvPr>
        </p:nvSpPr>
        <p:spPr/>
        <p:txBody>
          <a:bodyPr/>
          <a:lstStyle/>
          <a:p>
            <a:r>
              <a:rPr lang="en-GB" b="1" dirty="0"/>
              <a:t>Part 1:Exploratory Data Analysis(EDA)</a:t>
            </a:r>
          </a:p>
        </p:txBody>
      </p:sp>
      <p:sp>
        <p:nvSpPr>
          <p:cNvPr id="3" name="TextBox 2">
            <a:extLst>
              <a:ext uri="{FF2B5EF4-FFF2-40B4-BE49-F238E27FC236}">
                <a16:creationId xmlns:a16="http://schemas.microsoft.com/office/drawing/2014/main" id="{D28D7A63-A196-5989-9E90-24DEF8155764}"/>
              </a:ext>
            </a:extLst>
          </p:cNvPr>
          <p:cNvSpPr txBox="1"/>
          <p:nvPr/>
        </p:nvSpPr>
        <p:spPr>
          <a:xfrm>
            <a:off x="838200" y="1589102"/>
            <a:ext cx="10515600" cy="3693319"/>
          </a:xfrm>
          <a:prstGeom prst="rect">
            <a:avLst/>
          </a:prstGeom>
          <a:noFill/>
        </p:spPr>
        <p:txBody>
          <a:bodyPr wrap="square" rtlCol="0">
            <a:spAutoFit/>
          </a:bodyPr>
          <a:lstStyle/>
          <a:p>
            <a:r>
              <a:rPr lang="en-US" dirty="0"/>
              <a:t>Observations:</a:t>
            </a:r>
          </a:p>
          <a:p>
            <a:pPr marL="285750" indent="-285750">
              <a:buFont typeface="Arial" panose="020B0604020202020204" pitchFamily="34" charset="0"/>
              <a:buChar char="•"/>
            </a:pPr>
            <a:r>
              <a:rPr lang="en-US" dirty="0"/>
              <a:t>We can see that the above dataset does contain null values and most of them are in columns : brand and </a:t>
            </a:r>
            <a:r>
              <a:rPr lang="en-US" dirty="0" err="1"/>
              <a:t>category_code</a:t>
            </a:r>
            <a:r>
              <a:rPr lang="en-US" dirty="0"/>
              <a:t>.</a:t>
            </a:r>
          </a:p>
          <a:p>
            <a:pPr marL="285750" indent="-285750">
              <a:buFont typeface="Arial" panose="020B0604020202020204" pitchFamily="34" charset="0"/>
              <a:buChar char="•"/>
            </a:pPr>
            <a:r>
              <a:rPr lang="en-US" dirty="0"/>
              <a:t>Going forward when doing any kind of analysis we must remove these null values or they will mess with our results.</a:t>
            </a:r>
          </a:p>
          <a:p>
            <a:pPr marL="285750" indent="-285750">
              <a:buFont typeface="Arial" panose="020B0604020202020204" pitchFamily="34" charset="0"/>
              <a:buChar char="•"/>
            </a:pPr>
            <a:r>
              <a:rPr lang="en-US" dirty="0"/>
              <a:t>Also going through the dataset we checked for duplicate entries and found out that the dataset do not contain any duplicated entries.</a:t>
            </a:r>
          </a:p>
          <a:p>
            <a:r>
              <a:rPr lang="en-US" dirty="0"/>
              <a:t>With this we can </a:t>
            </a:r>
            <a:r>
              <a:rPr lang="en-US"/>
              <a:t>conclude the </a:t>
            </a:r>
            <a:r>
              <a:rPr lang="en-US" dirty="0"/>
              <a:t>preprocessing phase of the data and go to core project part starting with Brand Analysis.</a:t>
            </a:r>
          </a:p>
          <a:p>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endParaRPr lang="en-IN" dirty="0"/>
          </a:p>
        </p:txBody>
      </p:sp>
      <p:sp>
        <p:nvSpPr>
          <p:cNvPr id="4" name="Slide Number Placeholder 3">
            <a:extLst>
              <a:ext uri="{FF2B5EF4-FFF2-40B4-BE49-F238E27FC236}">
                <a16:creationId xmlns:a16="http://schemas.microsoft.com/office/drawing/2014/main" id="{CAB82151-4F1B-9FC6-3E70-868FD8469244}"/>
              </a:ext>
            </a:extLst>
          </p:cNvPr>
          <p:cNvSpPr>
            <a:spLocks noGrp="1"/>
          </p:cNvSpPr>
          <p:nvPr>
            <p:ph type="sldNum" sz="quarter" idx="12"/>
          </p:nvPr>
        </p:nvSpPr>
        <p:spPr/>
        <p:txBody>
          <a:bodyPr/>
          <a:lstStyle/>
          <a:p>
            <a:fld id="{D57F1E4F-1CFF-5643-939E-217C01CDF565}" type="slidenum">
              <a:rPr lang="en-US" smtClean="0"/>
              <a:pPr/>
              <a:t>11</a:t>
            </a:fld>
            <a:endParaRPr lang="en-US" dirty="0"/>
          </a:p>
        </p:txBody>
      </p:sp>
    </p:spTree>
    <p:extLst>
      <p:ext uri="{BB962C8B-B14F-4D97-AF65-F5344CB8AC3E}">
        <p14:creationId xmlns:p14="http://schemas.microsoft.com/office/powerpoint/2010/main" val="17695538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D7E22-CEEC-4B10-5AA2-C4CA0BCDF583}"/>
              </a:ext>
            </a:extLst>
          </p:cNvPr>
          <p:cNvSpPr>
            <a:spLocks noGrp="1"/>
          </p:cNvSpPr>
          <p:nvPr>
            <p:ph type="title"/>
          </p:nvPr>
        </p:nvSpPr>
        <p:spPr/>
        <p:txBody>
          <a:bodyPr/>
          <a:lstStyle/>
          <a:p>
            <a:r>
              <a:rPr lang="en-GB" b="1" dirty="0"/>
              <a:t>Part 2: Brand Analysis</a:t>
            </a:r>
          </a:p>
        </p:txBody>
      </p:sp>
      <p:sp>
        <p:nvSpPr>
          <p:cNvPr id="3" name="TextBox 2">
            <a:extLst>
              <a:ext uri="{FF2B5EF4-FFF2-40B4-BE49-F238E27FC236}">
                <a16:creationId xmlns:a16="http://schemas.microsoft.com/office/drawing/2014/main" id="{A86C79B3-F916-8949-55C8-1B6E6286FAB3}"/>
              </a:ext>
            </a:extLst>
          </p:cNvPr>
          <p:cNvSpPr txBox="1"/>
          <p:nvPr/>
        </p:nvSpPr>
        <p:spPr>
          <a:xfrm>
            <a:off x="838200" y="1589102"/>
            <a:ext cx="10515600" cy="2308324"/>
          </a:xfrm>
          <a:prstGeom prst="rect">
            <a:avLst/>
          </a:prstGeom>
          <a:noFill/>
        </p:spPr>
        <p:txBody>
          <a:bodyPr wrap="square" rtlCol="0">
            <a:spAutoFit/>
          </a:bodyPr>
          <a:lstStyle/>
          <a:p>
            <a:r>
              <a:rPr lang="en-US" dirty="0"/>
              <a:t>In this part, we can do some analysis of our data to find out a couple of things:</a:t>
            </a:r>
          </a:p>
          <a:p>
            <a:pPr marL="285750" indent="-285750">
              <a:buFont typeface="Arial" panose="020B0604020202020204" pitchFamily="34" charset="0"/>
              <a:buChar char="•"/>
            </a:pPr>
            <a:r>
              <a:rPr lang="en-US" dirty="0"/>
              <a:t>Brand Analysis: Here we can see which brands were popular among customers for each month.</a:t>
            </a:r>
          </a:p>
          <a:p>
            <a:pPr marL="285750" indent="-285750">
              <a:buFont typeface="Arial" panose="020B0604020202020204" pitchFamily="34" charset="0"/>
              <a:buChar char="•"/>
            </a:pPr>
            <a:r>
              <a:rPr lang="en-US" dirty="0"/>
              <a:t>Popular Products: We can also see which product was popular among customers</a:t>
            </a:r>
          </a:p>
          <a:p>
            <a:pPr marL="285750" indent="-285750">
              <a:buFont typeface="Arial" panose="020B0604020202020204" pitchFamily="34" charset="0"/>
              <a:buChar char="•"/>
            </a:pPr>
            <a:r>
              <a:rPr lang="en-US" dirty="0"/>
              <a:t>Conversion Rate: We will also see just how many customers purchased something which they added into cart.</a:t>
            </a:r>
          </a:p>
          <a:p>
            <a:r>
              <a:rPr lang="en-US" dirty="0"/>
              <a:t>Before we begin, let us observe how the customer behavior was like for the 3 months – October, November and December below:</a:t>
            </a:r>
          </a:p>
          <a:p>
            <a:endParaRPr lang="en-IN" dirty="0"/>
          </a:p>
        </p:txBody>
      </p:sp>
      <p:pic>
        <p:nvPicPr>
          <p:cNvPr id="15" name="Picture 14">
            <a:extLst>
              <a:ext uri="{FF2B5EF4-FFF2-40B4-BE49-F238E27FC236}">
                <a16:creationId xmlns:a16="http://schemas.microsoft.com/office/drawing/2014/main" id="{D87AA6E7-002A-94D3-7097-2E083E143B62}"/>
              </a:ext>
            </a:extLst>
          </p:cNvPr>
          <p:cNvPicPr>
            <a:picLocks noChangeAspect="1"/>
          </p:cNvPicPr>
          <p:nvPr/>
        </p:nvPicPr>
        <p:blipFill>
          <a:blip r:embed="rId2"/>
          <a:stretch>
            <a:fillRect/>
          </a:stretch>
        </p:blipFill>
        <p:spPr>
          <a:xfrm>
            <a:off x="838200" y="3696116"/>
            <a:ext cx="2714625" cy="2990850"/>
          </a:xfrm>
          <a:prstGeom prst="rect">
            <a:avLst/>
          </a:prstGeom>
        </p:spPr>
      </p:pic>
      <p:pic>
        <p:nvPicPr>
          <p:cNvPr id="17" name="Picture 16">
            <a:extLst>
              <a:ext uri="{FF2B5EF4-FFF2-40B4-BE49-F238E27FC236}">
                <a16:creationId xmlns:a16="http://schemas.microsoft.com/office/drawing/2014/main" id="{EB39CE09-169D-E9C8-BBBE-A3E20DD71DF9}"/>
              </a:ext>
            </a:extLst>
          </p:cNvPr>
          <p:cNvPicPr>
            <a:picLocks noChangeAspect="1"/>
          </p:cNvPicPr>
          <p:nvPr/>
        </p:nvPicPr>
        <p:blipFill>
          <a:blip r:embed="rId3"/>
          <a:stretch>
            <a:fillRect/>
          </a:stretch>
        </p:blipFill>
        <p:spPr>
          <a:xfrm>
            <a:off x="4321136" y="3734216"/>
            <a:ext cx="2714625" cy="2952750"/>
          </a:xfrm>
          <a:prstGeom prst="rect">
            <a:avLst/>
          </a:prstGeom>
        </p:spPr>
      </p:pic>
      <p:pic>
        <p:nvPicPr>
          <p:cNvPr id="19" name="Picture 18">
            <a:extLst>
              <a:ext uri="{FF2B5EF4-FFF2-40B4-BE49-F238E27FC236}">
                <a16:creationId xmlns:a16="http://schemas.microsoft.com/office/drawing/2014/main" id="{E5592513-B5CB-D6FC-D8C2-C4B0ADDA055F}"/>
              </a:ext>
            </a:extLst>
          </p:cNvPr>
          <p:cNvPicPr>
            <a:picLocks noChangeAspect="1"/>
          </p:cNvPicPr>
          <p:nvPr/>
        </p:nvPicPr>
        <p:blipFill>
          <a:blip r:embed="rId4"/>
          <a:stretch>
            <a:fillRect/>
          </a:stretch>
        </p:blipFill>
        <p:spPr>
          <a:xfrm>
            <a:off x="7804072" y="3686591"/>
            <a:ext cx="2571750" cy="2971800"/>
          </a:xfrm>
          <a:prstGeom prst="rect">
            <a:avLst/>
          </a:prstGeom>
        </p:spPr>
      </p:pic>
      <p:sp>
        <p:nvSpPr>
          <p:cNvPr id="4" name="Slide Number Placeholder 3">
            <a:extLst>
              <a:ext uri="{FF2B5EF4-FFF2-40B4-BE49-F238E27FC236}">
                <a16:creationId xmlns:a16="http://schemas.microsoft.com/office/drawing/2014/main" id="{648475FC-D3A8-ACB8-0ACA-20E38C749FD1}"/>
              </a:ext>
            </a:extLst>
          </p:cNvPr>
          <p:cNvSpPr>
            <a:spLocks noGrp="1"/>
          </p:cNvSpPr>
          <p:nvPr>
            <p:ph type="sldNum" sz="quarter" idx="12"/>
          </p:nvPr>
        </p:nvSpPr>
        <p:spPr/>
        <p:txBody>
          <a:bodyPr/>
          <a:lstStyle/>
          <a:p>
            <a:fld id="{D57F1E4F-1CFF-5643-939E-217C01CDF565}" type="slidenum">
              <a:rPr lang="en-US" smtClean="0"/>
              <a:pPr/>
              <a:t>12</a:t>
            </a:fld>
            <a:endParaRPr lang="en-US" dirty="0"/>
          </a:p>
        </p:txBody>
      </p:sp>
    </p:spTree>
    <p:extLst>
      <p:ext uri="{BB962C8B-B14F-4D97-AF65-F5344CB8AC3E}">
        <p14:creationId xmlns:p14="http://schemas.microsoft.com/office/powerpoint/2010/main" val="29333549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D7E22-CEEC-4B10-5AA2-C4CA0BCDF583}"/>
              </a:ext>
            </a:extLst>
          </p:cNvPr>
          <p:cNvSpPr>
            <a:spLocks noGrp="1"/>
          </p:cNvSpPr>
          <p:nvPr>
            <p:ph type="title"/>
          </p:nvPr>
        </p:nvSpPr>
        <p:spPr/>
        <p:txBody>
          <a:bodyPr/>
          <a:lstStyle/>
          <a:p>
            <a:r>
              <a:rPr lang="en-GB" b="1" dirty="0"/>
              <a:t>Part 2a: Brand Analysis</a:t>
            </a:r>
          </a:p>
        </p:txBody>
      </p:sp>
      <p:sp>
        <p:nvSpPr>
          <p:cNvPr id="5" name="TextBox 4">
            <a:extLst>
              <a:ext uri="{FF2B5EF4-FFF2-40B4-BE49-F238E27FC236}">
                <a16:creationId xmlns:a16="http://schemas.microsoft.com/office/drawing/2014/main" id="{574D4490-E6CD-DE1B-FCC4-95A8649E9514}"/>
              </a:ext>
            </a:extLst>
          </p:cNvPr>
          <p:cNvSpPr txBox="1"/>
          <p:nvPr/>
        </p:nvSpPr>
        <p:spPr>
          <a:xfrm>
            <a:off x="594804" y="1367161"/>
            <a:ext cx="10758996" cy="5355312"/>
          </a:xfrm>
          <a:prstGeom prst="rect">
            <a:avLst/>
          </a:prstGeom>
          <a:noFill/>
        </p:spPr>
        <p:txBody>
          <a:bodyPr wrap="square" rtlCol="0">
            <a:spAutoFit/>
          </a:bodyPr>
          <a:lstStyle/>
          <a:p>
            <a:pPr marL="285750" indent="-285750">
              <a:buFont typeface="Arial" panose="020B0604020202020204" pitchFamily="34" charset="0"/>
              <a:buChar char="•"/>
            </a:pPr>
            <a:r>
              <a:rPr lang="en-US" dirty="0"/>
              <a:t>It is evident from the graphs above that most of the customers were just browsing without having the idea of purchasing some products from the store. This is because the number of purchases in all 3 months were below the number of viewing and carting of products. Also quite a few number of people removed their added products from cart, this maybe because they had a change of mind mid purchase or they might have run into some transaction related problems.</a:t>
            </a:r>
          </a:p>
          <a:p>
            <a:pPr marL="285750" indent="-285750">
              <a:buFont typeface="Arial" panose="020B0604020202020204" pitchFamily="34" charset="0"/>
              <a:buChar char="•"/>
            </a:pPr>
            <a:r>
              <a:rPr lang="en-US" dirty="0"/>
              <a:t>Also the number of purchases were maximum for the month of October with 1722 products purchases across various customers followed by November with 1401 purchases and lastly by December with 1346 purchases.</a:t>
            </a:r>
          </a:p>
          <a:p>
            <a:endParaRPr lang="en-US" dirty="0"/>
          </a:p>
          <a:p>
            <a:r>
              <a:rPr lang="en-US" dirty="0"/>
              <a:t>Now for our brand analysis we will be looking at the number of sales each month had and then figuring out which brand had the most sales in all 3 months. We modify our </a:t>
            </a:r>
            <a:r>
              <a:rPr lang="en-US" dirty="0" err="1"/>
              <a:t>dataframe</a:t>
            </a:r>
            <a:r>
              <a:rPr lang="en-US" dirty="0"/>
              <a:t> to make this task easier. The steps are:</a:t>
            </a:r>
          </a:p>
          <a:p>
            <a:pPr marL="285750" indent="-285750">
              <a:buFont typeface="Arial" panose="020B0604020202020204" pitchFamily="34" charset="0"/>
              <a:buChar char="•"/>
            </a:pPr>
            <a:r>
              <a:rPr lang="en-US" dirty="0"/>
              <a:t>First we create a data-frame where all the </a:t>
            </a:r>
            <a:r>
              <a:rPr lang="en-US" dirty="0" err="1"/>
              <a:t>event_type</a:t>
            </a:r>
            <a:r>
              <a:rPr lang="en-US" dirty="0"/>
              <a:t> are just purchases.</a:t>
            </a:r>
          </a:p>
          <a:p>
            <a:pPr marL="285750" indent="-285750">
              <a:buFont typeface="Arial" panose="020B0604020202020204" pitchFamily="34" charset="0"/>
              <a:buChar char="•"/>
            </a:pPr>
            <a:r>
              <a:rPr lang="en-US" dirty="0"/>
              <a:t>Then we create another data-frame where we take all non-null values of brand from the </a:t>
            </a:r>
            <a:r>
              <a:rPr lang="en-US" dirty="0" err="1"/>
              <a:t>dataframe</a:t>
            </a:r>
            <a:r>
              <a:rPr lang="en-US" dirty="0"/>
              <a:t> above.</a:t>
            </a:r>
          </a:p>
          <a:p>
            <a:pPr marL="285750" indent="-285750">
              <a:buFont typeface="Arial" panose="020B0604020202020204" pitchFamily="34" charset="0"/>
              <a:buChar char="•"/>
            </a:pPr>
            <a:r>
              <a:rPr lang="en-US" dirty="0"/>
              <a:t>Then we use the ‘</a:t>
            </a:r>
            <a:r>
              <a:rPr lang="en-US" dirty="0" err="1"/>
              <a:t>group_by</a:t>
            </a:r>
            <a:r>
              <a:rPr lang="en-US" dirty="0"/>
              <a:t>’ function in python to create yet another </a:t>
            </a:r>
            <a:r>
              <a:rPr lang="en-US" dirty="0" err="1"/>
              <a:t>dataframe</a:t>
            </a:r>
            <a:r>
              <a:rPr lang="en-US" dirty="0"/>
              <a:t> where all the products in a brand are grouped together under that brand and arranged in ascending order.</a:t>
            </a:r>
          </a:p>
          <a:p>
            <a:endParaRPr lang="en-US" dirty="0"/>
          </a:p>
          <a:p>
            <a:endParaRPr lang="en-IN" dirty="0"/>
          </a:p>
        </p:txBody>
      </p:sp>
      <p:sp>
        <p:nvSpPr>
          <p:cNvPr id="3" name="Slide Number Placeholder 2">
            <a:extLst>
              <a:ext uri="{FF2B5EF4-FFF2-40B4-BE49-F238E27FC236}">
                <a16:creationId xmlns:a16="http://schemas.microsoft.com/office/drawing/2014/main" id="{F4319E3A-C102-6D5B-706C-CF43D287915E}"/>
              </a:ext>
            </a:extLst>
          </p:cNvPr>
          <p:cNvSpPr>
            <a:spLocks noGrp="1"/>
          </p:cNvSpPr>
          <p:nvPr>
            <p:ph type="sldNum" sz="quarter" idx="12"/>
          </p:nvPr>
        </p:nvSpPr>
        <p:spPr/>
        <p:txBody>
          <a:bodyPr/>
          <a:lstStyle/>
          <a:p>
            <a:fld id="{D57F1E4F-1CFF-5643-939E-217C01CDF565}" type="slidenum">
              <a:rPr lang="en-US" smtClean="0"/>
              <a:pPr/>
              <a:t>13</a:t>
            </a:fld>
            <a:endParaRPr lang="en-US" dirty="0"/>
          </a:p>
        </p:txBody>
      </p:sp>
    </p:spTree>
    <p:extLst>
      <p:ext uri="{BB962C8B-B14F-4D97-AF65-F5344CB8AC3E}">
        <p14:creationId xmlns:p14="http://schemas.microsoft.com/office/powerpoint/2010/main" val="595760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D7E22-CEEC-4B10-5AA2-C4CA0BCDF583}"/>
              </a:ext>
            </a:extLst>
          </p:cNvPr>
          <p:cNvSpPr>
            <a:spLocks noGrp="1"/>
          </p:cNvSpPr>
          <p:nvPr>
            <p:ph type="title"/>
          </p:nvPr>
        </p:nvSpPr>
        <p:spPr/>
        <p:txBody>
          <a:bodyPr/>
          <a:lstStyle/>
          <a:p>
            <a:r>
              <a:rPr lang="en-GB" b="1" dirty="0"/>
              <a:t>Part 2a: Brand Analysis</a:t>
            </a:r>
          </a:p>
        </p:txBody>
      </p:sp>
      <p:sp>
        <p:nvSpPr>
          <p:cNvPr id="3" name="TextBox 2">
            <a:extLst>
              <a:ext uri="{FF2B5EF4-FFF2-40B4-BE49-F238E27FC236}">
                <a16:creationId xmlns:a16="http://schemas.microsoft.com/office/drawing/2014/main" id="{E9717E33-38EE-3D52-DCBC-DF632469D161}"/>
              </a:ext>
            </a:extLst>
          </p:cNvPr>
          <p:cNvSpPr txBox="1"/>
          <p:nvPr/>
        </p:nvSpPr>
        <p:spPr>
          <a:xfrm>
            <a:off x="677334" y="1270000"/>
            <a:ext cx="10515600" cy="923330"/>
          </a:xfrm>
          <a:prstGeom prst="rect">
            <a:avLst/>
          </a:prstGeom>
          <a:noFill/>
        </p:spPr>
        <p:txBody>
          <a:bodyPr wrap="square" rtlCol="0">
            <a:spAutoFit/>
          </a:bodyPr>
          <a:lstStyle/>
          <a:p>
            <a:r>
              <a:rPr lang="en-US" dirty="0"/>
              <a:t>Now let us take a look at results of the data-frame created above for the month of October: Here we use a pie chart for visualization.</a:t>
            </a:r>
          </a:p>
          <a:p>
            <a:endParaRPr lang="en-IN" dirty="0"/>
          </a:p>
        </p:txBody>
      </p:sp>
      <p:sp>
        <p:nvSpPr>
          <p:cNvPr id="10" name="TextBox 9">
            <a:extLst>
              <a:ext uri="{FF2B5EF4-FFF2-40B4-BE49-F238E27FC236}">
                <a16:creationId xmlns:a16="http://schemas.microsoft.com/office/drawing/2014/main" id="{7B918934-80A2-4741-3270-891113B7FA89}"/>
              </a:ext>
            </a:extLst>
          </p:cNvPr>
          <p:cNvSpPr txBox="1"/>
          <p:nvPr/>
        </p:nvSpPr>
        <p:spPr>
          <a:xfrm>
            <a:off x="838199" y="5095782"/>
            <a:ext cx="10515599" cy="1477328"/>
          </a:xfrm>
          <a:prstGeom prst="rect">
            <a:avLst/>
          </a:prstGeom>
          <a:noFill/>
        </p:spPr>
        <p:txBody>
          <a:bodyPr wrap="square" rtlCol="0">
            <a:spAutoFit/>
          </a:bodyPr>
          <a:lstStyle/>
          <a:p>
            <a:pPr marL="285750" indent="-285750">
              <a:buFont typeface="Arial" panose="020B0604020202020204" pitchFamily="34" charset="0"/>
              <a:buChar char="•"/>
            </a:pPr>
            <a:r>
              <a:rPr lang="en-US" dirty="0"/>
              <a:t>The pie chart shows the top 20 popular brands among customers who shopped online for the month of October.</a:t>
            </a:r>
          </a:p>
          <a:p>
            <a:pPr marL="285750" indent="-285750">
              <a:buFont typeface="Arial" panose="020B0604020202020204" pitchFamily="34" charset="0"/>
              <a:buChar char="•"/>
            </a:pPr>
            <a:r>
              <a:rPr lang="en-US" dirty="0"/>
              <a:t>We can see that the brand ‘</a:t>
            </a:r>
            <a:r>
              <a:rPr lang="en-US" dirty="0" err="1"/>
              <a:t>runail</a:t>
            </a:r>
            <a:r>
              <a:rPr lang="en-US" dirty="0"/>
              <a:t>’ was the most popular brand with 37.8% of total sales  and far ahead of other brands.</a:t>
            </a:r>
          </a:p>
          <a:p>
            <a:pPr marL="285750" indent="-285750">
              <a:buFont typeface="Arial" panose="020B0604020202020204" pitchFamily="34" charset="0"/>
              <a:buChar char="•"/>
            </a:pPr>
            <a:r>
              <a:rPr lang="en-US" dirty="0"/>
              <a:t>The top brand sold more than double the products of the second brand.</a:t>
            </a:r>
            <a:endParaRPr lang="en-IN" dirty="0"/>
          </a:p>
        </p:txBody>
      </p:sp>
      <p:pic>
        <p:nvPicPr>
          <p:cNvPr id="18" name="Picture 17">
            <a:extLst>
              <a:ext uri="{FF2B5EF4-FFF2-40B4-BE49-F238E27FC236}">
                <a16:creationId xmlns:a16="http://schemas.microsoft.com/office/drawing/2014/main" id="{63C4D408-0EBE-DC7E-C0C7-B86436F851AA}"/>
              </a:ext>
            </a:extLst>
          </p:cNvPr>
          <p:cNvPicPr>
            <a:picLocks noChangeAspect="1"/>
          </p:cNvPicPr>
          <p:nvPr/>
        </p:nvPicPr>
        <p:blipFill>
          <a:blip r:embed="rId2"/>
          <a:stretch>
            <a:fillRect/>
          </a:stretch>
        </p:blipFill>
        <p:spPr>
          <a:xfrm>
            <a:off x="4341444" y="1794390"/>
            <a:ext cx="3509107" cy="3259223"/>
          </a:xfrm>
          <a:prstGeom prst="rect">
            <a:avLst/>
          </a:prstGeom>
        </p:spPr>
      </p:pic>
      <p:sp>
        <p:nvSpPr>
          <p:cNvPr id="4" name="Slide Number Placeholder 3">
            <a:extLst>
              <a:ext uri="{FF2B5EF4-FFF2-40B4-BE49-F238E27FC236}">
                <a16:creationId xmlns:a16="http://schemas.microsoft.com/office/drawing/2014/main" id="{6F7BE004-6E58-047D-6AF8-A166AF48288D}"/>
              </a:ext>
            </a:extLst>
          </p:cNvPr>
          <p:cNvSpPr>
            <a:spLocks noGrp="1"/>
          </p:cNvSpPr>
          <p:nvPr>
            <p:ph type="sldNum" sz="quarter" idx="12"/>
          </p:nvPr>
        </p:nvSpPr>
        <p:spPr/>
        <p:txBody>
          <a:bodyPr/>
          <a:lstStyle/>
          <a:p>
            <a:fld id="{D57F1E4F-1CFF-5643-939E-217C01CDF565}" type="slidenum">
              <a:rPr lang="en-US" smtClean="0"/>
              <a:pPr/>
              <a:t>14</a:t>
            </a:fld>
            <a:endParaRPr lang="en-US" dirty="0"/>
          </a:p>
        </p:txBody>
      </p:sp>
    </p:spTree>
    <p:extLst>
      <p:ext uri="{BB962C8B-B14F-4D97-AF65-F5344CB8AC3E}">
        <p14:creationId xmlns:p14="http://schemas.microsoft.com/office/powerpoint/2010/main" val="23643920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D7E22-CEEC-4B10-5AA2-C4CA0BCDF583}"/>
              </a:ext>
            </a:extLst>
          </p:cNvPr>
          <p:cNvSpPr>
            <a:spLocks noGrp="1"/>
          </p:cNvSpPr>
          <p:nvPr>
            <p:ph type="title"/>
          </p:nvPr>
        </p:nvSpPr>
        <p:spPr/>
        <p:txBody>
          <a:bodyPr/>
          <a:lstStyle/>
          <a:p>
            <a:r>
              <a:rPr lang="en-GB" b="1" dirty="0"/>
              <a:t>Part 2a: Brand Analysis</a:t>
            </a:r>
          </a:p>
        </p:txBody>
      </p:sp>
      <p:sp>
        <p:nvSpPr>
          <p:cNvPr id="3" name="TextBox 2">
            <a:extLst>
              <a:ext uri="{FF2B5EF4-FFF2-40B4-BE49-F238E27FC236}">
                <a16:creationId xmlns:a16="http://schemas.microsoft.com/office/drawing/2014/main" id="{9D2F6BFC-401C-3514-CB61-DDDC2A4851DE}"/>
              </a:ext>
            </a:extLst>
          </p:cNvPr>
          <p:cNvSpPr txBox="1"/>
          <p:nvPr/>
        </p:nvSpPr>
        <p:spPr>
          <a:xfrm>
            <a:off x="677334" y="1199114"/>
            <a:ext cx="10515600" cy="369332"/>
          </a:xfrm>
          <a:prstGeom prst="rect">
            <a:avLst/>
          </a:prstGeom>
          <a:noFill/>
        </p:spPr>
        <p:txBody>
          <a:bodyPr wrap="square" rtlCol="0">
            <a:spAutoFit/>
          </a:bodyPr>
          <a:lstStyle/>
          <a:p>
            <a:r>
              <a:rPr lang="en-US" dirty="0"/>
              <a:t>Next we can do the same analysis for the month of November. We are using the pie chart for visualization.</a:t>
            </a:r>
            <a:endParaRPr lang="en-IN" dirty="0"/>
          </a:p>
        </p:txBody>
      </p:sp>
      <p:pic>
        <p:nvPicPr>
          <p:cNvPr id="5" name="Picture 4">
            <a:extLst>
              <a:ext uri="{FF2B5EF4-FFF2-40B4-BE49-F238E27FC236}">
                <a16:creationId xmlns:a16="http://schemas.microsoft.com/office/drawing/2014/main" id="{75EBC075-6E05-E25C-691F-62EC1B4758F5}"/>
              </a:ext>
            </a:extLst>
          </p:cNvPr>
          <p:cNvPicPr>
            <a:picLocks noChangeAspect="1"/>
          </p:cNvPicPr>
          <p:nvPr/>
        </p:nvPicPr>
        <p:blipFill>
          <a:blip r:embed="rId2"/>
          <a:stretch>
            <a:fillRect/>
          </a:stretch>
        </p:blipFill>
        <p:spPr>
          <a:xfrm>
            <a:off x="4139258" y="1456915"/>
            <a:ext cx="3591751" cy="3146719"/>
          </a:xfrm>
          <a:prstGeom prst="rect">
            <a:avLst/>
          </a:prstGeom>
        </p:spPr>
      </p:pic>
      <p:sp>
        <p:nvSpPr>
          <p:cNvPr id="7" name="TextBox 6">
            <a:extLst>
              <a:ext uri="{FF2B5EF4-FFF2-40B4-BE49-F238E27FC236}">
                <a16:creationId xmlns:a16="http://schemas.microsoft.com/office/drawing/2014/main" id="{EB3D3885-CF87-84CF-7031-AE98FAB455D4}"/>
              </a:ext>
            </a:extLst>
          </p:cNvPr>
          <p:cNvSpPr txBox="1"/>
          <p:nvPr/>
        </p:nvSpPr>
        <p:spPr>
          <a:xfrm>
            <a:off x="476847" y="4492102"/>
            <a:ext cx="10515599" cy="2031325"/>
          </a:xfrm>
          <a:prstGeom prst="rect">
            <a:avLst/>
          </a:prstGeom>
          <a:noFill/>
        </p:spPr>
        <p:txBody>
          <a:bodyPr wrap="square" rtlCol="0">
            <a:spAutoFit/>
          </a:bodyPr>
          <a:lstStyle/>
          <a:p>
            <a:pPr marL="285750" indent="-285750">
              <a:buFont typeface="Arial" panose="020B0604020202020204" pitchFamily="34" charset="0"/>
              <a:buChar char="•"/>
            </a:pPr>
            <a:r>
              <a:rPr lang="en-US" dirty="0"/>
              <a:t>This pie chart shows the sales for month of November. Compared to the previous month the total sales are a bit less.</a:t>
            </a:r>
          </a:p>
          <a:p>
            <a:pPr marL="285750" indent="-285750">
              <a:buFont typeface="Arial" panose="020B0604020202020204" pitchFamily="34" charset="0"/>
              <a:buChar char="•"/>
            </a:pPr>
            <a:r>
              <a:rPr lang="en-US" dirty="0"/>
              <a:t>Here the popular brand changed to </a:t>
            </a:r>
            <a:r>
              <a:rPr lang="en-US" dirty="0" err="1"/>
              <a:t>irisk</a:t>
            </a:r>
            <a:r>
              <a:rPr lang="en-US" dirty="0"/>
              <a:t> with a total of 31.5% of total sales trailed by ‘</a:t>
            </a:r>
            <a:r>
              <a:rPr lang="en-US" dirty="0" err="1"/>
              <a:t>runail</a:t>
            </a:r>
            <a:r>
              <a:rPr lang="en-US" dirty="0"/>
              <a:t>’ with 12.3% of sales. So clearly the customers who purchased had a change of mind regarding their favorite brand to purchase.</a:t>
            </a:r>
          </a:p>
          <a:p>
            <a:pPr marL="285750" indent="-285750">
              <a:buFont typeface="Arial" panose="020B0604020202020204" pitchFamily="34" charset="0"/>
              <a:buChar char="•"/>
            </a:pPr>
            <a:r>
              <a:rPr lang="en-US" dirty="0"/>
              <a:t>Here also the top brand sold more than double the products when compared to the second.</a:t>
            </a:r>
          </a:p>
          <a:p>
            <a:pPr marL="285750" indent="-285750">
              <a:buFont typeface="Arial" panose="020B0604020202020204" pitchFamily="34" charset="0"/>
              <a:buChar char="•"/>
            </a:pPr>
            <a:endParaRPr lang="en-IN" dirty="0"/>
          </a:p>
        </p:txBody>
      </p:sp>
      <p:sp>
        <p:nvSpPr>
          <p:cNvPr id="4" name="Slide Number Placeholder 3">
            <a:extLst>
              <a:ext uri="{FF2B5EF4-FFF2-40B4-BE49-F238E27FC236}">
                <a16:creationId xmlns:a16="http://schemas.microsoft.com/office/drawing/2014/main" id="{C4D88388-3B24-9605-A618-84ABF12EB517}"/>
              </a:ext>
            </a:extLst>
          </p:cNvPr>
          <p:cNvSpPr>
            <a:spLocks noGrp="1"/>
          </p:cNvSpPr>
          <p:nvPr>
            <p:ph type="sldNum" sz="quarter" idx="12"/>
          </p:nvPr>
        </p:nvSpPr>
        <p:spPr/>
        <p:txBody>
          <a:bodyPr/>
          <a:lstStyle/>
          <a:p>
            <a:fld id="{D57F1E4F-1CFF-5643-939E-217C01CDF565}" type="slidenum">
              <a:rPr lang="en-US" smtClean="0"/>
              <a:pPr/>
              <a:t>15</a:t>
            </a:fld>
            <a:endParaRPr lang="en-US" dirty="0"/>
          </a:p>
        </p:txBody>
      </p:sp>
    </p:spTree>
    <p:extLst>
      <p:ext uri="{BB962C8B-B14F-4D97-AF65-F5344CB8AC3E}">
        <p14:creationId xmlns:p14="http://schemas.microsoft.com/office/powerpoint/2010/main" val="4886125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D7E22-CEEC-4B10-5AA2-C4CA0BCDF583}"/>
              </a:ext>
            </a:extLst>
          </p:cNvPr>
          <p:cNvSpPr>
            <a:spLocks noGrp="1"/>
          </p:cNvSpPr>
          <p:nvPr>
            <p:ph type="title"/>
          </p:nvPr>
        </p:nvSpPr>
        <p:spPr/>
        <p:txBody>
          <a:bodyPr/>
          <a:lstStyle/>
          <a:p>
            <a:r>
              <a:rPr lang="en-GB" b="1" dirty="0"/>
              <a:t>Part 2a: Brand Analysis</a:t>
            </a:r>
          </a:p>
        </p:txBody>
      </p:sp>
      <p:sp>
        <p:nvSpPr>
          <p:cNvPr id="3" name="TextBox 2">
            <a:extLst>
              <a:ext uri="{FF2B5EF4-FFF2-40B4-BE49-F238E27FC236}">
                <a16:creationId xmlns:a16="http://schemas.microsoft.com/office/drawing/2014/main" id="{FCDBD974-570D-7DDA-F7A6-9F35933BE505}"/>
              </a:ext>
            </a:extLst>
          </p:cNvPr>
          <p:cNvSpPr txBox="1"/>
          <p:nvPr/>
        </p:nvSpPr>
        <p:spPr>
          <a:xfrm>
            <a:off x="838200" y="1189876"/>
            <a:ext cx="10515600" cy="369332"/>
          </a:xfrm>
          <a:prstGeom prst="rect">
            <a:avLst/>
          </a:prstGeom>
          <a:noFill/>
        </p:spPr>
        <p:txBody>
          <a:bodyPr wrap="square" rtlCol="0">
            <a:spAutoFit/>
          </a:bodyPr>
          <a:lstStyle/>
          <a:p>
            <a:r>
              <a:rPr lang="en-US" dirty="0"/>
              <a:t>Now let’s look at the same pie chart visualization for the month of December.</a:t>
            </a:r>
            <a:endParaRPr lang="en-IN" dirty="0"/>
          </a:p>
        </p:txBody>
      </p:sp>
      <p:pic>
        <p:nvPicPr>
          <p:cNvPr id="5" name="Picture 4">
            <a:extLst>
              <a:ext uri="{FF2B5EF4-FFF2-40B4-BE49-F238E27FC236}">
                <a16:creationId xmlns:a16="http://schemas.microsoft.com/office/drawing/2014/main" id="{FF456EBF-7EC6-62F2-6F7B-4F6E8949D6B2}"/>
              </a:ext>
            </a:extLst>
          </p:cNvPr>
          <p:cNvPicPr>
            <a:picLocks noChangeAspect="1"/>
          </p:cNvPicPr>
          <p:nvPr/>
        </p:nvPicPr>
        <p:blipFill>
          <a:blip r:embed="rId2"/>
          <a:stretch>
            <a:fillRect/>
          </a:stretch>
        </p:blipFill>
        <p:spPr>
          <a:xfrm>
            <a:off x="3630238" y="1514820"/>
            <a:ext cx="3622819" cy="3011269"/>
          </a:xfrm>
          <a:prstGeom prst="rect">
            <a:avLst/>
          </a:prstGeom>
        </p:spPr>
      </p:pic>
      <p:sp>
        <p:nvSpPr>
          <p:cNvPr id="6" name="TextBox 5">
            <a:extLst>
              <a:ext uri="{FF2B5EF4-FFF2-40B4-BE49-F238E27FC236}">
                <a16:creationId xmlns:a16="http://schemas.microsoft.com/office/drawing/2014/main" id="{C24DAA2E-3B63-458E-EC37-E7A55FCB7E4B}"/>
              </a:ext>
            </a:extLst>
          </p:cNvPr>
          <p:cNvSpPr txBox="1"/>
          <p:nvPr/>
        </p:nvSpPr>
        <p:spPr>
          <a:xfrm>
            <a:off x="677334" y="4481700"/>
            <a:ext cx="10515600" cy="2308324"/>
          </a:xfrm>
          <a:prstGeom prst="rect">
            <a:avLst/>
          </a:prstGeom>
          <a:noFill/>
        </p:spPr>
        <p:txBody>
          <a:bodyPr wrap="square" rtlCol="0">
            <a:spAutoFit/>
          </a:bodyPr>
          <a:lstStyle/>
          <a:p>
            <a:pPr marL="285750" indent="-285750">
              <a:buFont typeface="Arial" panose="020B0604020202020204" pitchFamily="34" charset="0"/>
              <a:buChar char="•"/>
            </a:pPr>
            <a:r>
              <a:rPr lang="en-US" dirty="0"/>
              <a:t>Here we can see that the brand with the most sales changed from ‘</a:t>
            </a:r>
            <a:r>
              <a:rPr lang="en-US" dirty="0" err="1"/>
              <a:t>irisk</a:t>
            </a:r>
            <a:r>
              <a:rPr lang="en-US" dirty="0"/>
              <a:t>’ to ‘</a:t>
            </a:r>
            <a:r>
              <a:rPr lang="en-US" dirty="0" err="1"/>
              <a:t>runail</a:t>
            </a:r>
            <a:r>
              <a:rPr lang="en-US" dirty="0"/>
              <a:t>’ again. But the distribution of sales across brands are now showing a change.</a:t>
            </a:r>
          </a:p>
          <a:p>
            <a:pPr marL="285750" indent="-285750">
              <a:buFont typeface="Arial" panose="020B0604020202020204" pitchFamily="34" charset="0"/>
              <a:buChar char="•"/>
            </a:pPr>
            <a:r>
              <a:rPr lang="en-US" dirty="0"/>
              <a:t>Here the top brand ’</a:t>
            </a:r>
            <a:r>
              <a:rPr lang="en-US" dirty="0" err="1"/>
              <a:t>runail</a:t>
            </a:r>
            <a:r>
              <a:rPr lang="en-US" dirty="0"/>
              <a:t>’ only has 20.5% of total sales whereas in the previous months the share of the top brand was more than 30%. Also ‘</a:t>
            </a:r>
            <a:r>
              <a:rPr lang="en-US" dirty="0" err="1"/>
              <a:t>runail</a:t>
            </a:r>
            <a:r>
              <a:rPr lang="en-US" dirty="0"/>
              <a:t>’ was the most preferred brand in the month of October as well, so whatever strategy they did to improve sales over the month of November worked.</a:t>
            </a:r>
          </a:p>
          <a:p>
            <a:pPr marL="285750" indent="-285750">
              <a:buFont typeface="Arial" panose="020B0604020202020204" pitchFamily="34" charset="0"/>
              <a:buChar char="•"/>
            </a:pPr>
            <a:r>
              <a:rPr lang="en-US" dirty="0"/>
              <a:t>We can see that the sales market got a lot more competitive as the brands which had low </a:t>
            </a:r>
          </a:p>
          <a:p>
            <a:pPr marL="285750" indent="-285750">
              <a:buFont typeface="Arial" panose="020B0604020202020204" pitchFamily="34" charset="0"/>
              <a:buChar char="•"/>
            </a:pPr>
            <a:r>
              <a:rPr lang="en-US" dirty="0"/>
              <a:t>sales in previous month are now gaining more sales.</a:t>
            </a:r>
            <a:endParaRPr lang="en-IN" dirty="0"/>
          </a:p>
        </p:txBody>
      </p:sp>
      <p:sp>
        <p:nvSpPr>
          <p:cNvPr id="4" name="Slide Number Placeholder 3">
            <a:extLst>
              <a:ext uri="{FF2B5EF4-FFF2-40B4-BE49-F238E27FC236}">
                <a16:creationId xmlns:a16="http://schemas.microsoft.com/office/drawing/2014/main" id="{C4F26E6A-E887-4880-4F87-AA9A5E8D51F5}"/>
              </a:ext>
            </a:extLst>
          </p:cNvPr>
          <p:cNvSpPr>
            <a:spLocks noGrp="1"/>
          </p:cNvSpPr>
          <p:nvPr>
            <p:ph type="sldNum" sz="quarter" idx="12"/>
          </p:nvPr>
        </p:nvSpPr>
        <p:spPr/>
        <p:txBody>
          <a:bodyPr/>
          <a:lstStyle/>
          <a:p>
            <a:fld id="{D57F1E4F-1CFF-5643-939E-217C01CDF565}" type="slidenum">
              <a:rPr lang="en-US" smtClean="0"/>
              <a:pPr/>
              <a:t>16</a:t>
            </a:fld>
            <a:endParaRPr lang="en-US" dirty="0"/>
          </a:p>
        </p:txBody>
      </p:sp>
    </p:spTree>
    <p:extLst>
      <p:ext uri="{BB962C8B-B14F-4D97-AF65-F5344CB8AC3E}">
        <p14:creationId xmlns:p14="http://schemas.microsoft.com/office/powerpoint/2010/main" val="21176498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D7E22-CEEC-4B10-5AA2-C4CA0BCDF583}"/>
              </a:ext>
            </a:extLst>
          </p:cNvPr>
          <p:cNvSpPr>
            <a:spLocks noGrp="1"/>
          </p:cNvSpPr>
          <p:nvPr>
            <p:ph type="title"/>
          </p:nvPr>
        </p:nvSpPr>
        <p:spPr/>
        <p:txBody>
          <a:bodyPr/>
          <a:lstStyle/>
          <a:p>
            <a:r>
              <a:rPr lang="en-GB" b="1" dirty="0"/>
              <a:t>Part 2a: Brand Analysis</a:t>
            </a:r>
          </a:p>
        </p:txBody>
      </p:sp>
      <p:sp>
        <p:nvSpPr>
          <p:cNvPr id="3" name="TextBox 2">
            <a:extLst>
              <a:ext uri="{FF2B5EF4-FFF2-40B4-BE49-F238E27FC236}">
                <a16:creationId xmlns:a16="http://schemas.microsoft.com/office/drawing/2014/main" id="{7CB61248-28AA-B6CA-DC64-2C22C11F72C4}"/>
              </a:ext>
            </a:extLst>
          </p:cNvPr>
          <p:cNvSpPr txBox="1"/>
          <p:nvPr/>
        </p:nvSpPr>
        <p:spPr>
          <a:xfrm>
            <a:off x="677334" y="1450109"/>
            <a:ext cx="10676466" cy="5078313"/>
          </a:xfrm>
          <a:prstGeom prst="rect">
            <a:avLst/>
          </a:prstGeom>
          <a:noFill/>
        </p:spPr>
        <p:txBody>
          <a:bodyPr wrap="square" rtlCol="0">
            <a:spAutoFit/>
          </a:bodyPr>
          <a:lstStyle/>
          <a:p>
            <a:r>
              <a:rPr lang="en-US" dirty="0"/>
              <a:t>A couple of observations:</a:t>
            </a:r>
          </a:p>
          <a:p>
            <a:pPr marL="285750" indent="-285750">
              <a:buFont typeface="Arial" panose="020B0604020202020204" pitchFamily="34" charset="0"/>
              <a:buChar char="•"/>
            </a:pPr>
            <a:r>
              <a:rPr lang="en-US" dirty="0"/>
              <a:t>Month of October saw the most sales and brand ’</a:t>
            </a:r>
            <a:r>
              <a:rPr lang="en-US" dirty="0" err="1"/>
              <a:t>runail</a:t>
            </a:r>
            <a:r>
              <a:rPr lang="en-US" dirty="0"/>
              <a:t>’ sold the most products during this month. They also had a large percentage of total sales for the month sitting at 37.8%.</a:t>
            </a:r>
          </a:p>
          <a:p>
            <a:pPr marL="285750" indent="-285750">
              <a:buFont typeface="Arial" panose="020B0604020202020204" pitchFamily="34" charset="0"/>
              <a:buChar char="•"/>
            </a:pPr>
            <a:r>
              <a:rPr lang="en-US" dirty="0"/>
              <a:t>Month of November saw a change in the brand which had the most sales with brand ’</a:t>
            </a:r>
            <a:r>
              <a:rPr lang="en-US" dirty="0" err="1"/>
              <a:t>irisk</a:t>
            </a:r>
            <a:r>
              <a:rPr lang="en-US" dirty="0"/>
              <a:t>’ obtaining a large percentage of total sales sitting at 31.5%. But the total sales volume had gone down in November.</a:t>
            </a:r>
          </a:p>
          <a:p>
            <a:pPr marL="285750" indent="-285750">
              <a:buFont typeface="Arial" panose="020B0604020202020204" pitchFamily="34" charset="0"/>
              <a:buChar char="•"/>
            </a:pPr>
            <a:r>
              <a:rPr lang="en-US" dirty="0"/>
              <a:t>December month was interesting, even though the sales numbers were a bit less than the previous two months, December saw the most competition between various brands. Although the distribution of sales was not equal, most of the brands which underperformed in the previous two months had made a jump in the total products sold. Also we saw brand ‘</a:t>
            </a:r>
            <a:r>
              <a:rPr lang="en-US" dirty="0" err="1"/>
              <a:t>runail</a:t>
            </a:r>
            <a:r>
              <a:rPr lang="en-US" dirty="0"/>
              <a:t>’ rise to the top once more with 20.5% of total sales.</a:t>
            </a:r>
          </a:p>
          <a:p>
            <a:endParaRPr lang="en-US" dirty="0"/>
          </a:p>
          <a:p>
            <a:endParaRPr lang="en-US" dirty="0"/>
          </a:p>
          <a:p>
            <a:r>
              <a:rPr lang="en-US" dirty="0"/>
              <a:t>Now that we know what the popular brands are for all 3 months, let’s delve a bit deeper and find out what products were most customers looking for. In this section, we will still be looking at the sales of products in each category. So if a product is just viewed or added to cart we will not be considering them as a sale. Only products which are purchased are considered in sales.</a:t>
            </a:r>
          </a:p>
          <a:p>
            <a:endParaRPr lang="en-IN" dirty="0"/>
          </a:p>
        </p:txBody>
      </p:sp>
      <p:sp>
        <p:nvSpPr>
          <p:cNvPr id="4" name="Slide Number Placeholder 3">
            <a:extLst>
              <a:ext uri="{FF2B5EF4-FFF2-40B4-BE49-F238E27FC236}">
                <a16:creationId xmlns:a16="http://schemas.microsoft.com/office/drawing/2014/main" id="{C4C9654F-0468-D0E7-5984-16BBC683546B}"/>
              </a:ext>
            </a:extLst>
          </p:cNvPr>
          <p:cNvSpPr>
            <a:spLocks noGrp="1"/>
          </p:cNvSpPr>
          <p:nvPr>
            <p:ph type="sldNum" sz="quarter" idx="12"/>
          </p:nvPr>
        </p:nvSpPr>
        <p:spPr/>
        <p:txBody>
          <a:bodyPr/>
          <a:lstStyle/>
          <a:p>
            <a:fld id="{D57F1E4F-1CFF-5643-939E-217C01CDF565}" type="slidenum">
              <a:rPr lang="en-US" smtClean="0"/>
              <a:pPr/>
              <a:t>17</a:t>
            </a:fld>
            <a:endParaRPr lang="en-US" dirty="0"/>
          </a:p>
        </p:txBody>
      </p:sp>
    </p:spTree>
    <p:extLst>
      <p:ext uri="{BB962C8B-B14F-4D97-AF65-F5344CB8AC3E}">
        <p14:creationId xmlns:p14="http://schemas.microsoft.com/office/powerpoint/2010/main" val="21392921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D7E22-CEEC-4B10-5AA2-C4CA0BCDF583}"/>
              </a:ext>
            </a:extLst>
          </p:cNvPr>
          <p:cNvSpPr>
            <a:spLocks noGrp="1"/>
          </p:cNvSpPr>
          <p:nvPr>
            <p:ph type="title"/>
          </p:nvPr>
        </p:nvSpPr>
        <p:spPr/>
        <p:txBody>
          <a:bodyPr/>
          <a:lstStyle/>
          <a:p>
            <a:r>
              <a:rPr lang="en-GB" b="1" dirty="0"/>
              <a:t>Part 2b: Popular Products</a:t>
            </a:r>
          </a:p>
        </p:txBody>
      </p:sp>
      <p:pic>
        <p:nvPicPr>
          <p:cNvPr id="3" name="Picture 2">
            <a:extLst>
              <a:ext uri="{FF2B5EF4-FFF2-40B4-BE49-F238E27FC236}">
                <a16:creationId xmlns:a16="http://schemas.microsoft.com/office/drawing/2014/main" id="{C9B0CEA3-5643-996D-BA9C-718062ED2FD1}"/>
              </a:ext>
            </a:extLst>
          </p:cNvPr>
          <p:cNvPicPr>
            <a:picLocks noChangeAspect="1"/>
          </p:cNvPicPr>
          <p:nvPr/>
        </p:nvPicPr>
        <p:blipFill>
          <a:blip r:embed="rId2"/>
          <a:stretch>
            <a:fillRect/>
          </a:stretch>
        </p:blipFill>
        <p:spPr>
          <a:xfrm>
            <a:off x="1731146" y="1280032"/>
            <a:ext cx="8282866" cy="2681058"/>
          </a:xfrm>
          <a:prstGeom prst="rect">
            <a:avLst/>
          </a:prstGeom>
        </p:spPr>
      </p:pic>
      <p:sp>
        <p:nvSpPr>
          <p:cNvPr id="4" name="TextBox 3">
            <a:extLst>
              <a:ext uri="{FF2B5EF4-FFF2-40B4-BE49-F238E27FC236}">
                <a16:creationId xmlns:a16="http://schemas.microsoft.com/office/drawing/2014/main" id="{0226CE54-60CA-9A44-F08E-8F6C2E772138}"/>
              </a:ext>
            </a:extLst>
          </p:cNvPr>
          <p:cNvSpPr txBox="1"/>
          <p:nvPr/>
        </p:nvSpPr>
        <p:spPr>
          <a:xfrm>
            <a:off x="745836" y="3961090"/>
            <a:ext cx="10515599" cy="2308324"/>
          </a:xfrm>
          <a:prstGeom prst="rect">
            <a:avLst/>
          </a:prstGeom>
          <a:noFill/>
        </p:spPr>
        <p:txBody>
          <a:bodyPr wrap="square" rtlCol="0">
            <a:spAutoFit/>
          </a:bodyPr>
          <a:lstStyle/>
          <a:p>
            <a:r>
              <a:rPr lang="en-US" dirty="0"/>
              <a:t>The above bar chart show the products which was sold the most in the month of October.</a:t>
            </a:r>
          </a:p>
          <a:p>
            <a:pPr marL="285750" indent="-285750">
              <a:buFont typeface="Arial" panose="020B0604020202020204" pitchFamily="34" charset="0"/>
              <a:buChar char="•"/>
            </a:pPr>
            <a:r>
              <a:rPr lang="en-US" dirty="0"/>
              <a:t>We can see that </a:t>
            </a:r>
            <a:r>
              <a:rPr lang="en-US" dirty="0" err="1"/>
              <a:t>vaccum</a:t>
            </a:r>
            <a:r>
              <a:rPr lang="en-US" dirty="0"/>
              <a:t> had the most sales in this month followed by </a:t>
            </a:r>
            <a:r>
              <a:rPr lang="en-US" dirty="0" err="1"/>
              <a:t>cartrige</a:t>
            </a:r>
            <a:r>
              <a:rPr lang="en-US" dirty="0"/>
              <a:t>. Most other products saw low number of sales.</a:t>
            </a:r>
          </a:p>
          <a:p>
            <a:pPr marL="285750" indent="-285750">
              <a:buFont typeface="Arial" panose="020B0604020202020204" pitchFamily="34" charset="0"/>
              <a:buChar char="•"/>
            </a:pPr>
            <a:r>
              <a:rPr lang="en-US" dirty="0"/>
              <a:t>Maybe there is a new type of </a:t>
            </a:r>
            <a:r>
              <a:rPr lang="en-US" dirty="0" err="1"/>
              <a:t>vaccum</a:t>
            </a:r>
            <a:r>
              <a:rPr lang="en-US" dirty="0"/>
              <a:t> in the market and that is why there is a demand for </a:t>
            </a:r>
            <a:r>
              <a:rPr lang="en-US" dirty="0" err="1"/>
              <a:t>vaccum</a:t>
            </a:r>
            <a:r>
              <a:rPr lang="en-US" dirty="0"/>
              <a:t>. Printer </a:t>
            </a:r>
            <a:r>
              <a:rPr lang="en-US" dirty="0" err="1"/>
              <a:t>cartriges</a:t>
            </a:r>
            <a:r>
              <a:rPr lang="en-US" dirty="0"/>
              <a:t> need to replaced every now and then so they also saw a decent amount of sales.</a:t>
            </a:r>
          </a:p>
          <a:p>
            <a:pPr marL="285750" indent="-285750">
              <a:buFont typeface="Arial" panose="020B0604020202020204" pitchFamily="34" charset="0"/>
              <a:buChar char="•"/>
            </a:pPr>
            <a:r>
              <a:rPr lang="en-US" dirty="0"/>
              <a:t>Air conditioner products did the worst sales in the month of October.  Maybe the climate was nice that people did not find any need to buy more AC’s.</a:t>
            </a:r>
          </a:p>
          <a:p>
            <a:endParaRPr lang="en-IN" dirty="0"/>
          </a:p>
        </p:txBody>
      </p:sp>
      <p:sp>
        <p:nvSpPr>
          <p:cNvPr id="5" name="Slide Number Placeholder 4">
            <a:extLst>
              <a:ext uri="{FF2B5EF4-FFF2-40B4-BE49-F238E27FC236}">
                <a16:creationId xmlns:a16="http://schemas.microsoft.com/office/drawing/2014/main" id="{578BE1F3-4BDF-89E1-68AA-1D5891C6D67E}"/>
              </a:ext>
            </a:extLst>
          </p:cNvPr>
          <p:cNvSpPr>
            <a:spLocks noGrp="1"/>
          </p:cNvSpPr>
          <p:nvPr>
            <p:ph type="sldNum" sz="quarter" idx="12"/>
          </p:nvPr>
        </p:nvSpPr>
        <p:spPr/>
        <p:txBody>
          <a:bodyPr/>
          <a:lstStyle/>
          <a:p>
            <a:fld id="{D57F1E4F-1CFF-5643-939E-217C01CDF565}" type="slidenum">
              <a:rPr lang="en-US" smtClean="0"/>
              <a:pPr/>
              <a:t>18</a:t>
            </a:fld>
            <a:endParaRPr lang="en-US" dirty="0"/>
          </a:p>
        </p:txBody>
      </p:sp>
    </p:spTree>
    <p:extLst>
      <p:ext uri="{BB962C8B-B14F-4D97-AF65-F5344CB8AC3E}">
        <p14:creationId xmlns:p14="http://schemas.microsoft.com/office/powerpoint/2010/main" val="6932541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D7E22-CEEC-4B10-5AA2-C4CA0BCDF583}"/>
              </a:ext>
            </a:extLst>
          </p:cNvPr>
          <p:cNvSpPr>
            <a:spLocks noGrp="1"/>
          </p:cNvSpPr>
          <p:nvPr>
            <p:ph type="title"/>
          </p:nvPr>
        </p:nvSpPr>
        <p:spPr/>
        <p:txBody>
          <a:bodyPr/>
          <a:lstStyle/>
          <a:p>
            <a:r>
              <a:rPr lang="en-GB" b="1" dirty="0"/>
              <a:t>Part 2b: Popular Products</a:t>
            </a:r>
          </a:p>
        </p:txBody>
      </p:sp>
      <p:pic>
        <p:nvPicPr>
          <p:cNvPr id="5" name="Picture 4">
            <a:extLst>
              <a:ext uri="{FF2B5EF4-FFF2-40B4-BE49-F238E27FC236}">
                <a16:creationId xmlns:a16="http://schemas.microsoft.com/office/drawing/2014/main" id="{67F782E7-2A41-2D1A-61F3-D86445C9D1FB}"/>
              </a:ext>
            </a:extLst>
          </p:cNvPr>
          <p:cNvPicPr>
            <a:picLocks noChangeAspect="1"/>
          </p:cNvPicPr>
          <p:nvPr/>
        </p:nvPicPr>
        <p:blipFill>
          <a:blip r:embed="rId2"/>
          <a:stretch>
            <a:fillRect/>
          </a:stretch>
        </p:blipFill>
        <p:spPr>
          <a:xfrm>
            <a:off x="1514258" y="1300595"/>
            <a:ext cx="9163483" cy="2883478"/>
          </a:xfrm>
          <a:prstGeom prst="rect">
            <a:avLst/>
          </a:prstGeom>
        </p:spPr>
      </p:pic>
      <p:sp>
        <p:nvSpPr>
          <p:cNvPr id="6" name="TextBox 5">
            <a:extLst>
              <a:ext uri="{FF2B5EF4-FFF2-40B4-BE49-F238E27FC236}">
                <a16:creationId xmlns:a16="http://schemas.microsoft.com/office/drawing/2014/main" id="{059EDD46-606F-B733-17D8-E113CFCC9935}"/>
              </a:ext>
            </a:extLst>
          </p:cNvPr>
          <p:cNvSpPr txBox="1"/>
          <p:nvPr/>
        </p:nvSpPr>
        <p:spPr>
          <a:xfrm>
            <a:off x="838200" y="4184073"/>
            <a:ext cx="10515600" cy="2031325"/>
          </a:xfrm>
          <a:prstGeom prst="rect">
            <a:avLst/>
          </a:prstGeom>
          <a:noFill/>
        </p:spPr>
        <p:txBody>
          <a:bodyPr wrap="square" rtlCol="0">
            <a:spAutoFit/>
          </a:bodyPr>
          <a:lstStyle/>
          <a:p>
            <a:r>
              <a:rPr lang="en-US" dirty="0"/>
              <a:t>The above bar chart shows which were the popular products in November month. </a:t>
            </a:r>
            <a:endParaRPr lang="en-IN" dirty="0"/>
          </a:p>
          <a:p>
            <a:pPr marL="285750" indent="-285750">
              <a:buFont typeface="Arial" panose="020B0604020202020204" pitchFamily="34" charset="0"/>
              <a:buChar char="•"/>
            </a:pPr>
            <a:r>
              <a:rPr lang="en-IN" dirty="0"/>
              <a:t>Here also the most bought product is </a:t>
            </a:r>
            <a:r>
              <a:rPr lang="en-IN" dirty="0" err="1"/>
              <a:t>vaccum</a:t>
            </a:r>
            <a:r>
              <a:rPr lang="en-IN" dirty="0"/>
              <a:t>.</a:t>
            </a:r>
          </a:p>
          <a:p>
            <a:pPr marL="285750" indent="-285750">
              <a:buFont typeface="Arial" panose="020B0604020202020204" pitchFamily="34" charset="0"/>
              <a:buChar char="•"/>
            </a:pPr>
            <a:r>
              <a:rPr lang="en-IN" dirty="0"/>
              <a:t>We see that in this month there was a new category of product available in the market-’chair’. But it did not do so well.</a:t>
            </a:r>
          </a:p>
          <a:p>
            <a:pPr marL="285750" indent="-285750">
              <a:buFont typeface="Arial" panose="020B0604020202020204" pitchFamily="34" charset="0"/>
              <a:buChar char="•"/>
            </a:pPr>
            <a:r>
              <a:rPr lang="en-IN" dirty="0"/>
              <a:t>Overall sales were less this month compared to previous month.</a:t>
            </a:r>
          </a:p>
          <a:p>
            <a:pPr marL="285750" indent="-285750">
              <a:buFont typeface="Arial" panose="020B0604020202020204" pitchFamily="34" charset="0"/>
              <a:buChar char="•"/>
            </a:pPr>
            <a:r>
              <a:rPr lang="en-IN" dirty="0" err="1"/>
              <a:t>Cosmetic_bad</a:t>
            </a:r>
            <a:r>
              <a:rPr lang="en-IN" dirty="0"/>
              <a:t> category was the least popular item for sale this month</a:t>
            </a:r>
          </a:p>
          <a:p>
            <a:pPr marL="285750" indent="-285750">
              <a:buFont typeface="Arial" panose="020B0604020202020204" pitchFamily="34" charset="0"/>
              <a:buChar char="•"/>
            </a:pPr>
            <a:endParaRPr lang="en-US" dirty="0"/>
          </a:p>
        </p:txBody>
      </p:sp>
      <p:sp>
        <p:nvSpPr>
          <p:cNvPr id="3" name="Slide Number Placeholder 2">
            <a:extLst>
              <a:ext uri="{FF2B5EF4-FFF2-40B4-BE49-F238E27FC236}">
                <a16:creationId xmlns:a16="http://schemas.microsoft.com/office/drawing/2014/main" id="{C8476F48-5A40-0E9F-75FA-FAE3A742F177}"/>
              </a:ext>
            </a:extLst>
          </p:cNvPr>
          <p:cNvSpPr>
            <a:spLocks noGrp="1"/>
          </p:cNvSpPr>
          <p:nvPr>
            <p:ph type="sldNum" sz="quarter" idx="12"/>
          </p:nvPr>
        </p:nvSpPr>
        <p:spPr/>
        <p:txBody>
          <a:bodyPr/>
          <a:lstStyle/>
          <a:p>
            <a:fld id="{D57F1E4F-1CFF-5643-939E-217C01CDF565}" type="slidenum">
              <a:rPr lang="en-US" smtClean="0"/>
              <a:pPr/>
              <a:t>19</a:t>
            </a:fld>
            <a:endParaRPr lang="en-US" dirty="0"/>
          </a:p>
        </p:txBody>
      </p:sp>
    </p:spTree>
    <p:extLst>
      <p:ext uri="{BB962C8B-B14F-4D97-AF65-F5344CB8AC3E}">
        <p14:creationId xmlns:p14="http://schemas.microsoft.com/office/powerpoint/2010/main" val="9588432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D7E22-CEEC-4B10-5AA2-C4CA0BCDF583}"/>
              </a:ext>
            </a:extLst>
          </p:cNvPr>
          <p:cNvSpPr>
            <a:spLocks noGrp="1"/>
          </p:cNvSpPr>
          <p:nvPr>
            <p:ph type="title"/>
          </p:nvPr>
        </p:nvSpPr>
        <p:spPr/>
        <p:txBody>
          <a:bodyPr/>
          <a:lstStyle/>
          <a:p>
            <a:r>
              <a:rPr lang="en-GB" b="1" dirty="0"/>
              <a:t>ABOUT THIS PROJECT</a:t>
            </a:r>
          </a:p>
        </p:txBody>
      </p:sp>
      <p:sp>
        <p:nvSpPr>
          <p:cNvPr id="3" name="TextBox 2">
            <a:extLst>
              <a:ext uri="{FF2B5EF4-FFF2-40B4-BE49-F238E27FC236}">
                <a16:creationId xmlns:a16="http://schemas.microsoft.com/office/drawing/2014/main" id="{6ADE0F89-1E15-8C5A-39AC-CB6E9BB49F25}"/>
              </a:ext>
            </a:extLst>
          </p:cNvPr>
          <p:cNvSpPr txBox="1"/>
          <p:nvPr/>
        </p:nvSpPr>
        <p:spPr>
          <a:xfrm>
            <a:off x="677334" y="1233997"/>
            <a:ext cx="8892794" cy="4247317"/>
          </a:xfrm>
          <a:prstGeom prst="rect">
            <a:avLst/>
          </a:prstGeom>
          <a:noFill/>
        </p:spPr>
        <p:txBody>
          <a:bodyPr wrap="square" rtlCol="0">
            <a:spAutoFit/>
          </a:bodyPr>
          <a:lstStyle/>
          <a:p>
            <a:r>
              <a:rPr lang="en-GB" dirty="0"/>
              <a:t>This capstone project is done as part of the course – “</a:t>
            </a:r>
            <a:r>
              <a:rPr lang="en-IN" dirty="0"/>
              <a:t>IITPKD's Professional Certificate Programme in Applied Data Science</a:t>
            </a:r>
            <a:r>
              <a:rPr lang="en-GB" dirty="0"/>
              <a:t>”. This project focuses on the eCommerce industry that is booming in this era. This project mainly aims at finding out the behaviour pattern of customers who brought a product from our online store. The dataset was provided by IIT Palakkad as part of the course.</a:t>
            </a:r>
          </a:p>
          <a:p>
            <a:endParaRPr lang="en-GB" dirty="0"/>
          </a:p>
          <a:p>
            <a:r>
              <a:rPr lang="en-GB" dirty="0"/>
              <a:t>All the data and notebook files used in this project can be accessed via my </a:t>
            </a:r>
            <a:r>
              <a:rPr lang="en-GB" dirty="0" err="1"/>
              <a:t>github</a:t>
            </a:r>
            <a:r>
              <a:rPr lang="en-GB" dirty="0"/>
              <a:t>: </a:t>
            </a:r>
            <a:r>
              <a:rPr lang="en-GB" dirty="0">
                <a:hlinkClick r:id="rId2"/>
              </a:rPr>
              <a:t>https://github.com/gokulkailas/Data-Science/tree/main/Capstone%20Project%20in%20eCommerce</a:t>
            </a:r>
            <a:endParaRPr lang="en-GB" dirty="0"/>
          </a:p>
          <a:p>
            <a:endParaRPr lang="en-GB" dirty="0"/>
          </a:p>
          <a:p>
            <a:r>
              <a:rPr lang="en-GB" dirty="0"/>
              <a:t>I thank all my mentors and course providers for helping me complete this project.</a:t>
            </a: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p:txBody>
      </p:sp>
      <p:sp>
        <p:nvSpPr>
          <p:cNvPr id="4" name="Slide Number Placeholder 3">
            <a:extLst>
              <a:ext uri="{FF2B5EF4-FFF2-40B4-BE49-F238E27FC236}">
                <a16:creationId xmlns:a16="http://schemas.microsoft.com/office/drawing/2014/main" id="{1DE74129-9D7C-F504-C9AA-5C954A696DBA}"/>
              </a:ext>
            </a:extLst>
          </p:cNvPr>
          <p:cNvSpPr>
            <a:spLocks noGrp="1"/>
          </p:cNvSpPr>
          <p:nvPr>
            <p:ph type="sldNum" sz="quarter" idx="12"/>
          </p:nvPr>
        </p:nvSpPr>
        <p:spPr/>
        <p:txBody>
          <a:bodyPr/>
          <a:lstStyle/>
          <a:p>
            <a:fld id="{D57F1E4F-1CFF-5643-939E-217C01CDF565}" type="slidenum">
              <a:rPr lang="en-US" smtClean="0"/>
              <a:pPr/>
              <a:t>2</a:t>
            </a:fld>
            <a:endParaRPr lang="en-US" dirty="0"/>
          </a:p>
        </p:txBody>
      </p:sp>
    </p:spTree>
    <p:extLst>
      <p:ext uri="{BB962C8B-B14F-4D97-AF65-F5344CB8AC3E}">
        <p14:creationId xmlns:p14="http://schemas.microsoft.com/office/powerpoint/2010/main" val="13754531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D7E22-CEEC-4B10-5AA2-C4CA0BCDF583}"/>
              </a:ext>
            </a:extLst>
          </p:cNvPr>
          <p:cNvSpPr>
            <a:spLocks noGrp="1"/>
          </p:cNvSpPr>
          <p:nvPr>
            <p:ph type="title"/>
          </p:nvPr>
        </p:nvSpPr>
        <p:spPr/>
        <p:txBody>
          <a:bodyPr/>
          <a:lstStyle/>
          <a:p>
            <a:r>
              <a:rPr lang="en-GB" b="1" dirty="0"/>
              <a:t>Part 2b: Popular Products</a:t>
            </a:r>
          </a:p>
        </p:txBody>
      </p:sp>
      <p:pic>
        <p:nvPicPr>
          <p:cNvPr id="9" name="Picture 8">
            <a:extLst>
              <a:ext uri="{FF2B5EF4-FFF2-40B4-BE49-F238E27FC236}">
                <a16:creationId xmlns:a16="http://schemas.microsoft.com/office/drawing/2014/main" id="{2D17B26D-199D-D6D8-435E-D1C35DA08646}"/>
              </a:ext>
            </a:extLst>
          </p:cNvPr>
          <p:cNvPicPr>
            <a:picLocks noChangeAspect="1"/>
          </p:cNvPicPr>
          <p:nvPr/>
        </p:nvPicPr>
        <p:blipFill>
          <a:blip r:embed="rId2"/>
          <a:stretch>
            <a:fillRect/>
          </a:stretch>
        </p:blipFill>
        <p:spPr>
          <a:xfrm>
            <a:off x="1600200" y="1230122"/>
            <a:ext cx="9097392" cy="2995649"/>
          </a:xfrm>
          <a:prstGeom prst="rect">
            <a:avLst/>
          </a:prstGeom>
        </p:spPr>
      </p:pic>
      <p:sp>
        <p:nvSpPr>
          <p:cNvPr id="3" name="TextBox 2">
            <a:extLst>
              <a:ext uri="{FF2B5EF4-FFF2-40B4-BE49-F238E27FC236}">
                <a16:creationId xmlns:a16="http://schemas.microsoft.com/office/drawing/2014/main" id="{F34DB76F-4D09-171C-ED9E-B39912E1E8A7}"/>
              </a:ext>
            </a:extLst>
          </p:cNvPr>
          <p:cNvSpPr txBox="1"/>
          <p:nvPr/>
        </p:nvSpPr>
        <p:spPr>
          <a:xfrm>
            <a:off x="487218" y="4494074"/>
            <a:ext cx="10515600" cy="1754326"/>
          </a:xfrm>
          <a:prstGeom prst="rect">
            <a:avLst/>
          </a:prstGeom>
          <a:noFill/>
        </p:spPr>
        <p:txBody>
          <a:bodyPr wrap="square" rtlCol="0">
            <a:spAutoFit/>
          </a:bodyPr>
          <a:lstStyle/>
          <a:p>
            <a:r>
              <a:rPr lang="en-US" dirty="0"/>
              <a:t>The above bar chart shows the sales for different category of products for the month of December.</a:t>
            </a:r>
          </a:p>
          <a:p>
            <a:pPr marL="285750" indent="-285750">
              <a:buFont typeface="Arial" panose="020B0604020202020204" pitchFamily="34" charset="0"/>
              <a:buChar char="•"/>
            </a:pPr>
            <a:r>
              <a:rPr lang="en-US" dirty="0"/>
              <a:t>Here too </a:t>
            </a:r>
            <a:r>
              <a:rPr lang="en-US" dirty="0" err="1"/>
              <a:t>vaccum</a:t>
            </a:r>
            <a:r>
              <a:rPr lang="en-US" dirty="0"/>
              <a:t> remains the most sought after product.</a:t>
            </a:r>
          </a:p>
          <a:p>
            <a:pPr marL="285750" indent="-285750">
              <a:buFont typeface="Arial" panose="020B0604020202020204" pitchFamily="34" charset="0"/>
              <a:buChar char="•"/>
            </a:pPr>
            <a:r>
              <a:rPr lang="en-US" dirty="0"/>
              <a:t>Some product categories were taken off the store like ‘chair’, ‘Air conditioners’ etc. maybe due to their lack of demand.</a:t>
            </a:r>
          </a:p>
          <a:p>
            <a:pPr marL="285750" indent="-285750">
              <a:buFont typeface="Arial" panose="020B0604020202020204" pitchFamily="34" charset="0"/>
              <a:buChar char="•"/>
            </a:pPr>
            <a:r>
              <a:rPr lang="en-US" dirty="0"/>
              <a:t>The overall sales were a bit lower than previous month but the top product made more sales than the previous month. This maybe because some product categories were taken off sales.</a:t>
            </a:r>
            <a:endParaRPr lang="en-IN" dirty="0"/>
          </a:p>
        </p:txBody>
      </p:sp>
      <p:sp>
        <p:nvSpPr>
          <p:cNvPr id="4" name="Slide Number Placeholder 3">
            <a:extLst>
              <a:ext uri="{FF2B5EF4-FFF2-40B4-BE49-F238E27FC236}">
                <a16:creationId xmlns:a16="http://schemas.microsoft.com/office/drawing/2014/main" id="{40EE982B-CE04-6A06-BD3C-588C3FEFAA2E}"/>
              </a:ext>
            </a:extLst>
          </p:cNvPr>
          <p:cNvSpPr>
            <a:spLocks noGrp="1"/>
          </p:cNvSpPr>
          <p:nvPr>
            <p:ph type="sldNum" sz="quarter" idx="12"/>
          </p:nvPr>
        </p:nvSpPr>
        <p:spPr/>
        <p:txBody>
          <a:bodyPr/>
          <a:lstStyle/>
          <a:p>
            <a:fld id="{D57F1E4F-1CFF-5643-939E-217C01CDF565}" type="slidenum">
              <a:rPr lang="en-US" smtClean="0"/>
              <a:pPr/>
              <a:t>20</a:t>
            </a:fld>
            <a:endParaRPr lang="en-US" dirty="0"/>
          </a:p>
        </p:txBody>
      </p:sp>
    </p:spTree>
    <p:extLst>
      <p:ext uri="{BB962C8B-B14F-4D97-AF65-F5344CB8AC3E}">
        <p14:creationId xmlns:p14="http://schemas.microsoft.com/office/powerpoint/2010/main" val="37305204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D7E22-CEEC-4B10-5AA2-C4CA0BCDF583}"/>
              </a:ext>
            </a:extLst>
          </p:cNvPr>
          <p:cNvSpPr>
            <a:spLocks noGrp="1"/>
          </p:cNvSpPr>
          <p:nvPr>
            <p:ph type="title"/>
          </p:nvPr>
        </p:nvSpPr>
        <p:spPr/>
        <p:txBody>
          <a:bodyPr/>
          <a:lstStyle/>
          <a:p>
            <a:r>
              <a:rPr lang="en-GB" b="1" dirty="0"/>
              <a:t>Part 2b: Popular Products</a:t>
            </a:r>
          </a:p>
        </p:txBody>
      </p:sp>
      <p:sp>
        <p:nvSpPr>
          <p:cNvPr id="3" name="TextBox 2">
            <a:extLst>
              <a:ext uri="{FF2B5EF4-FFF2-40B4-BE49-F238E27FC236}">
                <a16:creationId xmlns:a16="http://schemas.microsoft.com/office/drawing/2014/main" id="{DD452E24-20A2-7201-C6CF-6DA66D38D29E}"/>
              </a:ext>
            </a:extLst>
          </p:cNvPr>
          <p:cNvSpPr txBox="1"/>
          <p:nvPr/>
        </p:nvSpPr>
        <p:spPr>
          <a:xfrm>
            <a:off x="838200" y="1535837"/>
            <a:ext cx="10515600" cy="3139321"/>
          </a:xfrm>
          <a:prstGeom prst="rect">
            <a:avLst/>
          </a:prstGeom>
          <a:noFill/>
        </p:spPr>
        <p:txBody>
          <a:bodyPr wrap="square" rtlCol="0">
            <a:spAutoFit/>
          </a:bodyPr>
          <a:lstStyle/>
          <a:p>
            <a:r>
              <a:rPr lang="en-US" dirty="0"/>
              <a:t>Some insights into the popularity of products:</a:t>
            </a:r>
          </a:p>
          <a:p>
            <a:pPr marL="285750" indent="-285750">
              <a:buFont typeface="Arial" panose="020B0604020202020204" pitchFamily="34" charset="0"/>
              <a:buChar char="•"/>
            </a:pPr>
            <a:r>
              <a:rPr lang="en-US" dirty="0"/>
              <a:t>Most sold item was </a:t>
            </a:r>
            <a:r>
              <a:rPr lang="en-US" dirty="0" err="1"/>
              <a:t>vaccum</a:t>
            </a:r>
            <a:r>
              <a:rPr lang="en-US" dirty="0"/>
              <a:t> for all 3 months.</a:t>
            </a:r>
          </a:p>
          <a:p>
            <a:pPr marL="285750" indent="-285750">
              <a:buFont typeface="Arial" panose="020B0604020202020204" pitchFamily="34" charset="0"/>
              <a:buChar char="•"/>
            </a:pPr>
            <a:r>
              <a:rPr lang="en-US" dirty="0"/>
              <a:t>Some new categories of products were introduced after the sales of the first month but it did not do so well.</a:t>
            </a:r>
          </a:p>
          <a:p>
            <a:pPr marL="285750" indent="-285750">
              <a:buFont typeface="Arial" panose="020B0604020202020204" pitchFamily="34" charset="0"/>
              <a:buChar char="•"/>
            </a:pPr>
            <a:r>
              <a:rPr lang="en-US" dirty="0"/>
              <a:t>Since there was a lack of demand for newly added products and even for existing products, the last month of the sales saw a drop in total sales as the low performing categories were taken off sale.</a:t>
            </a:r>
          </a:p>
          <a:p>
            <a:pPr marL="285750" indent="-285750">
              <a:buFont typeface="Arial" panose="020B0604020202020204" pitchFamily="34" charset="0"/>
              <a:buChar char="•"/>
            </a:pPr>
            <a:endParaRPr lang="en-US" dirty="0"/>
          </a:p>
          <a:p>
            <a:r>
              <a:rPr lang="en-US" dirty="0"/>
              <a:t>Now that we have some insights on the popular categories that customers were after, let us look at the conversion rate. Here we are looking at the conversion rate of customers over the period of one month and repeating it for the next two months. We might have some interesting numbers and gain insight into the behavior of customers shopping online and what they are looking for when they shop online. </a:t>
            </a:r>
            <a:endParaRPr lang="en-IN" dirty="0"/>
          </a:p>
        </p:txBody>
      </p:sp>
      <p:sp>
        <p:nvSpPr>
          <p:cNvPr id="4" name="Slide Number Placeholder 3">
            <a:extLst>
              <a:ext uri="{FF2B5EF4-FFF2-40B4-BE49-F238E27FC236}">
                <a16:creationId xmlns:a16="http://schemas.microsoft.com/office/drawing/2014/main" id="{040D3D8C-3D0C-A9AE-3555-42EE35D36F9F}"/>
              </a:ext>
            </a:extLst>
          </p:cNvPr>
          <p:cNvSpPr>
            <a:spLocks noGrp="1"/>
          </p:cNvSpPr>
          <p:nvPr>
            <p:ph type="sldNum" sz="quarter" idx="12"/>
          </p:nvPr>
        </p:nvSpPr>
        <p:spPr/>
        <p:txBody>
          <a:bodyPr/>
          <a:lstStyle/>
          <a:p>
            <a:fld id="{D57F1E4F-1CFF-5643-939E-217C01CDF565}" type="slidenum">
              <a:rPr lang="en-US" smtClean="0"/>
              <a:pPr/>
              <a:t>21</a:t>
            </a:fld>
            <a:endParaRPr lang="en-US" dirty="0"/>
          </a:p>
        </p:txBody>
      </p:sp>
    </p:spTree>
    <p:extLst>
      <p:ext uri="{BB962C8B-B14F-4D97-AF65-F5344CB8AC3E}">
        <p14:creationId xmlns:p14="http://schemas.microsoft.com/office/powerpoint/2010/main" val="16962789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D7E22-CEEC-4B10-5AA2-C4CA0BCDF583}"/>
              </a:ext>
            </a:extLst>
          </p:cNvPr>
          <p:cNvSpPr>
            <a:spLocks noGrp="1"/>
          </p:cNvSpPr>
          <p:nvPr>
            <p:ph type="title"/>
          </p:nvPr>
        </p:nvSpPr>
        <p:spPr/>
        <p:txBody>
          <a:bodyPr/>
          <a:lstStyle/>
          <a:p>
            <a:r>
              <a:rPr lang="en-GB" b="1" dirty="0"/>
              <a:t>Part 2c: Conversion Rate</a:t>
            </a:r>
          </a:p>
        </p:txBody>
      </p:sp>
      <p:sp>
        <p:nvSpPr>
          <p:cNvPr id="4" name="TextBox 3">
            <a:extLst>
              <a:ext uri="{FF2B5EF4-FFF2-40B4-BE49-F238E27FC236}">
                <a16:creationId xmlns:a16="http://schemas.microsoft.com/office/drawing/2014/main" id="{7D295731-A376-5F76-D3EE-B9F672489324}"/>
              </a:ext>
            </a:extLst>
          </p:cNvPr>
          <p:cNvSpPr txBox="1"/>
          <p:nvPr/>
        </p:nvSpPr>
        <p:spPr>
          <a:xfrm>
            <a:off x="838200" y="1615736"/>
            <a:ext cx="10515600" cy="646331"/>
          </a:xfrm>
          <a:prstGeom prst="rect">
            <a:avLst/>
          </a:prstGeom>
          <a:noFill/>
        </p:spPr>
        <p:txBody>
          <a:bodyPr wrap="square" rtlCol="0">
            <a:spAutoFit/>
          </a:bodyPr>
          <a:lstStyle/>
          <a:p>
            <a:r>
              <a:rPr lang="en-US" dirty="0"/>
              <a:t>Here we look at the number of people who viewed or carted or purchased an item from our store.</a:t>
            </a:r>
          </a:p>
          <a:p>
            <a:r>
              <a:rPr lang="en-US" dirty="0"/>
              <a:t>First we will look for October month. The graph is as shown below:</a:t>
            </a:r>
            <a:endParaRPr lang="en-IN" dirty="0"/>
          </a:p>
        </p:txBody>
      </p:sp>
      <p:pic>
        <p:nvPicPr>
          <p:cNvPr id="5" name="Picture 4">
            <a:extLst>
              <a:ext uri="{FF2B5EF4-FFF2-40B4-BE49-F238E27FC236}">
                <a16:creationId xmlns:a16="http://schemas.microsoft.com/office/drawing/2014/main" id="{C65C475B-FC56-D330-E99B-1787B7D3C64B}"/>
              </a:ext>
            </a:extLst>
          </p:cNvPr>
          <p:cNvPicPr>
            <a:picLocks noChangeAspect="1"/>
          </p:cNvPicPr>
          <p:nvPr/>
        </p:nvPicPr>
        <p:blipFill>
          <a:blip r:embed="rId2"/>
          <a:stretch>
            <a:fillRect/>
          </a:stretch>
        </p:blipFill>
        <p:spPr>
          <a:xfrm>
            <a:off x="838200" y="2262067"/>
            <a:ext cx="2714625" cy="2990850"/>
          </a:xfrm>
          <a:prstGeom prst="rect">
            <a:avLst/>
          </a:prstGeom>
        </p:spPr>
      </p:pic>
      <p:sp>
        <p:nvSpPr>
          <p:cNvPr id="6" name="TextBox 5">
            <a:extLst>
              <a:ext uri="{FF2B5EF4-FFF2-40B4-BE49-F238E27FC236}">
                <a16:creationId xmlns:a16="http://schemas.microsoft.com/office/drawing/2014/main" id="{8F3B8226-5EBD-159A-387C-6924374C33CE}"/>
              </a:ext>
            </a:extLst>
          </p:cNvPr>
          <p:cNvSpPr txBox="1"/>
          <p:nvPr/>
        </p:nvSpPr>
        <p:spPr>
          <a:xfrm>
            <a:off x="3923930" y="2396971"/>
            <a:ext cx="7093258" cy="3416320"/>
          </a:xfrm>
          <a:prstGeom prst="rect">
            <a:avLst/>
          </a:prstGeom>
          <a:noFill/>
        </p:spPr>
        <p:txBody>
          <a:bodyPr wrap="square" rtlCol="0">
            <a:spAutoFit/>
          </a:bodyPr>
          <a:lstStyle/>
          <a:p>
            <a:pPr marL="285750" indent="-285750">
              <a:buFont typeface="Arial" panose="020B0604020202020204" pitchFamily="34" charset="0"/>
              <a:buChar char="•"/>
            </a:pPr>
            <a:r>
              <a:rPr lang="en-US" dirty="0"/>
              <a:t>Here we see that the count of people who viewed is 9371, those who carted are 6565 and those who purchased a product are 1722.</a:t>
            </a:r>
          </a:p>
          <a:p>
            <a:pPr marL="285750" indent="-285750">
              <a:buFont typeface="Arial" panose="020B0604020202020204" pitchFamily="34" charset="0"/>
              <a:buChar char="•"/>
            </a:pPr>
            <a:r>
              <a:rPr lang="en-US" dirty="0"/>
              <a:t>Rate of conversion between view and purchase = 18.37%</a:t>
            </a:r>
          </a:p>
          <a:p>
            <a:pPr marL="285750" indent="-285750">
              <a:buFont typeface="Arial" panose="020B0604020202020204" pitchFamily="34" charset="0"/>
              <a:buChar char="•"/>
            </a:pPr>
            <a:r>
              <a:rPr lang="en-US" dirty="0"/>
              <a:t>Rate of conversion between view and </a:t>
            </a:r>
            <a:r>
              <a:rPr lang="en-US" dirty="0" err="1"/>
              <a:t>add_to_cart</a:t>
            </a:r>
            <a:r>
              <a:rPr lang="en-US" dirty="0"/>
              <a:t> = 70.05%</a:t>
            </a:r>
          </a:p>
          <a:p>
            <a:pPr marL="285750" indent="-285750">
              <a:buFont typeface="Arial" panose="020B0604020202020204" pitchFamily="34" charset="0"/>
              <a:buChar char="•"/>
            </a:pPr>
            <a:r>
              <a:rPr lang="en-US" dirty="0"/>
              <a:t>Rate of conversion between </a:t>
            </a:r>
            <a:r>
              <a:rPr lang="en-US" dirty="0" err="1"/>
              <a:t>add_to_cart</a:t>
            </a:r>
            <a:r>
              <a:rPr lang="en-US" dirty="0"/>
              <a:t> and purchase = 26.2%</a:t>
            </a:r>
          </a:p>
          <a:p>
            <a:pPr marL="285750" indent="-285750">
              <a:buFont typeface="Arial" panose="020B0604020202020204" pitchFamily="34" charset="0"/>
              <a:buChar char="•"/>
            </a:pPr>
            <a:r>
              <a:rPr lang="en-US" dirty="0"/>
              <a:t>So people have a higher chance of buying something if they added that item to their cart than just directly buying them. </a:t>
            </a:r>
          </a:p>
          <a:p>
            <a:pPr marL="285750" indent="-285750">
              <a:buFont typeface="Arial" panose="020B0604020202020204" pitchFamily="34" charset="0"/>
              <a:buChar char="•"/>
            </a:pPr>
            <a:r>
              <a:rPr lang="en-US" dirty="0"/>
              <a:t>Also a large number of people add the item to their cart and maybe plan to buy it at a later stage. </a:t>
            </a:r>
          </a:p>
          <a:p>
            <a:pPr marL="285750" indent="-285750">
              <a:buFont typeface="Arial" panose="020B0604020202020204" pitchFamily="34" charset="0"/>
              <a:buChar char="•"/>
            </a:pPr>
            <a:r>
              <a:rPr lang="en-US" dirty="0"/>
              <a:t>People who removed items from their cart are not taken into consideration here as we just </a:t>
            </a:r>
            <a:r>
              <a:rPr lang="en-US" dirty="0" err="1"/>
              <a:t>wanna</a:t>
            </a:r>
            <a:r>
              <a:rPr lang="en-US" dirty="0"/>
              <a:t> know about the behavior of people who convert their browsing of products into purchases.</a:t>
            </a:r>
            <a:endParaRPr lang="en-IN" dirty="0"/>
          </a:p>
        </p:txBody>
      </p:sp>
      <p:sp>
        <p:nvSpPr>
          <p:cNvPr id="7" name="Slide Number Placeholder 6">
            <a:extLst>
              <a:ext uri="{FF2B5EF4-FFF2-40B4-BE49-F238E27FC236}">
                <a16:creationId xmlns:a16="http://schemas.microsoft.com/office/drawing/2014/main" id="{39C98C97-0984-73CA-2791-3ED08DFAD216}"/>
              </a:ext>
            </a:extLst>
          </p:cNvPr>
          <p:cNvSpPr>
            <a:spLocks noGrp="1"/>
          </p:cNvSpPr>
          <p:nvPr>
            <p:ph type="sldNum" sz="quarter" idx="12"/>
          </p:nvPr>
        </p:nvSpPr>
        <p:spPr/>
        <p:txBody>
          <a:bodyPr/>
          <a:lstStyle/>
          <a:p>
            <a:fld id="{D57F1E4F-1CFF-5643-939E-217C01CDF565}" type="slidenum">
              <a:rPr lang="en-US" smtClean="0"/>
              <a:pPr/>
              <a:t>22</a:t>
            </a:fld>
            <a:endParaRPr lang="en-US" dirty="0"/>
          </a:p>
        </p:txBody>
      </p:sp>
    </p:spTree>
    <p:extLst>
      <p:ext uri="{BB962C8B-B14F-4D97-AF65-F5344CB8AC3E}">
        <p14:creationId xmlns:p14="http://schemas.microsoft.com/office/powerpoint/2010/main" val="29712700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D7E22-CEEC-4B10-5AA2-C4CA0BCDF583}"/>
              </a:ext>
            </a:extLst>
          </p:cNvPr>
          <p:cNvSpPr>
            <a:spLocks noGrp="1"/>
          </p:cNvSpPr>
          <p:nvPr>
            <p:ph type="title"/>
          </p:nvPr>
        </p:nvSpPr>
        <p:spPr/>
        <p:txBody>
          <a:bodyPr/>
          <a:lstStyle/>
          <a:p>
            <a:r>
              <a:rPr lang="en-GB" b="1" dirty="0"/>
              <a:t>Part 2c: Conversion Rate</a:t>
            </a:r>
          </a:p>
        </p:txBody>
      </p:sp>
      <p:sp>
        <p:nvSpPr>
          <p:cNvPr id="3" name="TextBox 2">
            <a:extLst>
              <a:ext uri="{FF2B5EF4-FFF2-40B4-BE49-F238E27FC236}">
                <a16:creationId xmlns:a16="http://schemas.microsoft.com/office/drawing/2014/main" id="{C1C7F3C6-E1A8-3EDC-5C95-044A039F6B2E}"/>
              </a:ext>
            </a:extLst>
          </p:cNvPr>
          <p:cNvSpPr txBox="1"/>
          <p:nvPr/>
        </p:nvSpPr>
        <p:spPr>
          <a:xfrm>
            <a:off x="838200" y="1429305"/>
            <a:ext cx="10515600" cy="369332"/>
          </a:xfrm>
          <a:prstGeom prst="rect">
            <a:avLst/>
          </a:prstGeom>
          <a:noFill/>
        </p:spPr>
        <p:txBody>
          <a:bodyPr wrap="square" rtlCol="0">
            <a:spAutoFit/>
          </a:bodyPr>
          <a:lstStyle/>
          <a:p>
            <a:r>
              <a:rPr lang="en-US" dirty="0"/>
              <a:t>Now let’s look at the same type of graph for November month.</a:t>
            </a:r>
            <a:endParaRPr lang="en-IN" dirty="0"/>
          </a:p>
        </p:txBody>
      </p:sp>
      <p:sp>
        <p:nvSpPr>
          <p:cNvPr id="6" name="TextBox 5">
            <a:extLst>
              <a:ext uri="{FF2B5EF4-FFF2-40B4-BE49-F238E27FC236}">
                <a16:creationId xmlns:a16="http://schemas.microsoft.com/office/drawing/2014/main" id="{BF33BD9C-0844-743C-A182-CDA1561A71C4}"/>
              </a:ext>
            </a:extLst>
          </p:cNvPr>
          <p:cNvSpPr txBox="1"/>
          <p:nvPr/>
        </p:nvSpPr>
        <p:spPr>
          <a:xfrm>
            <a:off x="3737499" y="1908699"/>
            <a:ext cx="7616301" cy="5078313"/>
          </a:xfrm>
          <a:prstGeom prst="rect">
            <a:avLst/>
          </a:prstGeom>
          <a:noFill/>
        </p:spPr>
        <p:txBody>
          <a:bodyPr wrap="square" rtlCol="0">
            <a:spAutoFit/>
          </a:bodyPr>
          <a:lstStyle/>
          <a:p>
            <a:pPr marL="285750" indent="-285750">
              <a:buFont typeface="Arial" panose="020B0604020202020204" pitchFamily="34" charset="0"/>
              <a:buChar char="•"/>
            </a:pPr>
            <a:r>
              <a:rPr lang="en-US" dirty="0"/>
              <a:t>Here the total customer interactions are a bit less when compared to previous  month.</a:t>
            </a:r>
          </a:p>
          <a:p>
            <a:pPr marL="285750" indent="-285750">
              <a:buFont typeface="Arial" panose="020B0604020202020204" pitchFamily="34" charset="0"/>
              <a:buChar char="•"/>
            </a:pPr>
            <a:r>
              <a:rPr lang="en-US" dirty="0"/>
              <a:t>View count is 9380, cart count is 5485, purchase count is 1401.</a:t>
            </a:r>
          </a:p>
          <a:p>
            <a:pPr marL="285750" indent="-285750">
              <a:buFont typeface="Arial" panose="020B0604020202020204" pitchFamily="34" charset="0"/>
              <a:buChar char="•"/>
            </a:pPr>
            <a:r>
              <a:rPr lang="en-US" dirty="0"/>
              <a:t>Rate of conversion between view and purchase = 14.93%</a:t>
            </a:r>
          </a:p>
          <a:p>
            <a:pPr marL="285750" indent="-285750">
              <a:buFont typeface="Arial" panose="020B0604020202020204" pitchFamily="34" charset="0"/>
              <a:buChar char="•"/>
            </a:pPr>
            <a:r>
              <a:rPr lang="en-US" dirty="0"/>
              <a:t>Rate of conversion between view and </a:t>
            </a:r>
            <a:r>
              <a:rPr lang="en-US" dirty="0" err="1"/>
              <a:t>add_to_cart</a:t>
            </a:r>
            <a:r>
              <a:rPr lang="en-US" dirty="0"/>
              <a:t> = 58.47%</a:t>
            </a:r>
          </a:p>
          <a:p>
            <a:pPr marL="285750" indent="-285750">
              <a:buFont typeface="Arial" panose="020B0604020202020204" pitchFamily="34" charset="0"/>
              <a:buChar char="•"/>
            </a:pPr>
            <a:r>
              <a:rPr lang="en-US" dirty="0"/>
              <a:t>Rate of conversion between </a:t>
            </a:r>
            <a:r>
              <a:rPr lang="en-US" dirty="0" err="1"/>
              <a:t>add_to_cart</a:t>
            </a:r>
            <a:r>
              <a:rPr lang="en-US" dirty="0"/>
              <a:t> and purchase = 25.54%</a:t>
            </a:r>
          </a:p>
          <a:p>
            <a:pPr marL="285750" indent="-285750">
              <a:buFont typeface="Arial" panose="020B0604020202020204" pitchFamily="34" charset="0"/>
              <a:buChar char="•"/>
            </a:pPr>
            <a:r>
              <a:rPr lang="en-US" dirty="0"/>
              <a:t>Compared to previous month we can see some changes in our percentages.</a:t>
            </a:r>
          </a:p>
          <a:p>
            <a:pPr marL="285750" indent="-285750">
              <a:buFont typeface="Arial" panose="020B0604020202020204" pitchFamily="34" charset="0"/>
              <a:buChar char="•"/>
            </a:pPr>
            <a:r>
              <a:rPr lang="en-US" dirty="0"/>
              <a:t>Rate of conversion for all 3 factors dropped this month. </a:t>
            </a:r>
          </a:p>
          <a:p>
            <a:pPr marL="285750" indent="-285750">
              <a:buFont typeface="Arial" panose="020B0604020202020204" pitchFamily="34" charset="0"/>
              <a:buChar char="•"/>
            </a:pPr>
            <a:r>
              <a:rPr lang="en-US" dirty="0"/>
              <a:t>There was a drop of almost 12% in people viewing and adding an item to their cart. This was the way most people who shopped online bought their item. </a:t>
            </a:r>
          </a:p>
          <a:p>
            <a:pPr marL="285750" indent="-285750">
              <a:buFont typeface="Arial" panose="020B0604020202020204" pitchFamily="34" charset="0"/>
              <a:buChar char="•"/>
            </a:pPr>
            <a:r>
              <a:rPr lang="en-US" dirty="0"/>
              <a:t>There was a small drop in people directly buying an item after viewing them.</a:t>
            </a:r>
          </a:p>
          <a:p>
            <a:pPr marL="285750" indent="-285750">
              <a:buFont typeface="Arial" panose="020B0604020202020204" pitchFamily="34" charset="0"/>
              <a:buChar char="•"/>
            </a:pPr>
            <a:r>
              <a:rPr lang="en-US" dirty="0"/>
              <a:t>Also there is a small drop in people purchasing product after </a:t>
            </a:r>
          </a:p>
          <a:p>
            <a:r>
              <a:rPr lang="en-US" dirty="0"/>
              <a:t>    adding it to their cart.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IN" dirty="0"/>
          </a:p>
        </p:txBody>
      </p:sp>
      <p:pic>
        <p:nvPicPr>
          <p:cNvPr id="8" name="Picture 7">
            <a:extLst>
              <a:ext uri="{FF2B5EF4-FFF2-40B4-BE49-F238E27FC236}">
                <a16:creationId xmlns:a16="http://schemas.microsoft.com/office/drawing/2014/main" id="{B682005E-2846-AFAE-1B25-31BD921F049C}"/>
              </a:ext>
            </a:extLst>
          </p:cNvPr>
          <p:cNvPicPr>
            <a:picLocks noChangeAspect="1"/>
          </p:cNvPicPr>
          <p:nvPr/>
        </p:nvPicPr>
        <p:blipFill>
          <a:blip r:embed="rId2"/>
          <a:stretch>
            <a:fillRect/>
          </a:stretch>
        </p:blipFill>
        <p:spPr>
          <a:xfrm>
            <a:off x="838200" y="1908699"/>
            <a:ext cx="2495550" cy="2943225"/>
          </a:xfrm>
          <a:prstGeom prst="rect">
            <a:avLst/>
          </a:prstGeom>
        </p:spPr>
      </p:pic>
      <p:sp>
        <p:nvSpPr>
          <p:cNvPr id="9" name="Slide Number Placeholder 8">
            <a:extLst>
              <a:ext uri="{FF2B5EF4-FFF2-40B4-BE49-F238E27FC236}">
                <a16:creationId xmlns:a16="http://schemas.microsoft.com/office/drawing/2014/main" id="{A50D44A4-7D83-D019-1721-3DACADD4D6B8}"/>
              </a:ext>
            </a:extLst>
          </p:cNvPr>
          <p:cNvSpPr>
            <a:spLocks noGrp="1"/>
          </p:cNvSpPr>
          <p:nvPr>
            <p:ph type="sldNum" sz="quarter" idx="12"/>
          </p:nvPr>
        </p:nvSpPr>
        <p:spPr/>
        <p:txBody>
          <a:bodyPr/>
          <a:lstStyle/>
          <a:p>
            <a:fld id="{D57F1E4F-1CFF-5643-939E-217C01CDF565}" type="slidenum">
              <a:rPr lang="en-US" smtClean="0"/>
              <a:pPr/>
              <a:t>23</a:t>
            </a:fld>
            <a:endParaRPr lang="en-US" dirty="0"/>
          </a:p>
        </p:txBody>
      </p:sp>
    </p:spTree>
    <p:extLst>
      <p:ext uri="{BB962C8B-B14F-4D97-AF65-F5344CB8AC3E}">
        <p14:creationId xmlns:p14="http://schemas.microsoft.com/office/powerpoint/2010/main" val="10588021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D7E22-CEEC-4B10-5AA2-C4CA0BCDF583}"/>
              </a:ext>
            </a:extLst>
          </p:cNvPr>
          <p:cNvSpPr>
            <a:spLocks noGrp="1"/>
          </p:cNvSpPr>
          <p:nvPr>
            <p:ph type="title"/>
          </p:nvPr>
        </p:nvSpPr>
        <p:spPr/>
        <p:txBody>
          <a:bodyPr/>
          <a:lstStyle/>
          <a:p>
            <a:r>
              <a:rPr lang="en-GB" b="1" dirty="0"/>
              <a:t>Part 2c: Conversion Rate</a:t>
            </a:r>
          </a:p>
        </p:txBody>
      </p:sp>
      <p:pic>
        <p:nvPicPr>
          <p:cNvPr id="4" name="Picture 3">
            <a:extLst>
              <a:ext uri="{FF2B5EF4-FFF2-40B4-BE49-F238E27FC236}">
                <a16:creationId xmlns:a16="http://schemas.microsoft.com/office/drawing/2014/main" id="{1CC2B373-202B-64E8-34BC-220BE764500A}"/>
              </a:ext>
            </a:extLst>
          </p:cNvPr>
          <p:cNvPicPr>
            <a:picLocks noChangeAspect="1"/>
          </p:cNvPicPr>
          <p:nvPr/>
        </p:nvPicPr>
        <p:blipFill>
          <a:blip r:embed="rId2"/>
          <a:stretch>
            <a:fillRect/>
          </a:stretch>
        </p:blipFill>
        <p:spPr>
          <a:xfrm>
            <a:off x="838200" y="1957387"/>
            <a:ext cx="2533650" cy="2943225"/>
          </a:xfrm>
          <a:prstGeom prst="rect">
            <a:avLst/>
          </a:prstGeom>
        </p:spPr>
      </p:pic>
      <p:sp>
        <p:nvSpPr>
          <p:cNvPr id="5" name="TextBox 4">
            <a:extLst>
              <a:ext uri="{FF2B5EF4-FFF2-40B4-BE49-F238E27FC236}">
                <a16:creationId xmlns:a16="http://schemas.microsoft.com/office/drawing/2014/main" id="{14F69758-0337-B127-1145-6CF87DB2EB07}"/>
              </a:ext>
            </a:extLst>
          </p:cNvPr>
          <p:cNvSpPr txBox="1"/>
          <p:nvPr/>
        </p:nvSpPr>
        <p:spPr>
          <a:xfrm>
            <a:off x="838200" y="1376039"/>
            <a:ext cx="10515600" cy="369332"/>
          </a:xfrm>
          <a:prstGeom prst="rect">
            <a:avLst/>
          </a:prstGeom>
          <a:noFill/>
        </p:spPr>
        <p:txBody>
          <a:bodyPr wrap="square" rtlCol="0">
            <a:spAutoFit/>
          </a:bodyPr>
          <a:lstStyle/>
          <a:p>
            <a:r>
              <a:rPr lang="en-US" dirty="0"/>
              <a:t>Let’s now look at the same graph of December month.</a:t>
            </a:r>
            <a:endParaRPr lang="en-IN" dirty="0"/>
          </a:p>
        </p:txBody>
      </p:sp>
      <p:sp>
        <p:nvSpPr>
          <p:cNvPr id="6" name="TextBox 5">
            <a:extLst>
              <a:ext uri="{FF2B5EF4-FFF2-40B4-BE49-F238E27FC236}">
                <a16:creationId xmlns:a16="http://schemas.microsoft.com/office/drawing/2014/main" id="{D4FED798-A129-B98D-21E1-C415C61BD0A0}"/>
              </a:ext>
            </a:extLst>
          </p:cNvPr>
          <p:cNvSpPr txBox="1"/>
          <p:nvPr/>
        </p:nvSpPr>
        <p:spPr>
          <a:xfrm>
            <a:off x="3746377" y="1957387"/>
            <a:ext cx="7607423" cy="3970318"/>
          </a:xfrm>
          <a:prstGeom prst="rect">
            <a:avLst/>
          </a:prstGeom>
          <a:noFill/>
        </p:spPr>
        <p:txBody>
          <a:bodyPr wrap="square" rtlCol="0">
            <a:spAutoFit/>
          </a:bodyPr>
          <a:lstStyle/>
          <a:p>
            <a:pPr marL="285750" indent="-285750">
              <a:buFont typeface="Arial" panose="020B0604020202020204" pitchFamily="34" charset="0"/>
              <a:buChar char="•"/>
            </a:pPr>
            <a:r>
              <a:rPr lang="en-US" dirty="0"/>
              <a:t>Here also there is a change  in the number of people who viewed, carted and purchased a product.</a:t>
            </a:r>
          </a:p>
          <a:p>
            <a:pPr marL="285750" indent="-285750">
              <a:buFont typeface="Arial" panose="020B0604020202020204" pitchFamily="34" charset="0"/>
              <a:buChar char="•"/>
            </a:pPr>
            <a:r>
              <a:rPr lang="en-US" dirty="0"/>
              <a:t>View count is 9050,cart count is 5719, purchase count is 1346</a:t>
            </a:r>
          </a:p>
          <a:p>
            <a:pPr marL="285750" indent="-285750">
              <a:buFont typeface="Arial" panose="020B0604020202020204" pitchFamily="34" charset="0"/>
              <a:buChar char="•"/>
            </a:pPr>
            <a:r>
              <a:rPr lang="en-US" dirty="0"/>
              <a:t>Rate of conversion between view and purchase = 14.87%</a:t>
            </a:r>
          </a:p>
          <a:p>
            <a:pPr marL="285750" indent="-285750">
              <a:buFont typeface="Arial" panose="020B0604020202020204" pitchFamily="34" charset="0"/>
              <a:buChar char="•"/>
            </a:pPr>
            <a:r>
              <a:rPr lang="en-US" dirty="0"/>
              <a:t>Rate of conversion between view and </a:t>
            </a:r>
            <a:r>
              <a:rPr lang="en-US" dirty="0" err="1"/>
              <a:t>add_to_cart</a:t>
            </a:r>
            <a:r>
              <a:rPr lang="en-US" dirty="0"/>
              <a:t> = 63.19%</a:t>
            </a:r>
          </a:p>
          <a:p>
            <a:pPr marL="285750" indent="-285750">
              <a:buFont typeface="Arial" panose="020B0604020202020204" pitchFamily="34" charset="0"/>
              <a:buChar char="•"/>
            </a:pPr>
            <a:r>
              <a:rPr lang="en-US" dirty="0"/>
              <a:t>Rate of conversion between </a:t>
            </a:r>
            <a:r>
              <a:rPr lang="en-US" dirty="0" err="1"/>
              <a:t>add_to_cart</a:t>
            </a:r>
            <a:r>
              <a:rPr lang="en-US" dirty="0"/>
              <a:t> and purchase = 23.53%</a:t>
            </a:r>
          </a:p>
          <a:p>
            <a:pPr marL="285750" indent="-285750">
              <a:buFont typeface="Arial" panose="020B0604020202020204" pitchFamily="34" charset="0"/>
              <a:buChar char="•"/>
            </a:pPr>
            <a:r>
              <a:rPr lang="en-US" dirty="0"/>
              <a:t>Compared to last month there is not much change in the percentage of people directly buying an item after viewing it.</a:t>
            </a:r>
          </a:p>
          <a:p>
            <a:pPr marL="285750" indent="-285750">
              <a:buFont typeface="Arial" panose="020B0604020202020204" pitchFamily="34" charset="0"/>
              <a:buChar char="•"/>
            </a:pPr>
            <a:r>
              <a:rPr lang="en-US" dirty="0"/>
              <a:t>The number of people carting an item has slightly increased this month when compared to previous month.</a:t>
            </a:r>
          </a:p>
          <a:p>
            <a:pPr marL="285750" indent="-285750">
              <a:buFont typeface="Arial" panose="020B0604020202020204" pitchFamily="34" charset="0"/>
              <a:buChar char="•"/>
            </a:pPr>
            <a:r>
              <a:rPr lang="en-US" dirty="0"/>
              <a:t>But people who buys an item after adding it to cart has decreased by a small amount.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IN" dirty="0"/>
          </a:p>
        </p:txBody>
      </p:sp>
      <p:sp>
        <p:nvSpPr>
          <p:cNvPr id="7" name="Slide Number Placeholder 6">
            <a:extLst>
              <a:ext uri="{FF2B5EF4-FFF2-40B4-BE49-F238E27FC236}">
                <a16:creationId xmlns:a16="http://schemas.microsoft.com/office/drawing/2014/main" id="{8ADE489A-2DA4-02EC-D9B9-87AAC7071961}"/>
              </a:ext>
            </a:extLst>
          </p:cNvPr>
          <p:cNvSpPr>
            <a:spLocks noGrp="1"/>
          </p:cNvSpPr>
          <p:nvPr>
            <p:ph type="sldNum" sz="quarter" idx="12"/>
          </p:nvPr>
        </p:nvSpPr>
        <p:spPr/>
        <p:txBody>
          <a:bodyPr/>
          <a:lstStyle/>
          <a:p>
            <a:fld id="{D57F1E4F-1CFF-5643-939E-217C01CDF565}" type="slidenum">
              <a:rPr lang="en-US" smtClean="0"/>
              <a:pPr/>
              <a:t>24</a:t>
            </a:fld>
            <a:endParaRPr lang="en-US" dirty="0"/>
          </a:p>
        </p:txBody>
      </p:sp>
    </p:spTree>
    <p:extLst>
      <p:ext uri="{BB962C8B-B14F-4D97-AF65-F5344CB8AC3E}">
        <p14:creationId xmlns:p14="http://schemas.microsoft.com/office/powerpoint/2010/main" val="5876301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D7E22-CEEC-4B10-5AA2-C4CA0BCDF583}"/>
              </a:ext>
            </a:extLst>
          </p:cNvPr>
          <p:cNvSpPr>
            <a:spLocks noGrp="1"/>
          </p:cNvSpPr>
          <p:nvPr>
            <p:ph type="title"/>
          </p:nvPr>
        </p:nvSpPr>
        <p:spPr/>
        <p:txBody>
          <a:bodyPr/>
          <a:lstStyle/>
          <a:p>
            <a:r>
              <a:rPr lang="en-GB" b="1" dirty="0"/>
              <a:t>Part 2c: Conversion Rate</a:t>
            </a:r>
          </a:p>
        </p:txBody>
      </p:sp>
      <p:sp>
        <p:nvSpPr>
          <p:cNvPr id="4" name="TextBox 3">
            <a:extLst>
              <a:ext uri="{FF2B5EF4-FFF2-40B4-BE49-F238E27FC236}">
                <a16:creationId xmlns:a16="http://schemas.microsoft.com/office/drawing/2014/main" id="{FE1844A1-5C57-7CBF-2921-9BFBF2CFC13E}"/>
              </a:ext>
            </a:extLst>
          </p:cNvPr>
          <p:cNvSpPr txBox="1"/>
          <p:nvPr/>
        </p:nvSpPr>
        <p:spPr>
          <a:xfrm>
            <a:off x="677334" y="1447060"/>
            <a:ext cx="8510522" cy="5051680"/>
          </a:xfrm>
          <a:prstGeom prst="rect">
            <a:avLst/>
          </a:prstGeom>
          <a:noFill/>
        </p:spPr>
        <p:txBody>
          <a:bodyPr wrap="square" rtlCol="0">
            <a:spAutoFit/>
          </a:bodyPr>
          <a:lstStyle/>
          <a:p>
            <a:r>
              <a:rPr lang="en-US" dirty="0"/>
              <a:t>We can find the following observations from the conversion rate:</a:t>
            </a:r>
          </a:p>
          <a:p>
            <a:pPr marL="285750" indent="-285750">
              <a:buFont typeface="Arial" panose="020B0604020202020204" pitchFamily="34" charset="0"/>
              <a:buChar char="•"/>
            </a:pPr>
            <a:r>
              <a:rPr lang="en-US" dirty="0"/>
              <a:t>A lot of people like to cart the products they see on the online store. And a good percentage of people buys the item they cart.</a:t>
            </a:r>
          </a:p>
          <a:p>
            <a:pPr marL="285750" indent="-285750">
              <a:buFont typeface="Arial" panose="020B0604020202020204" pitchFamily="34" charset="0"/>
              <a:buChar char="•"/>
            </a:pPr>
            <a:r>
              <a:rPr lang="en-US" dirty="0"/>
              <a:t>The percentage of people who buys an item directly after viewing the item is less when compared to buying an item added in cart.</a:t>
            </a:r>
            <a:r>
              <a:rPr lang="en-IN" dirty="0"/>
              <a:t> So most people are looking for better offers for the products in their cart before buying.</a:t>
            </a:r>
          </a:p>
          <a:p>
            <a:pPr marL="285750" indent="-285750">
              <a:buFont typeface="Arial" panose="020B0604020202020204" pitchFamily="34" charset="0"/>
              <a:buChar char="•"/>
            </a:pPr>
            <a:r>
              <a:rPr lang="en-IN" dirty="0"/>
              <a:t>People who buy directly without carting maybe looking to get the items to them as soon as possible.</a:t>
            </a:r>
          </a:p>
          <a:p>
            <a:pPr marL="285750" indent="-285750">
              <a:buFont typeface="Arial" panose="020B0604020202020204" pitchFamily="34" charset="0"/>
              <a:buChar char="•"/>
            </a:pPr>
            <a:r>
              <a:rPr lang="en-IN" dirty="0"/>
              <a:t>Through the 3 months of data the percentage of people who added an item to their cart was more than the percentage of people who bought items.</a:t>
            </a:r>
          </a:p>
          <a:p>
            <a:pPr marL="285750" indent="-285750">
              <a:buFont typeface="Arial" panose="020B0604020202020204" pitchFamily="34" charset="0"/>
              <a:buChar char="•"/>
            </a:pPr>
            <a:r>
              <a:rPr lang="en-IN" dirty="0"/>
              <a:t>Also there was a large number of items which were removed from cart.</a:t>
            </a:r>
          </a:p>
          <a:p>
            <a:pPr marL="285750" indent="-285750">
              <a:buFont typeface="Arial" panose="020B0604020202020204" pitchFamily="34" charset="0"/>
              <a:buChar char="•"/>
            </a:pPr>
            <a:endParaRPr lang="en-IN" dirty="0"/>
          </a:p>
          <a:p>
            <a:r>
              <a:rPr lang="en-IN" dirty="0"/>
              <a:t>So perhaps some customers are finding some products dull after carting them or some may have run into some network errors or transaction problems. Since data is not available for these scenarios we cannot tell for certain. </a:t>
            </a:r>
          </a:p>
          <a:p>
            <a:endParaRPr lang="en-IN" dirty="0"/>
          </a:p>
          <a:p>
            <a:r>
              <a:rPr lang="en-IN" dirty="0"/>
              <a:t>Now that we have covered some basic customer behaviour on our online store, we can move on to building a recommendation system for our store.</a:t>
            </a:r>
            <a:endParaRPr lang="en-US" dirty="0"/>
          </a:p>
        </p:txBody>
      </p:sp>
      <p:sp>
        <p:nvSpPr>
          <p:cNvPr id="5" name="Slide Number Placeholder 4">
            <a:extLst>
              <a:ext uri="{FF2B5EF4-FFF2-40B4-BE49-F238E27FC236}">
                <a16:creationId xmlns:a16="http://schemas.microsoft.com/office/drawing/2014/main" id="{97F698BD-D0BB-8862-184B-A2B128DB84DD}"/>
              </a:ext>
            </a:extLst>
          </p:cNvPr>
          <p:cNvSpPr>
            <a:spLocks noGrp="1"/>
          </p:cNvSpPr>
          <p:nvPr>
            <p:ph type="sldNum" sz="quarter" idx="12"/>
          </p:nvPr>
        </p:nvSpPr>
        <p:spPr/>
        <p:txBody>
          <a:bodyPr/>
          <a:lstStyle/>
          <a:p>
            <a:fld id="{D57F1E4F-1CFF-5643-939E-217C01CDF565}" type="slidenum">
              <a:rPr lang="en-US" smtClean="0"/>
              <a:pPr/>
              <a:t>25</a:t>
            </a:fld>
            <a:endParaRPr lang="en-US" dirty="0"/>
          </a:p>
        </p:txBody>
      </p:sp>
    </p:spTree>
    <p:extLst>
      <p:ext uri="{BB962C8B-B14F-4D97-AF65-F5344CB8AC3E}">
        <p14:creationId xmlns:p14="http://schemas.microsoft.com/office/powerpoint/2010/main" val="21761884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D7E22-CEEC-4B10-5AA2-C4CA0BCDF583}"/>
              </a:ext>
            </a:extLst>
          </p:cNvPr>
          <p:cNvSpPr>
            <a:spLocks noGrp="1"/>
          </p:cNvSpPr>
          <p:nvPr>
            <p:ph type="title"/>
          </p:nvPr>
        </p:nvSpPr>
        <p:spPr>
          <a:xfrm>
            <a:off x="677334" y="609600"/>
            <a:ext cx="8596668" cy="722050"/>
          </a:xfrm>
        </p:spPr>
        <p:txBody>
          <a:bodyPr/>
          <a:lstStyle/>
          <a:p>
            <a:r>
              <a:rPr lang="en-GB" b="1" dirty="0"/>
              <a:t>Part 3: Recommendation System</a:t>
            </a:r>
          </a:p>
        </p:txBody>
      </p:sp>
      <p:pic>
        <p:nvPicPr>
          <p:cNvPr id="10" name="Picture 9">
            <a:extLst>
              <a:ext uri="{FF2B5EF4-FFF2-40B4-BE49-F238E27FC236}">
                <a16:creationId xmlns:a16="http://schemas.microsoft.com/office/drawing/2014/main" id="{C75130EE-AE73-7F65-9AB7-651F312892EA}"/>
              </a:ext>
            </a:extLst>
          </p:cNvPr>
          <p:cNvPicPr>
            <a:picLocks noChangeAspect="1"/>
          </p:cNvPicPr>
          <p:nvPr/>
        </p:nvPicPr>
        <p:blipFill>
          <a:blip r:embed="rId2"/>
          <a:stretch>
            <a:fillRect/>
          </a:stretch>
        </p:blipFill>
        <p:spPr>
          <a:xfrm>
            <a:off x="2056255" y="1579901"/>
            <a:ext cx="5838825" cy="412432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1" name="Slide Number Placeholder 10">
            <a:extLst>
              <a:ext uri="{FF2B5EF4-FFF2-40B4-BE49-F238E27FC236}">
                <a16:creationId xmlns:a16="http://schemas.microsoft.com/office/drawing/2014/main" id="{D148988F-2CCD-D1A2-CFB0-45912A9187C4}"/>
              </a:ext>
            </a:extLst>
          </p:cNvPr>
          <p:cNvSpPr>
            <a:spLocks noGrp="1"/>
          </p:cNvSpPr>
          <p:nvPr>
            <p:ph type="sldNum" sz="quarter" idx="12"/>
          </p:nvPr>
        </p:nvSpPr>
        <p:spPr/>
        <p:txBody>
          <a:bodyPr/>
          <a:lstStyle/>
          <a:p>
            <a:fld id="{D57F1E4F-1CFF-5643-939E-217C01CDF565}" type="slidenum">
              <a:rPr lang="en-US" smtClean="0"/>
              <a:pPr/>
              <a:t>26</a:t>
            </a:fld>
            <a:endParaRPr lang="en-US" dirty="0"/>
          </a:p>
        </p:txBody>
      </p:sp>
    </p:spTree>
    <p:extLst>
      <p:ext uri="{BB962C8B-B14F-4D97-AF65-F5344CB8AC3E}">
        <p14:creationId xmlns:p14="http://schemas.microsoft.com/office/powerpoint/2010/main" val="9709748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D7E22-CEEC-4B10-5AA2-C4CA0BCDF583}"/>
              </a:ext>
            </a:extLst>
          </p:cNvPr>
          <p:cNvSpPr>
            <a:spLocks noGrp="1"/>
          </p:cNvSpPr>
          <p:nvPr>
            <p:ph type="title"/>
          </p:nvPr>
        </p:nvSpPr>
        <p:spPr>
          <a:xfrm>
            <a:off x="677333" y="609600"/>
            <a:ext cx="8653097" cy="855216"/>
          </a:xfrm>
        </p:spPr>
        <p:txBody>
          <a:bodyPr>
            <a:normAutofit/>
          </a:bodyPr>
          <a:lstStyle/>
          <a:p>
            <a:r>
              <a:rPr lang="en-GB" b="1" dirty="0"/>
              <a:t>Part 3: Recommendation System</a:t>
            </a:r>
          </a:p>
        </p:txBody>
      </p:sp>
      <p:sp>
        <p:nvSpPr>
          <p:cNvPr id="3" name="TextBox 2">
            <a:extLst>
              <a:ext uri="{FF2B5EF4-FFF2-40B4-BE49-F238E27FC236}">
                <a16:creationId xmlns:a16="http://schemas.microsoft.com/office/drawing/2014/main" id="{D7DD6244-D9D0-2987-953F-E6BD92A9C1AB}"/>
              </a:ext>
            </a:extLst>
          </p:cNvPr>
          <p:cNvSpPr txBox="1"/>
          <p:nvPr/>
        </p:nvSpPr>
        <p:spPr>
          <a:xfrm>
            <a:off x="677333" y="1287262"/>
            <a:ext cx="8653097" cy="3693319"/>
          </a:xfrm>
          <a:prstGeom prst="rect">
            <a:avLst/>
          </a:prstGeom>
          <a:noFill/>
        </p:spPr>
        <p:txBody>
          <a:bodyPr wrap="square" rtlCol="0">
            <a:spAutoFit/>
          </a:bodyPr>
          <a:lstStyle/>
          <a:p>
            <a:r>
              <a:rPr lang="en-US" dirty="0"/>
              <a:t>A product recommendation is basically a filtering system that seeks to predict and show the items that a user would like to purchase. It may not be entirely accurate, but if it shows you what you like then it is doing its job right.</a:t>
            </a:r>
          </a:p>
          <a:p>
            <a:endParaRPr lang="en-US" dirty="0"/>
          </a:p>
          <a:p>
            <a:r>
              <a:rPr lang="en-US" dirty="0"/>
              <a:t>Recommender systems have become increasingly popular in recent years, mostly used in the digital domain, majority of today’s E-Commerce sites like eBay, Amazon, Alibaba </a:t>
            </a:r>
            <a:r>
              <a:rPr lang="en-US" dirty="0" err="1"/>
              <a:t>etc</a:t>
            </a:r>
            <a:r>
              <a:rPr lang="en-US" dirty="0"/>
              <a:t> make use of their proprietary recommendation algorithms in order to better serve the customers with the products they are bound to like. And if set up and configured properly, it can significantly boost revenues, CTRs, conversions, and other important metrics. Moreover, they can have positive effects on the user experience as well, which translates into metrics that are harder to measure but are nonetheless of much importance to online businesses, such as customer satisfaction and retention.</a:t>
            </a:r>
          </a:p>
        </p:txBody>
      </p:sp>
      <p:sp>
        <p:nvSpPr>
          <p:cNvPr id="4" name="Slide Number Placeholder 3">
            <a:extLst>
              <a:ext uri="{FF2B5EF4-FFF2-40B4-BE49-F238E27FC236}">
                <a16:creationId xmlns:a16="http://schemas.microsoft.com/office/drawing/2014/main" id="{F8522C13-17E1-34DC-05AA-A0A38F805925}"/>
              </a:ext>
            </a:extLst>
          </p:cNvPr>
          <p:cNvSpPr>
            <a:spLocks noGrp="1"/>
          </p:cNvSpPr>
          <p:nvPr>
            <p:ph type="sldNum" sz="quarter" idx="12"/>
          </p:nvPr>
        </p:nvSpPr>
        <p:spPr/>
        <p:txBody>
          <a:bodyPr/>
          <a:lstStyle/>
          <a:p>
            <a:fld id="{D57F1E4F-1CFF-5643-939E-217C01CDF565}" type="slidenum">
              <a:rPr lang="en-US" smtClean="0"/>
              <a:pPr/>
              <a:t>27</a:t>
            </a:fld>
            <a:endParaRPr lang="en-US" dirty="0"/>
          </a:p>
        </p:txBody>
      </p:sp>
    </p:spTree>
    <p:extLst>
      <p:ext uri="{BB962C8B-B14F-4D97-AF65-F5344CB8AC3E}">
        <p14:creationId xmlns:p14="http://schemas.microsoft.com/office/powerpoint/2010/main" val="34440838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D7E22-CEEC-4B10-5AA2-C4CA0BCDF583}"/>
              </a:ext>
            </a:extLst>
          </p:cNvPr>
          <p:cNvSpPr>
            <a:spLocks noGrp="1"/>
          </p:cNvSpPr>
          <p:nvPr>
            <p:ph type="title"/>
          </p:nvPr>
        </p:nvSpPr>
        <p:spPr>
          <a:xfrm>
            <a:off x="668456" y="618477"/>
            <a:ext cx="8596668" cy="1050525"/>
          </a:xfrm>
        </p:spPr>
        <p:txBody>
          <a:bodyPr/>
          <a:lstStyle/>
          <a:p>
            <a:r>
              <a:rPr lang="en-GB" b="1" dirty="0"/>
              <a:t>Part 3: Recommendation System</a:t>
            </a:r>
          </a:p>
        </p:txBody>
      </p:sp>
      <p:sp>
        <p:nvSpPr>
          <p:cNvPr id="4" name="TextBox 3">
            <a:extLst>
              <a:ext uri="{FF2B5EF4-FFF2-40B4-BE49-F238E27FC236}">
                <a16:creationId xmlns:a16="http://schemas.microsoft.com/office/drawing/2014/main" id="{18AE9DAC-9786-2FB2-0567-D3759CF4794B}"/>
              </a:ext>
            </a:extLst>
          </p:cNvPr>
          <p:cNvSpPr txBox="1"/>
          <p:nvPr/>
        </p:nvSpPr>
        <p:spPr>
          <a:xfrm>
            <a:off x="936328" y="1669002"/>
            <a:ext cx="8060924" cy="4247317"/>
          </a:xfrm>
          <a:prstGeom prst="rect">
            <a:avLst/>
          </a:prstGeom>
          <a:noFill/>
        </p:spPr>
        <p:txBody>
          <a:bodyPr wrap="square" rtlCol="0">
            <a:spAutoFit/>
          </a:bodyPr>
          <a:lstStyle/>
          <a:p>
            <a:r>
              <a:rPr lang="en-US" dirty="0">
                <a:latin typeface="urw-din"/>
              </a:rPr>
              <a:t>There are different types of recommendation systems. Some of them are:</a:t>
            </a:r>
          </a:p>
          <a:p>
            <a:pPr marL="285750" indent="-285750">
              <a:buFont typeface="Arial" panose="020B0604020202020204" pitchFamily="34" charset="0"/>
              <a:buChar char="•"/>
            </a:pPr>
            <a:r>
              <a:rPr lang="en-US" dirty="0">
                <a:latin typeface="urw-din"/>
              </a:rPr>
              <a:t>Collaborative Filtering</a:t>
            </a:r>
          </a:p>
          <a:p>
            <a:pPr marL="285750" indent="-285750">
              <a:buFont typeface="Arial" panose="020B0604020202020204" pitchFamily="34" charset="0"/>
              <a:buChar char="•"/>
            </a:pPr>
            <a:r>
              <a:rPr lang="en-US" dirty="0">
                <a:latin typeface="urw-din"/>
              </a:rPr>
              <a:t>Content-based Filtering</a:t>
            </a:r>
          </a:p>
          <a:p>
            <a:pPr marL="285750" indent="-285750">
              <a:buFont typeface="Arial" panose="020B0604020202020204" pitchFamily="34" charset="0"/>
              <a:buChar char="•"/>
            </a:pPr>
            <a:r>
              <a:rPr lang="en-US" dirty="0">
                <a:latin typeface="urw-din"/>
              </a:rPr>
              <a:t>Hybrid Recommendation System.</a:t>
            </a:r>
          </a:p>
          <a:p>
            <a:endParaRPr lang="en-US" dirty="0">
              <a:latin typeface="urw-din"/>
            </a:endParaRPr>
          </a:p>
          <a:p>
            <a:r>
              <a:rPr lang="en-US" dirty="0">
                <a:latin typeface="urw-din"/>
              </a:rPr>
              <a:t>For the purpose of this Project I am using type of content-based filtering system. These filtering methods are based on the description of an item and a profile of the user’s preferred choices. In a content-based recommendation system, keywords are used to describe the items; besides, a user profile is built to state the type of item this user likes. This is because the dataset used for this project does not have access to reviews/rating left by the user. But the dataset has access to the sales of each unique product over the course of 3 months.</a:t>
            </a:r>
          </a:p>
          <a:p>
            <a:r>
              <a:rPr lang="en-US" dirty="0">
                <a:latin typeface="urw-din"/>
              </a:rPr>
              <a:t>The recommendation system, I have designed below is based on the journey of a new customer from the time he/she lands on the business’s website for the first time. So our model for recommendation would be based on product popularity.</a:t>
            </a:r>
            <a:endParaRPr lang="en-IN" dirty="0">
              <a:latin typeface="urw-din"/>
            </a:endParaRPr>
          </a:p>
        </p:txBody>
      </p:sp>
      <p:sp>
        <p:nvSpPr>
          <p:cNvPr id="5" name="Slide Number Placeholder 4">
            <a:extLst>
              <a:ext uri="{FF2B5EF4-FFF2-40B4-BE49-F238E27FC236}">
                <a16:creationId xmlns:a16="http://schemas.microsoft.com/office/drawing/2014/main" id="{80A8993B-375A-C78E-0E92-BB88B31423CB}"/>
              </a:ext>
            </a:extLst>
          </p:cNvPr>
          <p:cNvSpPr>
            <a:spLocks noGrp="1"/>
          </p:cNvSpPr>
          <p:nvPr>
            <p:ph type="sldNum" sz="quarter" idx="12"/>
          </p:nvPr>
        </p:nvSpPr>
        <p:spPr/>
        <p:txBody>
          <a:bodyPr/>
          <a:lstStyle/>
          <a:p>
            <a:fld id="{D57F1E4F-1CFF-5643-939E-217C01CDF565}" type="slidenum">
              <a:rPr lang="en-US" smtClean="0"/>
              <a:pPr/>
              <a:t>28</a:t>
            </a:fld>
            <a:endParaRPr lang="en-US" dirty="0"/>
          </a:p>
        </p:txBody>
      </p:sp>
    </p:spTree>
    <p:extLst>
      <p:ext uri="{BB962C8B-B14F-4D97-AF65-F5344CB8AC3E}">
        <p14:creationId xmlns:p14="http://schemas.microsoft.com/office/powerpoint/2010/main" val="8286125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D7E22-CEEC-4B10-5AA2-C4CA0BCDF583}"/>
              </a:ext>
            </a:extLst>
          </p:cNvPr>
          <p:cNvSpPr>
            <a:spLocks noGrp="1"/>
          </p:cNvSpPr>
          <p:nvPr>
            <p:ph type="title"/>
          </p:nvPr>
        </p:nvSpPr>
        <p:spPr/>
        <p:txBody>
          <a:bodyPr/>
          <a:lstStyle/>
          <a:p>
            <a:r>
              <a:rPr lang="en-GB" b="1" dirty="0"/>
              <a:t>Part 3: Recommendation System</a:t>
            </a:r>
          </a:p>
        </p:txBody>
      </p:sp>
      <p:sp>
        <p:nvSpPr>
          <p:cNvPr id="3" name="TextBox 2">
            <a:extLst>
              <a:ext uri="{FF2B5EF4-FFF2-40B4-BE49-F238E27FC236}">
                <a16:creationId xmlns:a16="http://schemas.microsoft.com/office/drawing/2014/main" id="{55129BF9-57A5-FEEF-38F0-138F1D7A155C}"/>
              </a:ext>
            </a:extLst>
          </p:cNvPr>
          <p:cNvSpPr txBox="1"/>
          <p:nvPr/>
        </p:nvSpPr>
        <p:spPr>
          <a:xfrm>
            <a:off x="781235" y="1606858"/>
            <a:ext cx="8291744" cy="4801314"/>
          </a:xfrm>
          <a:prstGeom prst="rect">
            <a:avLst/>
          </a:prstGeom>
          <a:noFill/>
        </p:spPr>
        <p:txBody>
          <a:bodyPr wrap="square" rtlCol="0">
            <a:spAutoFit/>
          </a:bodyPr>
          <a:lstStyle/>
          <a:p>
            <a:r>
              <a:rPr lang="en-US" dirty="0"/>
              <a:t>We have access to a dataset that contains information about the products and their events for a duration of 3 months. We will be taking the unique </a:t>
            </a:r>
            <a:r>
              <a:rPr lang="en-US" dirty="0" err="1"/>
              <a:t>product_id’s</a:t>
            </a:r>
            <a:r>
              <a:rPr lang="en-US" dirty="0"/>
              <a:t> of the products sold in our dataset and comparing their sales to know the popularity of products that are sold and then we can recommend the product with the most popularity to the new customers who are landing on our online store for the first time.</a:t>
            </a:r>
            <a:r>
              <a:rPr lang="en-US" b="0" i="0" dirty="0">
                <a:solidFill>
                  <a:srgbClr val="000000"/>
                </a:solidFill>
                <a:effectLst/>
                <a:latin typeface="Helvetica Neue"/>
              </a:rPr>
              <a:t> </a:t>
            </a:r>
            <a:r>
              <a:rPr lang="en-US" dirty="0"/>
              <a:t>Popularity based recommendation systems are a great strategy to target the new customers with the most popular products sold on a business's website and is very useful to cold start a recommendation engine.</a:t>
            </a:r>
          </a:p>
          <a:p>
            <a:endParaRPr lang="en-US" dirty="0"/>
          </a:p>
          <a:p>
            <a:r>
              <a:rPr lang="en-US" dirty="0"/>
              <a:t>So before we start with the system we merge the 3 datasets of 3 months into a single dataset to get the overall most popular product. With the help of </a:t>
            </a:r>
            <a:r>
              <a:rPr lang="en-US" dirty="0" err="1"/>
              <a:t>concat</a:t>
            </a:r>
            <a:r>
              <a:rPr lang="en-US" dirty="0"/>
              <a:t> function in pandas library this task is made easy. Then we filter our dataset and keep all the records of the products that are sold. We will be looking at two types – First which product the customers most interacted with and Second which product was most bought by the customers.</a:t>
            </a:r>
          </a:p>
          <a:p>
            <a:endParaRPr lang="en-IN" dirty="0"/>
          </a:p>
        </p:txBody>
      </p:sp>
      <p:sp>
        <p:nvSpPr>
          <p:cNvPr id="4" name="Slide Number Placeholder 3">
            <a:extLst>
              <a:ext uri="{FF2B5EF4-FFF2-40B4-BE49-F238E27FC236}">
                <a16:creationId xmlns:a16="http://schemas.microsoft.com/office/drawing/2014/main" id="{40B107F4-F62E-BE70-0F95-D2652DC15A35}"/>
              </a:ext>
            </a:extLst>
          </p:cNvPr>
          <p:cNvSpPr>
            <a:spLocks noGrp="1"/>
          </p:cNvSpPr>
          <p:nvPr>
            <p:ph type="sldNum" sz="quarter" idx="12"/>
          </p:nvPr>
        </p:nvSpPr>
        <p:spPr/>
        <p:txBody>
          <a:bodyPr/>
          <a:lstStyle/>
          <a:p>
            <a:fld id="{D57F1E4F-1CFF-5643-939E-217C01CDF565}" type="slidenum">
              <a:rPr lang="en-US" smtClean="0"/>
              <a:pPr/>
              <a:t>29</a:t>
            </a:fld>
            <a:endParaRPr lang="en-US" dirty="0"/>
          </a:p>
        </p:txBody>
      </p:sp>
    </p:spTree>
    <p:extLst>
      <p:ext uri="{BB962C8B-B14F-4D97-AF65-F5344CB8AC3E}">
        <p14:creationId xmlns:p14="http://schemas.microsoft.com/office/powerpoint/2010/main" val="17473302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D7E22-CEEC-4B10-5AA2-C4CA0BCDF583}"/>
              </a:ext>
            </a:extLst>
          </p:cNvPr>
          <p:cNvSpPr>
            <a:spLocks noGrp="1"/>
          </p:cNvSpPr>
          <p:nvPr>
            <p:ph type="title"/>
          </p:nvPr>
        </p:nvSpPr>
        <p:spPr/>
        <p:txBody>
          <a:bodyPr/>
          <a:lstStyle/>
          <a:p>
            <a:r>
              <a:rPr lang="en-GB" b="1" dirty="0"/>
              <a:t>TABLE OF CONTENTS</a:t>
            </a:r>
          </a:p>
        </p:txBody>
      </p:sp>
      <p:sp>
        <p:nvSpPr>
          <p:cNvPr id="3" name="TextBox 2">
            <a:extLst>
              <a:ext uri="{FF2B5EF4-FFF2-40B4-BE49-F238E27FC236}">
                <a16:creationId xmlns:a16="http://schemas.microsoft.com/office/drawing/2014/main" id="{6ADE0F89-1E15-8C5A-39AC-CB6E9BB49F25}"/>
              </a:ext>
            </a:extLst>
          </p:cNvPr>
          <p:cNvSpPr txBox="1"/>
          <p:nvPr/>
        </p:nvSpPr>
        <p:spPr>
          <a:xfrm>
            <a:off x="677334" y="1233997"/>
            <a:ext cx="10676466" cy="6186309"/>
          </a:xfrm>
          <a:prstGeom prst="rect">
            <a:avLst/>
          </a:prstGeom>
          <a:noFill/>
        </p:spPr>
        <p:txBody>
          <a:bodyPr wrap="square" rtlCol="0">
            <a:spAutoFit/>
          </a:bodyPr>
          <a:lstStyle/>
          <a:p>
            <a:pPr marL="285750" indent="-285750">
              <a:buFont typeface="Arial" panose="020B0604020202020204" pitchFamily="34" charset="0"/>
              <a:buChar char="•"/>
            </a:pPr>
            <a:r>
              <a:rPr lang="en-US" dirty="0"/>
              <a:t>Abstract(4)</a:t>
            </a:r>
          </a:p>
          <a:p>
            <a:pPr marL="285750" indent="-285750">
              <a:buFont typeface="Arial" panose="020B0604020202020204" pitchFamily="34" charset="0"/>
              <a:buChar char="•"/>
            </a:pPr>
            <a:r>
              <a:rPr lang="en-US" dirty="0"/>
              <a:t>Introduction(5)</a:t>
            </a:r>
          </a:p>
          <a:p>
            <a:pPr marL="285750" indent="-285750">
              <a:buFont typeface="Arial" panose="020B0604020202020204" pitchFamily="34" charset="0"/>
              <a:buChar char="•"/>
            </a:pPr>
            <a:r>
              <a:rPr lang="en-US" dirty="0"/>
              <a:t>Context of the problem(6)</a:t>
            </a:r>
          </a:p>
          <a:p>
            <a:pPr marL="285750" indent="-285750">
              <a:buFont typeface="Arial" panose="020B0604020202020204" pitchFamily="34" charset="0"/>
              <a:buChar char="•"/>
            </a:pPr>
            <a:r>
              <a:rPr lang="en-US" dirty="0"/>
              <a:t>Purpose of the project(7)</a:t>
            </a:r>
          </a:p>
          <a:p>
            <a:pPr marL="285750" indent="-285750">
              <a:buFont typeface="Arial" panose="020B0604020202020204" pitchFamily="34" charset="0"/>
              <a:buChar char="•"/>
            </a:pPr>
            <a:r>
              <a:rPr lang="en-US" dirty="0"/>
              <a:t>Packages used(8)</a:t>
            </a:r>
          </a:p>
          <a:p>
            <a:pPr marL="285750" indent="-285750">
              <a:buFont typeface="Arial" panose="020B0604020202020204" pitchFamily="34" charset="0"/>
              <a:buChar char="•"/>
            </a:pPr>
            <a:r>
              <a:rPr lang="en-GB" dirty="0"/>
              <a:t>Part 1:Exploratory Data Analysis(EDA)(9-11)</a:t>
            </a:r>
          </a:p>
          <a:p>
            <a:pPr marL="285750" indent="-285750">
              <a:buFont typeface="Arial" panose="020B0604020202020204" pitchFamily="34" charset="0"/>
              <a:buChar char="•"/>
            </a:pPr>
            <a:r>
              <a:rPr lang="en-GB" dirty="0"/>
              <a:t>Part 2: Brand Analysis(12)</a:t>
            </a:r>
          </a:p>
          <a:p>
            <a:pPr marL="742950" lvl="2" indent="-285750">
              <a:buFont typeface="Arial" panose="020B0604020202020204" pitchFamily="34" charset="0"/>
              <a:buChar char="•"/>
            </a:pPr>
            <a:r>
              <a:rPr lang="en-GB" dirty="0"/>
              <a:t>Part 2a: Brand Analysis(13-17)</a:t>
            </a:r>
          </a:p>
          <a:p>
            <a:pPr marL="742950" lvl="2" indent="-285750">
              <a:buFont typeface="Arial" panose="020B0604020202020204" pitchFamily="34" charset="0"/>
              <a:buChar char="•"/>
            </a:pPr>
            <a:r>
              <a:rPr lang="en-GB" dirty="0"/>
              <a:t>Part 2b: Popular Products(18-21)</a:t>
            </a:r>
          </a:p>
          <a:p>
            <a:pPr marL="742950" lvl="2" indent="-285750">
              <a:buFont typeface="Arial" panose="020B0604020202020204" pitchFamily="34" charset="0"/>
              <a:buChar char="•"/>
            </a:pPr>
            <a:r>
              <a:rPr lang="en-GB" dirty="0"/>
              <a:t>Part 2c: Conversion Rate(22-25)</a:t>
            </a:r>
          </a:p>
          <a:p>
            <a:pPr marL="285750" indent="-285750">
              <a:buFont typeface="Arial" panose="020B0604020202020204" pitchFamily="34" charset="0"/>
              <a:buChar char="•"/>
            </a:pPr>
            <a:r>
              <a:rPr lang="en-GB" dirty="0"/>
              <a:t>Part 3: Recommendation System(26-32)</a:t>
            </a:r>
          </a:p>
          <a:p>
            <a:pPr marL="285750" indent="-285750">
              <a:buFont typeface="Arial" panose="020B0604020202020204" pitchFamily="34" charset="0"/>
              <a:buChar char="•"/>
            </a:pPr>
            <a:r>
              <a:rPr lang="en-GB" dirty="0"/>
              <a:t>Part 4: Sales Forecasting(33-45)</a:t>
            </a:r>
          </a:p>
          <a:p>
            <a:pPr marL="285750" indent="-285750">
              <a:buFont typeface="Arial" panose="020B0604020202020204" pitchFamily="34" charset="0"/>
              <a:buChar char="•"/>
            </a:pPr>
            <a:r>
              <a:rPr lang="en-GB" dirty="0"/>
              <a:t>Part 5: Final Thoughts(46-47)</a:t>
            </a:r>
          </a:p>
          <a:p>
            <a:pPr marL="285750" indent="-285750">
              <a:buFont typeface="Arial" panose="020B0604020202020204" pitchFamily="34" charset="0"/>
              <a:buChar char="•"/>
            </a:pPr>
            <a:r>
              <a:rPr lang="en-GB" dirty="0"/>
              <a:t>Conclusion(48)</a:t>
            </a:r>
          </a:p>
          <a:p>
            <a:pPr marL="285750" indent="-285750">
              <a:buFont typeface="Arial" panose="020B0604020202020204" pitchFamily="34" charset="0"/>
              <a:buChar char="•"/>
            </a:pPr>
            <a:endParaRPr lang="en-GB" b="1" dirty="0"/>
          </a:p>
          <a:p>
            <a:pPr marL="285750" indent="-285750">
              <a:buFont typeface="Arial" panose="020B0604020202020204" pitchFamily="34" charset="0"/>
              <a:buChar char="•"/>
            </a:pPr>
            <a:endParaRPr lang="en-GB" b="1" dirty="0"/>
          </a:p>
          <a:p>
            <a:pPr marL="742950" lvl="1" indent="-285750">
              <a:buFont typeface="Arial" panose="020B0604020202020204" pitchFamily="34" charset="0"/>
              <a:buChar char="•"/>
            </a:pPr>
            <a:endParaRPr lang="en-GB" b="1" dirty="0"/>
          </a:p>
          <a:p>
            <a:pPr marL="742950" lvl="1"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p:txBody>
      </p:sp>
      <p:sp>
        <p:nvSpPr>
          <p:cNvPr id="4" name="Slide Number Placeholder 3">
            <a:extLst>
              <a:ext uri="{FF2B5EF4-FFF2-40B4-BE49-F238E27FC236}">
                <a16:creationId xmlns:a16="http://schemas.microsoft.com/office/drawing/2014/main" id="{1DE74129-9D7C-F504-C9AA-5C954A696DBA}"/>
              </a:ext>
            </a:extLst>
          </p:cNvPr>
          <p:cNvSpPr>
            <a:spLocks noGrp="1"/>
          </p:cNvSpPr>
          <p:nvPr>
            <p:ph type="sldNum" sz="quarter" idx="12"/>
          </p:nvPr>
        </p:nvSpPr>
        <p:spPr/>
        <p:txBody>
          <a:bodyPr/>
          <a:lstStyle/>
          <a:p>
            <a:fld id="{D57F1E4F-1CFF-5643-939E-217C01CDF565}" type="slidenum">
              <a:rPr lang="en-US" smtClean="0"/>
              <a:pPr/>
              <a:t>3</a:t>
            </a:fld>
            <a:endParaRPr lang="en-US" dirty="0"/>
          </a:p>
        </p:txBody>
      </p:sp>
    </p:spTree>
    <p:extLst>
      <p:ext uri="{BB962C8B-B14F-4D97-AF65-F5344CB8AC3E}">
        <p14:creationId xmlns:p14="http://schemas.microsoft.com/office/powerpoint/2010/main" val="199720142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D7E22-CEEC-4B10-5AA2-C4CA0BCDF583}"/>
              </a:ext>
            </a:extLst>
          </p:cNvPr>
          <p:cNvSpPr>
            <a:spLocks noGrp="1"/>
          </p:cNvSpPr>
          <p:nvPr>
            <p:ph type="title"/>
          </p:nvPr>
        </p:nvSpPr>
        <p:spPr/>
        <p:txBody>
          <a:bodyPr/>
          <a:lstStyle/>
          <a:p>
            <a:r>
              <a:rPr lang="en-GB" b="1" dirty="0"/>
              <a:t>Part 3: Recommendation System</a:t>
            </a:r>
          </a:p>
        </p:txBody>
      </p:sp>
      <p:sp>
        <p:nvSpPr>
          <p:cNvPr id="3" name="TextBox 2">
            <a:extLst>
              <a:ext uri="{FF2B5EF4-FFF2-40B4-BE49-F238E27FC236}">
                <a16:creationId xmlns:a16="http://schemas.microsoft.com/office/drawing/2014/main" id="{C5F3DF41-6083-32CD-5FD5-5024AE254FD1}"/>
              </a:ext>
            </a:extLst>
          </p:cNvPr>
          <p:cNvSpPr txBox="1"/>
          <p:nvPr/>
        </p:nvSpPr>
        <p:spPr>
          <a:xfrm>
            <a:off x="834501" y="1438183"/>
            <a:ext cx="8522563" cy="923330"/>
          </a:xfrm>
          <a:prstGeom prst="rect">
            <a:avLst/>
          </a:prstGeom>
          <a:noFill/>
        </p:spPr>
        <p:txBody>
          <a:bodyPr wrap="square" rtlCol="0">
            <a:spAutoFit/>
          </a:bodyPr>
          <a:lstStyle/>
          <a:p>
            <a:r>
              <a:rPr lang="en-US" dirty="0"/>
              <a:t>So after preprocessing of the data and removing null values we get the following result for our first kind of analysis – which product most customers interacted with.</a:t>
            </a:r>
            <a:endParaRPr lang="en-IN" dirty="0"/>
          </a:p>
        </p:txBody>
      </p:sp>
      <p:pic>
        <p:nvPicPr>
          <p:cNvPr id="7" name="Picture 6">
            <a:extLst>
              <a:ext uri="{FF2B5EF4-FFF2-40B4-BE49-F238E27FC236}">
                <a16:creationId xmlns:a16="http://schemas.microsoft.com/office/drawing/2014/main" id="{9EDCBD0A-47E4-8CC4-0A4B-633888251B04}"/>
              </a:ext>
            </a:extLst>
          </p:cNvPr>
          <p:cNvPicPr>
            <a:picLocks noChangeAspect="1"/>
          </p:cNvPicPr>
          <p:nvPr/>
        </p:nvPicPr>
        <p:blipFill>
          <a:blip r:embed="rId2"/>
          <a:stretch>
            <a:fillRect/>
          </a:stretch>
        </p:blipFill>
        <p:spPr>
          <a:xfrm>
            <a:off x="677334" y="2381342"/>
            <a:ext cx="3781425" cy="3038475"/>
          </a:xfrm>
          <a:prstGeom prst="rect">
            <a:avLst/>
          </a:prstGeom>
        </p:spPr>
      </p:pic>
      <p:sp>
        <p:nvSpPr>
          <p:cNvPr id="8" name="TextBox 7">
            <a:extLst>
              <a:ext uri="{FF2B5EF4-FFF2-40B4-BE49-F238E27FC236}">
                <a16:creationId xmlns:a16="http://schemas.microsoft.com/office/drawing/2014/main" id="{C871D516-AA1C-A177-FE02-6BAD582FE81B}"/>
              </a:ext>
            </a:extLst>
          </p:cNvPr>
          <p:cNvSpPr txBox="1"/>
          <p:nvPr/>
        </p:nvSpPr>
        <p:spPr>
          <a:xfrm>
            <a:off x="4607511" y="2381342"/>
            <a:ext cx="4749553" cy="2862322"/>
          </a:xfrm>
          <a:prstGeom prst="rect">
            <a:avLst/>
          </a:prstGeom>
          <a:noFill/>
        </p:spPr>
        <p:txBody>
          <a:bodyPr wrap="square" rtlCol="0">
            <a:spAutoFit/>
          </a:bodyPr>
          <a:lstStyle/>
          <a:p>
            <a:pPr marL="285750" indent="-285750">
              <a:buFont typeface="Arial" panose="020B0604020202020204" pitchFamily="34" charset="0"/>
              <a:buChar char="•"/>
            </a:pPr>
            <a:r>
              <a:rPr lang="en-US" dirty="0"/>
              <a:t>Here we see that the product with id – 5809910.0 was the product which was the most popular amongst customers. This had a total of 297 interactions, but this is considering all who viewed, carted, </a:t>
            </a:r>
            <a:r>
              <a:rPr lang="en-US" dirty="0" err="1"/>
              <a:t>removed_from_cart</a:t>
            </a:r>
            <a:r>
              <a:rPr lang="en-US" dirty="0"/>
              <a:t> and purchased this product.</a:t>
            </a:r>
          </a:p>
          <a:p>
            <a:pPr marL="285750" indent="-285750">
              <a:buFont typeface="Arial" panose="020B0604020202020204" pitchFamily="34" charset="0"/>
              <a:buChar char="•"/>
            </a:pPr>
            <a:r>
              <a:rPr lang="en-US" dirty="0"/>
              <a:t>Since this is not a good indicator for recommendation we will move on to the next one.</a:t>
            </a:r>
            <a:endParaRPr lang="en-IN" dirty="0"/>
          </a:p>
        </p:txBody>
      </p:sp>
      <p:sp>
        <p:nvSpPr>
          <p:cNvPr id="9" name="Slide Number Placeholder 8">
            <a:extLst>
              <a:ext uri="{FF2B5EF4-FFF2-40B4-BE49-F238E27FC236}">
                <a16:creationId xmlns:a16="http://schemas.microsoft.com/office/drawing/2014/main" id="{FBDDD389-5B11-973D-4BFA-B3AE87B3144A}"/>
              </a:ext>
            </a:extLst>
          </p:cNvPr>
          <p:cNvSpPr>
            <a:spLocks noGrp="1"/>
          </p:cNvSpPr>
          <p:nvPr>
            <p:ph type="sldNum" sz="quarter" idx="12"/>
          </p:nvPr>
        </p:nvSpPr>
        <p:spPr/>
        <p:txBody>
          <a:bodyPr/>
          <a:lstStyle/>
          <a:p>
            <a:fld id="{D57F1E4F-1CFF-5643-939E-217C01CDF565}" type="slidenum">
              <a:rPr lang="en-US" smtClean="0"/>
              <a:pPr/>
              <a:t>30</a:t>
            </a:fld>
            <a:endParaRPr lang="en-US" dirty="0"/>
          </a:p>
        </p:txBody>
      </p:sp>
    </p:spTree>
    <p:extLst>
      <p:ext uri="{BB962C8B-B14F-4D97-AF65-F5344CB8AC3E}">
        <p14:creationId xmlns:p14="http://schemas.microsoft.com/office/powerpoint/2010/main" val="30276651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D7E22-CEEC-4B10-5AA2-C4CA0BCDF583}"/>
              </a:ext>
            </a:extLst>
          </p:cNvPr>
          <p:cNvSpPr>
            <a:spLocks noGrp="1"/>
          </p:cNvSpPr>
          <p:nvPr>
            <p:ph type="title"/>
          </p:nvPr>
        </p:nvSpPr>
        <p:spPr/>
        <p:txBody>
          <a:bodyPr/>
          <a:lstStyle/>
          <a:p>
            <a:r>
              <a:rPr lang="en-GB" b="1" dirty="0"/>
              <a:t>Part 3: Recommendation System</a:t>
            </a:r>
          </a:p>
        </p:txBody>
      </p:sp>
      <p:pic>
        <p:nvPicPr>
          <p:cNvPr id="4" name="Picture 3">
            <a:extLst>
              <a:ext uri="{FF2B5EF4-FFF2-40B4-BE49-F238E27FC236}">
                <a16:creationId xmlns:a16="http://schemas.microsoft.com/office/drawing/2014/main" id="{DCD183E3-1125-F594-F650-4A364EB08245}"/>
              </a:ext>
            </a:extLst>
          </p:cNvPr>
          <p:cNvPicPr>
            <a:picLocks noChangeAspect="1"/>
          </p:cNvPicPr>
          <p:nvPr/>
        </p:nvPicPr>
        <p:blipFill>
          <a:blip r:embed="rId2"/>
          <a:stretch>
            <a:fillRect/>
          </a:stretch>
        </p:blipFill>
        <p:spPr>
          <a:xfrm>
            <a:off x="341975" y="1664886"/>
            <a:ext cx="3695700" cy="3190875"/>
          </a:xfrm>
          <a:prstGeom prst="rect">
            <a:avLst/>
          </a:prstGeom>
        </p:spPr>
      </p:pic>
      <p:sp>
        <p:nvSpPr>
          <p:cNvPr id="5" name="TextBox 4">
            <a:extLst>
              <a:ext uri="{FF2B5EF4-FFF2-40B4-BE49-F238E27FC236}">
                <a16:creationId xmlns:a16="http://schemas.microsoft.com/office/drawing/2014/main" id="{A5B5E80E-2DC2-4DC4-B4BE-5184C086173B}"/>
              </a:ext>
            </a:extLst>
          </p:cNvPr>
          <p:cNvSpPr txBox="1"/>
          <p:nvPr/>
        </p:nvSpPr>
        <p:spPr>
          <a:xfrm>
            <a:off x="4119239" y="1740023"/>
            <a:ext cx="5379868" cy="4801314"/>
          </a:xfrm>
          <a:prstGeom prst="rect">
            <a:avLst/>
          </a:prstGeom>
          <a:noFill/>
        </p:spPr>
        <p:txBody>
          <a:bodyPr wrap="square" rtlCol="0">
            <a:spAutoFit/>
          </a:bodyPr>
          <a:lstStyle/>
          <a:p>
            <a:pPr marL="285750" indent="-285750">
              <a:buFont typeface="Arial" panose="020B0604020202020204" pitchFamily="34" charset="0"/>
              <a:buChar char="•"/>
            </a:pPr>
            <a:r>
              <a:rPr lang="en-US" dirty="0"/>
              <a:t>This graph shows only the products that were brought by the customers.</a:t>
            </a:r>
          </a:p>
          <a:p>
            <a:pPr marL="285750" indent="-285750">
              <a:buFont typeface="Arial" panose="020B0604020202020204" pitchFamily="34" charset="0"/>
              <a:buChar char="•"/>
            </a:pPr>
            <a:r>
              <a:rPr lang="en-US" dirty="0"/>
              <a:t>This graph is a more accurate representation of products that were most popular with the customers who purchased from our online store.</a:t>
            </a:r>
          </a:p>
          <a:p>
            <a:pPr marL="285750" indent="-285750">
              <a:buFont typeface="Arial" panose="020B0604020202020204" pitchFamily="34" charset="0"/>
              <a:buChar char="•"/>
            </a:pPr>
            <a:r>
              <a:rPr lang="en-US" dirty="0"/>
              <a:t>The product with id – 5854897.0 is the product with the most sales followed by 580991.0. This is in stark contrast to what we saw in the previous graph. The product with id -580991.0 was the most interacted product but it is the second most bought product.</a:t>
            </a:r>
          </a:p>
          <a:p>
            <a:pPr marL="285750" indent="-285750">
              <a:buFont typeface="Arial" panose="020B0604020202020204" pitchFamily="34" charset="0"/>
              <a:buChar char="•"/>
            </a:pPr>
            <a:r>
              <a:rPr lang="en-US" dirty="0"/>
              <a:t>For the purpose of this project we are only considering the top 20 popular products based on their sale. The total sale for all 3 months from our online store is 4469. Including everything in this graph would be clumsy.</a:t>
            </a:r>
            <a:endParaRPr lang="en-IN" dirty="0"/>
          </a:p>
        </p:txBody>
      </p:sp>
      <p:sp>
        <p:nvSpPr>
          <p:cNvPr id="6" name="Slide Number Placeholder 5">
            <a:extLst>
              <a:ext uri="{FF2B5EF4-FFF2-40B4-BE49-F238E27FC236}">
                <a16:creationId xmlns:a16="http://schemas.microsoft.com/office/drawing/2014/main" id="{860C54A3-ECAE-45DA-20F6-B4451FB18687}"/>
              </a:ext>
            </a:extLst>
          </p:cNvPr>
          <p:cNvSpPr>
            <a:spLocks noGrp="1"/>
          </p:cNvSpPr>
          <p:nvPr>
            <p:ph type="sldNum" sz="quarter" idx="12"/>
          </p:nvPr>
        </p:nvSpPr>
        <p:spPr/>
        <p:txBody>
          <a:bodyPr/>
          <a:lstStyle/>
          <a:p>
            <a:fld id="{D57F1E4F-1CFF-5643-939E-217C01CDF565}" type="slidenum">
              <a:rPr lang="en-US" smtClean="0"/>
              <a:pPr/>
              <a:t>31</a:t>
            </a:fld>
            <a:endParaRPr lang="en-US" dirty="0"/>
          </a:p>
        </p:txBody>
      </p:sp>
    </p:spTree>
    <p:extLst>
      <p:ext uri="{BB962C8B-B14F-4D97-AF65-F5344CB8AC3E}">
        <p14:creationId xmlns:p14="http://schemas.microsoft.com/office/powerpoint/2010/main" val="179523957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D7E22-CEEC-4B10-5AA2-C4CA0BCDF583}"/>
              </a:ext>
            </a:extLst>
          </p:cNvPr>
          <p:cNvSpPr>
            <a:spLocks noGrp="1"/>
          </p:cNvSpPr>
          <p:nvPr>
            <p:ph type="title"/>
          </p:nvPr>
        </p:nvSpPr>
        <p:spPr>
          <a:xfrm>
            <a:off x="677334" y="609600"/>
            <a:ext cx="8596668" cy="1094913"/>
          </a:xfrm>
        </p:spPr>
        <p:txBody>
          <a:bodyPr/>
          <a:lstStyle/>
          <a:p>
            <a:r>
              <a:rPr lang="en-GB" b="1" dirty="0"/>
              <a:t>Part 3: Recommendation System</a:t>
            </a:r>
          </a:p>
        </p:txBody>
      </p:sp>
      <p:sp>
        <p:nvSpPr>
          <p:cNvPr id="3" name="TextBox 2">
            <a:extLst>
              <a:ext uri="{FF2B5EF4-FFF2-40B4-BE49-F238E27FC236}">
                <a16:creationId xmlns:a16="http://schemas.microsoft.com/office/drawing/2014/main" id="{8C451480-2749-6143-030E-450A2B969130}"/>
              </a:ext>
            </a:extLst>
          </p:cNvPr>
          <p:cNvSpPr txBox="1"/>
          <p:nvPr/>
        </p:nvSpPr>
        <p:spPr>
          <a:xfrm>
            <a:off x="807868" y="1358283"/>
            <a:ext cx="7519386" cy="4524315"/>
          </a:xfrm>
          <a:prstGeom prst="rect">
            <a:avLst/>
          </a:prstGeom>
          <a:noFill/>
        </p:spPr>
        <p:txBody>
          <a:bodyPr wrap="square" rtlCol="0">
            <a:spAutoFit/>
          </a:bodyPr>
          <a:lstStyle/>
          <a:p>
            <a:r>
              <a:rPr lang="en-US" dirty="0"/>
              <a:t>Points to consider:</a:t>
            </a:r>
          </a:p>
          <a:p>
            <a:pPr marL="285750" indent="-285750">
              <a:buFont typeface="Arial" panose="020B0604020202020204" pitchFamily="34" charset="0"/>
              <a:buChar char="•"/>
            </a:pPr>
            <a:r>
              <a:rPr lang="en-US" dirty="0"/>
              <a:t>From our analysis we saw that the product with id - 5854897.0 had the most sales and were most popular among the customer base. Also all the top 20 products had some good sale numbers considering that there are more than 3210 unique products that are listed on our online store.</a:t>
            </a:r>
          </a:p>
          <a:p>
            <a:pPr marL="285750" indent="-285750">
              <a:buFont typeface="Arial" panose="020B0604020202020204" pitchFamily="34" charset="0"/>
              <a:buChar char="•"/>
            </a:pPr>
            <a:r>
              <a:rPr lang="en-US" dirty="0"/>
              <a:t>So for recommendation, on our front page/app of the store we can give enticing offers and good discounts on popular products that we already have data of and then advertise them to our target customers.</a:t>
            </a:r>
          </a:p>
          <a:p>
            <a:pPr marL="285750" indent="-285750">
              <a:buFont typeface="Arial" panose="020B0604020202020204" pitchFamily="34" charset="0"/>
              <a:buChar char="•"/>
            </a:pPr>
            <a:r>
              <a:rPr lang="en-US" dirty="0"/>
              <a:t>Moving forward, we should encourage those who purchase from our online store to leave a review/rating of the product we purchased so that we can build a better recommendation system in the future.</a:t>
            </a:r>
          </a:p>
          <a:p>
            <a:endParaRPr lang="en-US" dirty="0"/>
          </a:p>
          <a:p>
            <a:r>
              <a:rPr lang="en-US" dirty="0"/>
              <a:t>This concludes our recommendation system part. In the next part we will be proceeding with sales forecasting using ARIMA model.</a:t>
            </a:r>
            <a:endParaRPr lang="en-IN" dirty="0"/>
          </a:p>
        </p:txBody>
      </p:sp>
      <p:sp>
        <p:nvSpPr>
          <p:cNvPr id="4" name="Slide Number Placeholder 3">
            <a:extLst>
              <a:ext uri="{FF2B5EF4-FFF2-40B4-BE49-F238E27FC236}">
                <a16:creationId xmlns:a16="http://schemas.microsoft.com/office/drawing/2014/main" id="{5A3D34F0-91AD-D2FC-1712-C6747FCA68B5}"/>
              </a:ext>
            </a:extLst>
          </p:cNvPr>
          <p:cNvSpPr>
            <a:spLocks noGrp="1"/>
          </p:cNvSpPr>
          <p:nvPr>
            <p:ph type="sldNum" sz="quarter" idx="12"/>
          </p:nvPr>
        </p:nvSpPr>
        <p:spPr/>
        <p:txBody>
          <a:bodyPr/>
          <a:lstStyle/>
          <a:p>
            <a:fld id="{D57F1E4F-1CFF-5643-939E-217C01CDF565}" type="slidenum">
              <a:rPr lang="en-US" smtClean="0"/>
              <a:pPr/>
              <a:t>32</a:t>
            </a:fld>
            <a:endParaRPr lang="en-US" dirty="0"/>
          </a:p>
        </p:txBody>
      </p:sp>
    </p:spTree>
    <p:extLst>
      <p:ext uri="{BB962C8B-B14F-4D97-AF65-F5344CB8AC3E}">
        <p14:creationId xmlns:p14="http://schemas.microsoft.com/office/powerpoint/2010/main" val="26795591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D7E22-CEEC-4B10-5AA2-C4CA0BCDF583}"/>
              </a:ext>
            </a:extLst>
          </p:cNvPr>
          <p:cNvSpPr>
            <a:spLocks noGrp="1"/>
          </p:cNvSpPr>
          <p:nvPr>
            <p:ph type="title"/>
          </p:nvPr>
        </p:nvSpPr>
        <p:spPr/>
        <p:txBody>
          <a:bodyPr/>
          <a:lstStyle/>
          <a:p>
            <a:r>
              <a:rPr lang="en-GB" b="1" dirty="0"/>
              <a:t>Part 4: Sales Forecasting</a:t>
            </a:r>
          </a:p>
        </p:txBody>
      </p:sp>
      <p:pic>
        <p:nvPicPr>
          <p:cNvPr id="4" name="Picture 3">
            <a:extLst>
              <a:ext uri="{FF2B5EF4-FFF2-40B4-BE49-F238E27FC236}">
                <a16:creationId xmlns:a16="http://schemas.microsoft.com/office/drawing/2014/main" id="{C6CF885D-7B41-34C2-77C8-B201CA9E8598}"/>
              </a:ext>
            </a:extLst>
          </p:cNvPr>
          <p:cNvPicPr>
            <a:picLocks noChangeAspect="1"/>
          </p:cNvPicPr>
          <p:nvPr/>
        </p:nvPicPr>
        <p:blipFill>
          <a:blip r:embed="rId2"/>
          <a:stretch>
            <a:fillRect/>
          </a:stretch>
        </p:blipFill>
        <p:spPr>
          <a:xfrm>
            <a:off x="1851468" y="1364525"/>
            <a:ext cx="6248400" cy="4714875"/>
          </a:xfrm>
          <a:prstGeom prst="rect">
            <a:avLst/>
          </a:prstGeom>
        </p:spPr>
      </p:pic>
      <p:sp>
        <p:nvSpPr>
          <p:cNvPr id="5" name="Slide Number Placeholder 4">
            <a:extLst>
              <a:ext uri="{FF2B5EF4-FFF2-40B4-BE49-F238E27FC236}">
                <a16:creationId xmlns:a16="http://schemas.microsoft.com/office/drawing/2014/main" id="{6B80F615-EECC-99A3-C72C-4A6D2A03192F}"/>
              </a:ext>
            </a:extLst>
          </p:cNvPr>
          <p:cNvSpPr>
            <a:spLocks noGrp="1"/>
          </p:cNvSpPr>
          <p:nvPr>
            <p:ph type="sldNum" sz="quarter" idx="12"/>
          </p:nvPr>
        </p:nvSpPr>
        <p:spPr/>
        <p:txBody>
          <a:bodyPr/>
          <a:lstStyle/>
          <a:p>
            <a:fld id="{D57F1E4F-1CFF-5643-939E-217C01CDF565}" type="slidenum">
              <a:rPr lang="en-US" smtClean="0"/>
              <a:pPr/>
              <a:t>33</a:t>
            </a:fld>
            <a:endParaRPr lang="en-US" dirty="0"/>
          </a:p>
        </p:txBody>
      </p:sp>
    </p:spTree>
    <p:extLst>
      <p:ext uri="{BB962C8B-B14F-4D97-AF65-F5344CB8AC3E}">
        <p14:creationId xmlns:p14="http://schemas.microsoft.com/office/powerpoint/2010/main" val="333856752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D7E22-CEEC-4B10-5AA2-C4CA0BCDF583}"/>
              </a:ext>
            </a:extLst>
          </p:cNvPr>
          <p:cNvSpPr>
            <a:spLocks noGrp="1"/>
          </p:cNvSpPr>
          <p:nvPr>
            <p:ph type="title"/>
          </p:nvPr>
        </p:nvSpPr>
        <p:spPr>
          <a:xfrm>
            <a:off x="677334" y="609600"/>
            <a:ext cx="8596668" cy="1139301"/>
          </a:xfrm>
        </p:spPr>
        <p:txBody>
          <a:bodyPr/>
          <a:lstStyle/>
          <a:p>
            <a:r>
              <a:rPr lang="en-GB" b="1" dirty="0"/>
              <a:t>Part 4: Sales Forecasting</a:t>
            </a:r>
          </a:p>
        </p:txBody>
      </p:sp>
      <p:sp>
        <p:nvSpPr>
          <p:cNvPr id="3" name="TextBox 2">
            <a:extLst>
              <a:ext uri="{FF2B5EF4-FFF2-40B4-BE49-F238E27FC236}">
                <a16:creationId xmlns:a16="http://schemas.microsoft.com/office/drawing/2014/main" id="{15AA20C3-F071-85CA-4012-E0B524E9C452}"/>
              </a:ext>
            </a:extLst>
          </p:cNvPr>
          <p:cNvSpPr txBox="1"/>
          <p:nvPr/>
        </p:nvSpPr>
        <p:spPr>
          <a:xfrm>
            <a:off x="594804" y="1207364"/>
            <a:ext cx="8750220" cy="4801314"/>
          </a:xfrm>
          <a:prstGeom prst="rect">
            <a:avLst/>
          </a:prstGeom>
          <a:noFill/>
        </p:spPr>
        <p:txBody>
          <a:bodyPr wrap="square" rtlCol="0">
            <a:spAutoFit/>
          </a:bodyPr>
          <a:lstStyle/>
          <a:p>
            <a:r>
              <a:rPr lang="en-US" dirty="0"/>
              <a:t>Sales forecasting is the process of estimating future revenue by predicting the amount of product or services a sales unit (which can be an individual salesperson, a sales team, or a company) will sell in the next week, month, quarter, or year. </a:t>
            </a:r>
          </a:p>
          <a:p>
            <a:endParaRPr lang="en-US" dirty="0"/>
          </a:p>
          <a:p>
            <a:r>
              <a:rPr lang="en-US" dirty="0"/>
              <a:t>Forecasts are about the future. It’s hard to overstate how important it is for a company to produce an accurate sales forecast. Privately held companies gain confidence in their business when leaders can trust forecasts. For publicly traded companies, accurate forecasts confer credibility in the market. </a:t>
            </a:r>
          </a:p>
          <a:p>
            <a:endParaRPr lang="en-US" dirty="0"/>
          </a:p>
          <a:p>
            <a:r>
              <a:rPr lang="en-US" dirty="0"/>
              <a:t>For the purpose of our project we will be using the ARIMA model.</a:t>
            </a:r>
            <a:r>
              <a:rPr lang="en-US" b="0" i="0" dirty="0">
                <a:solidFill>
                  <a:srgbClr val="222222"/>
                </a:solidFill>
                <a:effectLst/>
                <a:latin typeface="Open Sans" panose="020B0606030504020204" pitchFamily="34" charset="0"/>
              </a:rPr>
              <a:t> </a:t>
            </a:r>
            <a:r>
              <a:rPr lang="en-US" dirty="0"/>
              <a:t>ARIMA (Auto-Regressive Integrated Moving Average) is a statistical modeling technique for time series analysis and forecasting. Compared to machine learning, ARIMA is a classical modeling approach that is particularly powerful when the time series being analyzed follows a clear pattern. Due to its effectiveness, ARIMA(</a:t>
            </a:r>
            <a:r>
              <a:rPr lang="en-IN" dirty="0"/>
              <a:t>Autoregressive Integrated Moving Averages</a:t>
            </a:r>
            <a:r>
              <a:rPr lang="en-US" dirty="0"/>
              <a:t>) is frequently used in various economic and scientific applications. Examples are forecasting weather data, predicting order quantities, and sales forecasting. </a:t>
            </a:r>
            <a:endParaRPr lang="en-IN" dirty="0"/>
          </a:p>
        </p:txBody>
      </p:sp>
      <p:sp>
        <p:nvSpPr>
          <p:cNvPr id="4" name="Slide Number Placeholder 3">
            <a:extLst>
              <a:ext uri="{FF2B5EF4-FFF2-40B4-BE49-F238E27FC236}">
                <a16:creationId xmlns:a16="http://schemas.microsoft.com/office/drawing/2014/main" id="{762BBE53-EF6A-7CFD-9308-8DA825DE7314}"/>
              </a:ext>
            </a:extLst>
          </p:cNvPr>
          <p:cNvSpPr>
            <a:spLocks noGrp="1"/>
          </p:cNvSpPr>
          <p:nvPr>
            <p:ph type="sldNum" sz="quarter" idx="12"/>
          </p:nvPr>
        </p:nvSpPr>
        <p:spPr/>
        <p:txBody>
          <a:bodyPr/>
          <a:lstStyle/>
          <a:p>
            <a:fld id="{D57F1E4F-1CFF-5643-939E-217C01CDF565}" type="slidenum">
              <a:rPr lang="en-US" smtClean="0"/>
              <a:pPr/>
              <a:t>34</a:t>
            </a:fld>
            <a:endParaRPr lang="en-US" dirty="0"/>
          </a:p>
        </p:txBody>
      </p:sp>
    </p:spTree>
    <p:extLst>
      <p:ext uri="{BB962C8B-B14F-4D97-AF65-F5344CB8AC3E}">
        <p14:creationId xmlns:p14="http://schemas.microsoft.com/office/powerpoint/2010/main" val="200531916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D7E22-CEEC-4B10-5AA2-C4CA0BCDF583}"/>
              </a:ext>
            </a:extLst>
          </p:cNvPr>
          <p:cNvSpPr>
            <a:spLocks noGrp="1"/>
          </p:cNvSpPr>
          <p:nvPr>
            <p:ph type="title"/>
          </p:nvPr>
        </p:nvSpPr>
        <p:spPr/>
        <p:txBody>
          <a:bodyPr/>
          <a:lstStyle/>
          <a:p>
            <a:r>
              <a:rPr lang="en-GB" b="1" dirty="0"/>
              <a:t>Part 4: Sales Forecasting</a:t>
            </a:r>
          </a:p>
        </p:txBody>
      </p:sp>
      <p:sp>
        <p:nvSpPr>
          <p:cNvPr id="3" name="TextBox 2">
            <a:extLst>
              <a:ext uri="{FF2B5EF4-FFF2-40B4-BE49-F238E27FC236}">
                <a16:creationId xmlns:a16="http://schemas.microsoft.com/office/drawing/2014/main" id="{035459C8-913F-01BC-C140-BC0FC70AE462}"/>
              </a:ext>
            </a:extLst>
          </p:cNvPr>
          <p:cNvSpPr txBox="1"/>
          <p:nvPr/>
        </p:nvSpPr>
        <p:spPr>
          <a:xfrm>
            <a:off x="807868" y="1722268"/>
            <a:ext cx="8220722" cy="4247317"/>
          </a:xfrm>
          <a:prstGeom prst="rect">
            <a:avLst/>
          </a:prstGeom>
          <a:noFill/>
        </p:spPr>
        <p:txBody>
          <a:bodyPr wrap="square" rtlCol="0">
            <a:spAutoFit/>
          </a:bodyPr>
          <a:lstStyle/>
          <a:p>
            <a:r>
              <a:rPr lang="en-US" dirty="0"/>
              <a:t>For the purpose of forecasting sales, we first merge our three datasets that we have into one. We use the </a:t>
            </a:r>
            <a:r>
              <a:rPr lang="en-US" dirty="0" err="1"/>
              <a:t>concat</a:t>
            </a:r>
            <a:r>
              <a:rPr lang="en-US" dirty="0"/>
              <a:t> method in pandas for this purpose. After this we will take just two features of our dataset namely ‘</a:t>
            </a:r>
            <a:r>
              <a:rPr lang="en-US" dirty="0" err="1"/>
              <a:t>event_time</a:t>
            </a:r>
            <a:r>
              <a:rPr lang="en-US" dirty="0"/>
              <a:t>’ and ’</a:t>
            </a:r>
            <a:r>
              <a:rPr lang="en-US" dirty="0" err="1"/>
              <a:t>event_type</a:t>
            </a:r>
            <a:r>
              <a:rPr lang="en-US" dirty="0"/>
              <a:t>’.</a:t>
            </a:r>
          </a:p>
          <a:p>
            <a:r>
              <a:rPr lang="en-US" dirty="0"/>
              <a:t>We will be doing some preprocessing of the data to remove missing/null values. Since there are no duplicate entries we can move forward with creating our model.</a:t>
            </a:r>
          </a:p>
          <a:p>
            <a:r>
              <a:rPr lang="en-US" dirty="0"/>
              <a:t>Now to plot a time series we need two things – time and sales. Since our dataset already has time, we just need to format our time feature in such a way that it shows the total sales in each day and since we have the data available for 3 months, we can see how our sales looked like for the entirety of these 3 months and build a model to forecast our future sales.</a:t>
            </a:r>
          </a:p>
          <a:p>
            <a:r>
              <a:rPr lang="en-US" dirty="0"/>
              <a:t>We make use of some good functions available in pandas and python as a whole to format our dataset in the required manner. This is explained in the next section.</a:t>
            </a:r>
          </a:p>
        </p:txBody>
      </p:sp>
      <p:sp>
        <p:nvSpPr>
          <p:cNvPr id="4" name="Slide Number Placeholder 3">
            <a:extLst>
              <a:ext uri="{FF2B5EF4-FFF2-40B4-BE49-F238E27FC236}">
                <a16:creationId xmlns:a16="http://schemas.microsoft.com/office/drawing/2014/main" id="{1B8BF977-0714-86C4-16AF-9EED7C85AA9A}"/>
              </a:ext>
            </a:extLst>
          </p:cNvPr>
          <p:cNvSpPr>
            <a:spLocks noGrp="1"/>
          </p:cNvSpPr>
          <p:nvPr>
            <p:ph type="sldNum" sz="quarter" idx="12"/>
          </p:nvPr>
        </p:nvSpPr>
        <p:spPr/>
        <p:txBody>
          <a:bodyPr/>
          <a:lstStyle/>
          <a:p>
            <a:fld id="{D57F1E4F-1CFF-5643-939E-217C01CDF565}" type="slidenum">
              <a:rPr lang="en-US" smtClean="0"/>
              <a:pPr/>
              <a:t>35</a:t>
            </a:fld>
            <a:endParaRPr lang="en-US" dirty="0"/>
          </a:p>
        </p:txBody>
      </p:sp>
    </p:spTree>
    <p:extLst>
      <p:ext uri="{BB962C8B-B14F-4D97-AF65-F5344CB8AC3E}">
        <p14:creationId xmlns:p14="http://schemas.microsoft.com/office/powerpoint/2010/main" val="414615443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D7E22-CEEC-4B10-5AA2-C4CA0BCDF583}"/>
              </a:ext>
            </a:extLst>
          </p:cNvPr>
          <p:cNvSpPr>
            <a:spLocks noGrp="1"/>
          </p:cNvSpPr>
          <p:nvPr>
            <p:ph type="title"/>
          </p:nvPr>
        </p:nvSpPr>
        <p:spPr/>
        <p:txBody>
          <a:bodyPr/>
          <a:lstStyle/>
          <a:p>
            <a:r>
              <a:rPr lang="en-GB" b="1" dirty="0"/>
              <a:t>Part 4: Sales Forecasting</a:t>
            </a:r>
          </a:p>
        </p:txBody>
      </p:sp>
      <p:sp>
        <p:nvSpPr>
          <p:cNvPr id="3" name="TextBox 2">
            <a:extLst>
              <a:ext uri="{FF2B5EF4-FFF2-40B4-BE49-F238E27FC236}">
                <a16:creationId xmlns:a16="http://schemas.microsoft.com/office/drawing/2014/main" id="{3626FEBB-C087-F1F5-1C4B-E5910BEAB555}"/>
              </a:ext>
            </a:extLst>
          </p:cNvPr>
          <p:cNvSpPr txBox="1"/>
          <p:nvPr/>
        </p:nvSpPr>
        <p:spPr>
          <a:xfrm>
            <a:off x="677334" y="1270000"/>
            <a:ext cx="7927760" cy="5355312"/>
          </a:xfrm>
          <a:prstGeom prst="rect">
            <a:avLst/>
          </a:prstGeom>
          <a:noFill/>
        </p:spPr>
        <p:txBody>
          <a:bodyPr wrap="square" rtlCol="0">
            <a:spAutoFit/>
          </a:bodyPr>
          <a:lstStyle/>
          <a:p>
            <a:r>
              <a:rPr lang="en-US" dirty="0"/>
              <a:t>The method to create a timeseries </a:t>
            </a:r>
            <a:r>
              <a:rPr lang="en-US" dirty="0" err="1"/>
              <a:t>dataframe</a:t>
            </a:r>
            <a:r>
              <a:rPr lang="en-US" dirty="0"/>
              <a:t> for the purpose of this project are as follows:</a:t>
            </a:r>
          </a:p>
          <a:p>
            <a:pPr marL="285750" indent="-285750">
              <a:buFont typeface="Arial" panose="020B0604020202020204" pitchFamily="34" charset="0"/>
              <a:buChar char="•"/>
            </a:pPr>
            <a:r>
              <a:rPr lang="en-US" dirty="0"/>
              <a:t>First we create a </a:t>
            </a:r>
            <a:r>
              <a:rPr lang="en-US" dirty="0" err="1"/>
              <a:t>dataframe</a:t>
            </a:r>
            <a:r>
              <a:rPr lang="en-US" dirty="0"/>
              <a:t> with just two features:’</a:t>
            </a:r>
            <a:r>
              <a:rPr lang="en-US" dirty="0" err="1"/>
              <a:t>event_time</a:t>
            </a:r>
            <a:r>
              <a:rPr lang="en-US" dirty="0"/>
              <a:t>’ and ‘</a:t>
            </a:r>
            <a:r>
              <a:rPr lang="en-US" dirty="0" err="1"/>
              <a:t>event_type</a:t>
            </a:r>
            <a:r>
              <a:rPr lang="en-US" dirty="0"/>
              <a:t>’.</a:t>
            </a:r>
          </a:p>
          <a:p>
            <a:pPr marL="285750" indent="-285750">
              <a:buFont typeface="Arial" panose="020B0604020202020204" pitchFamily="34" charset="0"/>
              <a:buChar char="•"/>
            </a:pPr>
            <a:r>
              <a:rPr lang="en-US" dirty="0"/>
              <a:t>Then we convert the </a:t>
            </a:r>
            <a:r>
              <a:rPr lang="en-US" dirty="0" err="1"/>
              <a:t>event_time</a:t>
            </a:r>
            <a:r>
              <a:rPr lang="en-US" dirty="0"/>
              <a:t> feature into a datetime datatype using method available in pandas library.</a:t>
            </a:r>
          </a:p>
          <a:p>
            <a:pPr marL="285750" indent="-285750">
              <a:buFont typeface="Arial" panose="020B0604020202020204" pitchFamily="34" charset="0"/>
              <a:buChar char="•"/>
            </a:pPr>
            <a:r>
              <a:rPr lang="en-US" dirty="0"/>
              <a:t>Then we extract just the date part(</a:t>
            </a:r>
            <a:r>
              <a:rPr lang="en-US" dirty="0" err="1"/>
              <a:t>yyyy</a:t>
            </a:r>
            <a:r>
              <a:rPr lang="en-US" dirty="0"/>
              <a:t>-mm-dd) from our </a:t>
            </a:r>
            <a:r>
              <a:rPr lang="en-US" dirty="0" err="1"/>
              <a:t>event_time</a:t>
            </a:r>
            <a:r>
              <a:rPr lang="en-US" dirty="0"/>
              <a:t> feature and create a new feature to store this date. </a:t>
            </a:r>
            <a:r>
              <a:rPr lang="en-US" dirty="0" err="1"/>
              <a:t>Aftwerwards</a:t>
            </a:r>
            <a:r>
              <a:rPr lang="en-US" dirty="0"/>
              <a:t>, we remove the </a:t>
            </a:r>
            <a:r>
              <a:rPr lang="en-US" dirty="0" err="1"/>
              <a:t>event_time</a:t>
            </a:r>
            <a:r>
              <a:rPr lang="en-US" dirty="0"/>
              <a:t> feature as it is no longer needed.</a:t>
            </a:r>
          </a:p>
          <a:p>
            <a:pPr marL="285750" indent="-285750">
              <a:buFont typeface="Arial" panose="020B0604020202020204" pitchFamily="34" charset="0"/>
              <a:buChar char="•"/>
            </a:pPr>
            <a:r>
              <a:rPr lang="en-US" dirty="0"/>
              <a:t>Then we filter the </a:t>
            </a:r>
            <a:r>
              <a:rPr lang="en-US" dirty="0" err="1"/>
              <a:t>event_type</a:t>
            </a:r>
            <a:r>
              <a:rPr lang="en-US" dirty="0"/>
              <a:t> field and take only those event types that are purchases as the rest cannot be considered as fields. We make use of readily available functions of </a:t>
            </a:r>
            <a:r>
              <a:rPr lang="en-US" dirty="0" err="1"/>
              <a:t>dataframe</a:t>
            </a:r>
            <a:r>
              <a:rPr lang="en-US" dirty="0"/>
              <a:t> in python for this purpose.</a:t>
            </a:r>
          </a:p>
          <a:p>
            <a:pPr marL="285750" indent="-285750">
              <a:buFont typeface="Arial" panose="020B0604020202020204" pitchFamily="34" charset="0"/>
              <a:buChar char="•"/>
            </a:pPr>
            <a:r>
              <a:rPr lang="en-US" dirty="0"/>
              <a:t>Next with the help of a dictionary we replace the purchase word in </a:t>
            </a:r>
            <a:r>
              <a:rPr lang="en-US" dirty="0" err="1"/>
              <a:t>event_type</a:t>
            </a:r>
            <a:r>
              <a:rPr lang="en-US" dirty="0"/>
              <a:t> feature into 1’s.</a:t>
            </a:r>
          </a:p>
          <a:p>
            <a:pPr marL="285750" indent="-285750">
              <a:buFont typeface="Arial" panose="020B0604020202020204" pitchFamily="34" charset="0"/>
              <a:buChar char="•"/>
            </a:pPr>
            <a:r>
              <a:rPr lang="en-US" dirty="0"/>
              <a:t>After all this process we make use of the extremely useful </a:t>
            </a:r>
            <a:r>
              <a:rPr lang="en-US" dirty="0" err="1"/>
              <a:t>groupby</a:t>
            </a:r>
            <a:r>
              <a:rPr lang="en-US" dirty="0"/>
              <a:t> function in python to create our timeseries </a:t>
            </a:r>
            <a:r>
              <a:rPr lang="en-US" dirty="0" err="1"/>
              <a:t>dataframe</a:t>
            </a:r>
            <a:r>
              <a:rPr lang="en-US" dirty="0"/>
              <a:t>. By doing this we can get a cumulative number of sales that occurred in each day and then we can plot a timeseries graph. This is shown in the next section.</a:t>
            </a:r>
            <a:endParaRPr lang="en-IN" dirty="0"/>
          </a:p>
        </p:txBody>
      </p:sp>
      <p:sp>
        <p:nvSpPr>
          <p:cNvPr id="4" name="Slide Number Placeholder 3">
            <a:extLst>
              <a:ext uri="{FF2B5EF4-FFF2-40B4-BE49-F238E27FC236}">
                <a16:creationId xmlns:a16="http://schemas.microsoft.com/office/drawing/2014/main" id="{6A2BF00E-8C24-59A8-FAAE-1ECF8550C7F6}"/>
              </a:ext>
            </a:extLst>
          </p:cNvPr>
          <p:cNvSpPr>
            <a:spLocks noGrp="1"/>
          </p:cNvSpPr>
          <p:nvPr>
            <p:ph type="sldNum" sz="quarter" idx="12"/>
          </p:nvPr>
        </p:nvSpPr>
        <p:spPr/>
        <p:txBody>
          <a:bodyPr/>
          <a:lstStyle/>
          <a:p>
            <a:fld id="{D57F1E4F-1CFF-5643-939E-217C01CDF565}" type="slidenum">
              <a:rPr lang="en-US" smtClean="0"/>
              <a:pPr/>
              <a:t>36</a:t>
            </a:fld>
            <a:endParaRPr lang="en-US" dirty="0"/>
          </a:p>
        </p:txBody>
      </p:sp>
    </p:spTree>
    <p:extLst>
      <p:ext uri="{BB962C8B-B14F-4D97-AF65-F5344CB8AC3E}">
        <p14:creationId xmlns:p14="http://schemas.microsoft.com/office/powerpoint/2010/main" val="190169911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D7E22-CEEC-4B10-5AA2-C4CA0BCDF583}"/>
              </a:ext>
            </a:extLst>
          </p:cNvPr>
          <p:cNvSpPr>
            <a:spLocks noGrp="1"/>
          </p:cNvSpPr>
          <p:nvPr>
            <p:ph type="title"/>
          </p:nvPr>
        </p:nvSpPr>
        <p:spPr/>
        <p:txBody>
          <a:bodyPr/>
          <a:lstStyle/>
          <a:p>
            <a:r>
              <a:rPr lang="en-GB" b="1" dirty="0"/>
              <a:t>Part 4: Sales Forecasting</a:t>
            </a:r>
          </a:p>
        </p:txBody>
      </p:sp>
      <p:pic>
        <p:nvPicPr>
          <p:cNvPr id="4" name="Picture 3">
            <a:extLst>
              <a:ext uri="{FF2B5EF4-FFF2-40B4-BE49-F238E27FC236}">
                <a16:creationId xmlns:a16="http://schemas.microsoft.com/office/drawing/2014/main" id="{243F117E-452B-EFE6-3BC9-9CF8BA0F39F5}"/>
              </a:ext>
            </a:extLst>
          </p:cNvPr>
          <p:cNvPicPr>
            <a:picLocks noChangeAspect="1"/>
          </p:cNvPicPr>
          <p:nvPr/>
        </p:nvPicPr>
        <p:blipFill>
          <a:blip r:embed="rId2"/>
          <a:stretch>
            <a:fillRect/>
          </a:stretch>
        </p:blipFill>
        <p:spPr>
          <a:xfrm>
            <a:off x="1796017" y="1175798"/>
            <a:ext cx="5972175" cy="3209925"/>
          </a:xfrm>
          <a:prstGeom prst="rect">
            <a:avLst/>
          </a:prstGeom>
        </p:spPr>
      </p:pic>
      <p:sp>
        <p:nvSpPr>
          <p:cNvPr id="5" name="TextBox 4">
            <a:extLst>
              <a:ext uri="{FF2B5EF4-FFF2-40B4-BE49-F238E27FC236}">
                <a16:creationId xmlns:a16="http://schemas.microsoft.com/office/drawing/2014/main" id="{A46119BD-0358-73C0-368F-25B55833AD5C}"/>
              </a:ext>
            </a:extLst>
          </p:cNvPr>
          <p:cNvSpPr txBox="1"/>
          <p:nvPr/>
        </p:nvSpPr>
        <p:spPr>
          <a:xfrm>
            <a:off x="655303" y="4332457"/>
            <a:ext cx="8253602" cy="2031325"/>
          </a:xfrm>
          <a:prstGeom prst="rect">
            <a:avLst/>
          </a:prstGeom>
          <a:noFill/>
        </p:spPr>
        <p:txBody>
          <a:bodyPr wrap="square" rtlCol="0">
            <a:spAutoFit/>
          </a:bodyPr>
          <a:lstStyle/>
          <a:p>
            <a:r>
              <a:rPr lang="en-US" dirty="0"/>
              <a:t>Here we have our time series plot and we can clearly see that most of the sales in each month happened in first and last days of each month. Also most intermediate days in each month had 0 sales. So there is quite a behavior seen here. Almost all days of the month had 0 sales and the beginning and end of each month saw the most sales.</a:t>
            </a:r>
          </a:p>
          <a:p>
            <a:r>
              <a:rPr lang="en-US" dirty="0"/>
              <a:t>Before we go about building our ARIMA model for forecasting there are certain steps to be done. This is explained in the next section.</a:t>
            </a:r>
            <a:endParaRPr lang="en-IN" dirty="0"/>
          </a:p>
        </p:txBody>
      </p:sp>
      <p:sp>
        <p:nvSpPr>
          <p:cNvPr id="6" name="Slide Number Placeholder 5">
            <a:extLst>
              <a:ext uri="{FF2B5EF4-FFF2-40B4-BE49-F238E27FC236}">
                <a16:creationId xmlns:a16="http://schemas.microsoft.com/office/drawing/2014/main" id="{36AC08B5-D090-3219-0F50-96A8F5020794}"/>
              </a:ext>
            </a:extLst>
          </p:cNvPr>
          <p:cNvSpPr>
            <a:spLocks noGrp="1"/>
          </p:cNvSpPr>
          <p:nvPr>
            <p:ph type="sldNum" sz="quarter" idx="12"/>
          </p:nvPr>
        </p:nvSpPr>
        <p:spPr/>
        <p:txBody>
          <a:bodyPr/>
          <a:lstStyle/>
          <a:p>
            <a:fld id="{D57F1E4F-1CFF-5643-939E-217C01CDF565}" type="slidenum">
              <a:rPr lang="en-US" smtClean="0"/>
              <a:pPr/>
              <a:t>37</a:t>
            </a:fld>
            <a:endParaRPr lang="en-US" dirty="0"/>
          </a:p>
        </p:txBody>
      </p:sp>
    </p:spTree>
    <p:extLst>
      <p:ext uri="{BB962C8B-B14F-4D97-AF65-F5344CB8AC3E}">
        <p14:creationId xmlns:p14="http://schemas.microsoft.com/office/powerpoint/2010/main" val="31561296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D7E22-CEEC-4B10-5AA2-C4CA0BCDF583}"/>
              </a:ext>
            </a:extLst>
          </p:cNvPr>
          <p:cNvSpPr>
            <a:spLocks noGrp="1"/>
          </p:cNvSpPr>
          <p:nvPr>
            <p:ph type="title"/>
          </p:nvPr>
        </p:nvSpPr>
        <p:spPr/>
        <p:txBody>
          <a:bodyPr/>
          <a:lstStyle/>
          <a:p>
            <a:r>
              <a:rPr lang="en-GB" b="1" dirty="0"/>
              <a:t>Part 4: Sales Forecasting</a:t>
            </a:r>
          </a:p>
        </p:txBody>
      </p:sp>
      <p:sp>
        <p:nvSpPr>
          <p:cNvPr id="3" name="TextBox 2">
            <a:extLst>
              <a:ext uri="{FF2B5EF4-FFF2-40B4-BE49-F238E27FC236}">
                <a16:creationId xmlns:a16="http://schemas.microsoft.com/office/drawing/2014/main" id="{773E2EBE-9F26-B3F9-6237-564B0307BA09}"/>
              </a:ext>
            </a:extLst>
          </p:cNvPr>
          <p:cNvSpPr txBox="1"/>
          <p:nvPr/>
        </p:nvSpPr>
        <p:spPr>
          <a:xfrm>
            <a:off x="816746" y="1624614"/>
            <a:ext cx="8327254" cy="4801314"/>
          </a:xfrm>
          <a:prstGeom prst="rect">
            <a:avLst/>
          </a:prstGeom>
          <a:noFill/>
        </p:spPr>
        <p:txBody>
          <a:bodyPr wrap="square" rtlCol="0">
            <a:spAutoFit/>
          </a:bodyPr>
          <a:lstStyle/>
          <a:p>
            <a:r>
              <a:rPr lang="en-US" dirty="0"/>
              <a:t>Before we delve deeper, we have to understand that for the 3 months data that we have sales have happened for only a few days. This is evident from the above graph. Sales happened at the starting and ending point of each month. So we are lacking data. So the ARIMA model that we are going to built will be somewhat lacking but we can still perform a good analysis on sales.</a:t>
            </a:r>
          </a:p>
          <a:p>
            <a:endParaRPr lang="en-US" dirty="0"/>
          </a:p>
          <a:p>
            <a:r>
              <a:rPr lang="en-US" dirty="0"/>
              <a:t>First step will be to check for stationarity, trend and seasonality in our data.</a:t>
            </a:r>
          </a:p>
          <a:p>
            <a:pPr marL="285750" indent="-285750">
              <a:buFont typeface="Arial" panose="020B0604020202020204" pitchFamily="34" charset="0"/>
              <a:buChar char="•"/>
            </a:pPr>
            <a:r>
              <a:rPr lang="en-US" dirty="0"/>
              <a:t>Stationarity : If the statistical properties like mean and variance of a timeseries data do not vary with time, we say the timeseries is stationary.</a:t>
            </a:r>
          </a:p>
          <a:p>
            <a:pPr marL="285750" indent="-285750">
              <a:buFont typeface="Arial" panose="020B0604020202020204" pitchFamily="34" charset="0"/>
              <a:buChar char="•"/>
            </a:pPr>
            <a:r>
              <a:rPr lang="en-US" dirty="0"/>
              <a:t>Trend: A trend is a long term upward or downward pattern in our timeseries data.</a:t>
            </a:r>
          </a:p>
          <a:p>
            <a:pPr marL="285750" indent="-285750">
              <a:buFont typeface="Arial" panose="020B0604020202020204" pitchFamily="34" charset="0"/>
              <a:buChar char="•"/>
            </a:pPr>
            <a:r>
              <a:rPr lang="en-US" dirty="0"/>
              <a:t>Seasonality: This is a recurring movement that is present in the time series variable.</a:t>
            </a:r>
          </a:p>
          <a:p>
            <a:r>
              <a:rPr lang="en-US" dirty="0"/>
              <a:t>So for forecasting a time series data we need the data to be stationary with the trend and seasonality removed. We will be looking at these properties of our dataset in the next section.</a:t>
            </a:r>
          </a:p>
          <a:p>
            <a:endParaRPr lang="en-IN" dirty="0"/>
          </a:p>
        </p:txBody>
      </p:sp>
      <p:sp>
        <p:nvSpPr>
          <p:cNvPr id="4" name="Slide Number Placeholder 3">
            <a:extLst>
              <a:ext uri="{FF2B5EF4-FFF2-40B4-BE49-F238E27FC236}">
                <a16:creationId xmlns:a16="http://schemas.microsoft.com/office/drawing/2014/main" id="{F0973C33-B329-480F-1ACA-399753AF6D9A}"/>
              </a:ext>
            </a:extLst>
          </p:cNvPr>
          <p:cNvSpPr>
            <a:spLocks noGrp="1"/>
          </p:cNvSpPr>
          <p:nvPr>
            <p:ph type="sldNum" sz="quarter" idx="12"/>
          </p:nvPr>
        </p:nvSpPr>
        <p:spPr/>
        <p:txBody>
          <a:bodyPr/>
          <a:lstStyle/>
          <a:p>
            <a:fld id="{D57F1E4F-1CFF-5643-939E-217C01CDF565}" type="slidenum">
              <a:rPr lang="en-US" smtClean="0"/>
              <a:pPr/>
              <a:t>38</a:t>
            </a:fld>
            <a:endParaRPr lang="en-US" dirty="0"/>
          </a:p>
        </p:txBody>
      </p:sp>
    </p:spTree>
    <p:extLst>
      <p:ext uri="{BB962C8B-B14F-4D97-AF65-F5344CB8AC3E}">
        <p14:creationId xmlns:p14="http://schemas.microsoft.com/office/powerpoint/2010/main" val="362116312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D7E22-CEEC-4B10-5AA2-C4CA0BCDF583}"/>
              </a:ext>
            </a:extLst>
          </p:cNvPr>
          <p:cNvSpPr>
            <a:spLocks noGrp="1"/>
          </p:cNvSpPr>
          <p:nvPr>
            <p:ph type="title"/>
          </p:nvPr>
        </p:nvSpPr>
        <p:spPr/>
        <p:txBody>
          <a:bodyPr/>
          <a:lstStyle/>
          <a:p>
            <a:r>
              <a:rPr lang="en-GB" b="1" dirty="0"/>
              <a:t>Part 4: Sales Forecasting</a:t>
            </a:r>
          </a:p>
        </p:txBody>
      </p:sp>
      <p:sp>
        <p:nvSpPr>
          <p:cNvPr id="3" name="TextBox 2">
            <a:extLst>
              <a:ext uri="{FF2B5EF4-FFF2-40B4-BE49-F238E27FC236}">
                <a16:creationId xmlns:a16="http://schemas.microsoft.com/office/drawing/2014/main" id="{8B3761C6-634B-B4CF-4A3B-B708D9A33264}"/>
              </a:ext>
            </a:extLst>
          </p:cNvPr>
          <p:cNvSpPr txBox="1"/>
          <p:nvPr/>
        </p:nvSpPr>
        <p:spPr>
          <a:xfrm>
            <a:off x="852256" y="1642369"/>
            <a:ext cx="8265111" cy="2031325"/>
          </a:xfrm>
          <a:prstGeom prst="rect">
            <a:avLst/>
          </a:prstGeom>
          <a:noFill/>
        </p:spPr>
        <p:txBody>
          <a:bodyPr wrap="square" rtlCol="0">
            <a:spAutoFit/>
          </a:bodyPr>
          <a:lstStyle/>
          <a:p>
            <a:r>
              <a:rPr lang="en-US" dirty="0"/>
              <a:t>Within python there is a package called </a:t>
            </a:r>
            <a:r>
              <a:rPr lang="en-US" dirty="0" err="1"/>
              <a:t>statsmodels</a:t>
            </a:r>
            <a:r>
              <a:rPr lang="en-US" dirty="0"/>
              <a:t> which hosts a library called </a:t>
            </a:r>
            <a:r>
              <a:rPr lang="en-US" dirty="0" err="1"/>
              <a:t>adfuller</a:t>
            </a:r>
            <a:r>
              <a:rPr lang="en-US" dirty="0"/>
              <a:t>. This is a library to perform a “Dickey-Fuller test”. This test uses the concept of hypothesis testing to check for unit root in our time series. In this test we have a value called p-value, if the number corresponding to the p-value is less than 0.05 in this test, then we can say that the time series data is stationary.</a:t>
            </a:r>
          </a:p>
          <a:p>
            <a:r>
              <a:rPr lang="en-US" dirty="0"/>
              <a:t>For our data the results of this test analysis is as below.</a:t>
            </a:r>
            <a:endParaRPr lang="en-IN" dirty="0"/>
          </a:p>
        </p:txBody>
      </p:sp>
      <p:pic>
        <p:nvPicPr>
          <p:cNvPr id="5" name="Picture 4">
            <a:extLst>
              <a:ext uri="{FF2B5EF4-FFF2-40B4-BE49-F238E27FC236}">
                <a16:creationId xmlns:a16="http://schemas.microsoft.com/office/drawing/2014/main" id="{98863834-EB17-54A8-B621-667A7A9BF9FD}"/>
              </a:ext>
            </a:extLst>
          </p:cNvPr>
          <p:cNvPicPr>
            <a:picLocks noChangeAspect="1"/>
          </p:cNvPicPr>
          <p:nvPr/>
        </p:nvPicPr>
        <p:blipFill>
          <a:blip r:embed="rId2"/>
          <a:stretch>
            <a:fillRect/>
          </a:stretch>
        </p:blipFill>
        <p:spPr>
          <a:xfrm>
            <a:off x="677334" y="3770004"/>
            <a:ext cx="2962275" cy="1590675"/>
          </a:xfrm>
          <a:prstGeom prst="rect">
            <a:avLst/>
          </a:prstGeom>
        </p:spPr>
      </p:pic>
      <p:sp>
        <p:nvSpPr>
          <p:cNvPr id="6" name="TextBox 5">
            <a:extLst>
              <a:ext uri="{FF2B5EF4-FFF2-40B4-BE49-F238E27FC236}">
                <a16:creationId xmlns:a16="http://schemas.microsoft.com/office/drawing/2014/main" id="{0FAF309D-D8C2-C1D5-9B73-45C9A7273A3A}"/>
              </a:ext>
            </a:extLst>
          </p:cNvPr>
          <p:cNvSpPr txBox="1"/>
          <p:nvPr/>
        </p:nvSpPr>
        <p:spPr>
          <a:xfrm>
            <a:off x="3755254" y="3673694"/>
            <a:ext cx="5228948" cy="2585323"/>
          </a:xfrm>
          <a:prstGeom prst="rect">
            <a:avLst/>
          </a:prstGeom>
          <a:noFill/>
        </p:spPr>
        <p:txBody>
          <a:bodyPr wrap="square" rtlCol="0">
            <a:spAutoFit/>
          </a:bodyPr>
          <a:lstStyle/>
          <a:p>
            <a:pPr marL="285750" indent="-285750">
              <a:buFont typeface="Arial" panose="020B0604020202020204" pitchFamily="34" charset="0"/>
              <a:buChar char="•"/>
            </a:pPr>
            <a:r>
              <a:rPr lang="en-US" dirty="0"/>
              <a:t>In this if we see the p-value, its value is less than 0.05. So we reject the null hypothesis which says our timeseries data is non-stationary.</a:t>
            </a:r>
          </a:p>
          <a:p>
            <a:pPr marL="285750" indent="-285750">
              <a:buFont typeface="Arial" panose="020B0604020202020204" pitchFamily="34" charset="0"/>
              <a:buChar char="•"/>
            </a:pPr>
            <a:r>
              <a:rPr lang="en-US" dirty="0"/>
              <a:t>So we can say that the statistical properties like mean and variance of our data do not change with time. Hence our data is stationary. This concludes our first phase of analysis.</a:t>
            </a:r>
            <a:endParaRPr lang="en-IN" dirty="0"/>
          </a:p>
        </p:txBody>
      </p:sp>
      <p:sp>
        <p:nvSpPr>
          <p:cNvPr id="7" name="Slide Number Placeholder 6">
            <a:extLst>
              <a:ext uri="{FF2B5EF4-FFF2-40B4-BE49-F238E27FC236}">
                <a16:creationId xmlns:a16="http://schemas.microsoft.com/office/drawing/2014/main" id="{F6F26622-CA3A-76AB-1F32-9E7318B3E639}"/>
              </a:ext>
            </a:extLst>
          </p:cNvPr>
          <p:cNvSpPr>
            <a:spLocks noGrp="1"/>
          </p:cNvSpPr>
          <p:nvPr>
            <p:ph type="sldNum" sz="quarter" idx="12"/>
          </p:nvPr>
        </p:nvSpPr>
        <p:spPr/>
        <p:txBody>
          <a:bodyPr/>
          <a:lstStyle/>
          <a:p>
            <a:fld id="{D57F1E4F-1CFF-5643-939E-217C01CDF565}" type="slidenum">
              <a:rPr lang="en-US" smtClean="0"/>
              <a:pPr/>
              <a:t>39</a:t>
            </a:fld>
            <a:endParaRPr lang="en-US" dirty="0"/>
          </a:p>
        </p:txBody>
      </p:sp>
    </p:spTree>
    <p:extLst>
      <p:ext uri="{BB962C8B-B14F-4D97-AF65-F5344CB8AC3E}">
        <p14:creationId xmlns:p14="http://schemas.microsoft.com/office/powerpoint/2010/main" val="6970517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D7E22-CEEC-4B10-5AA2-C4CA0BCDF583}"/>
              </a:ext>
            </a:extLst>
          </p:cNvPr>
          <p:cNvSpPr>
            <a:spLocks noGrp="1"/>
          </p:cNvSpPr>
          <p:nvPr>
            <p:ph type="title"/>
          </p:nvPr>
        </p:nvSpPr>
        <p:spPr/>
        <p:txBody>
          <a:bodyPr/>
          <a:lstStyle/>
          <a:p>
            <a:r>
              <a:rPr lang="en-GB" b="1" dirty="0"/>
              <a:t>ABSTRACT</a:t>
            </a:r>
          </a:p>
        </p:txBody>
      </p:sp>
      <p:sp>
        <p:nvSpPr>
          <p:cNvPr id="4" name="TextBox 3">
            <a:extLst>
              <a:ext uri="{FF2B5EF4-FFF2-40B4-BE49-F238E27FC236}">
                <a16:creationId xmlns:a16="http://schemas.microsoft.com/office/drawing/2014/main" id="{F49C8BFC-96AC-7DF9-A1DB-8CB19F6DA53E}"/>
              </a:ext>
            </a:extLst>
          </p:cNvPr>
          <p:cNvSpPr txBox="1"/>
          <p:nvPr/>
        </p:nvSpPr>
        <p:spPr>
          <a:xfrm>
            <a:off x="838200" y="1642369"/>
            <a:ext cx="10515600" cy="2585323"/>
          </a:xfrm>
          <a:prstGeom prst="rect">
            <a:avLst/>
          </a:prstGeom>
          <a:noFill/>
        </p:spPr>
        <p:txBody>
          <a:bodyPr wrap="square" rtlCol="0">
            <a:spAutoFit/>
          </a:bodyPr>
          <a:lstStyle/>
          <a:p>
            <a:r>
              <a:rPr lang="en-US" dirty="0"/>
              <a:t>Electronic commerce is the process of doing business through computer networks. There are various types of e-commerce out of which the main 3 are:</a:t>
            </a:r>
          </a:p>
          <a:p>
            <a:pPr marL="285750" indent="-285750">
              <a:buFont typeface="Arial" panose="020B0604020202020204" pitchFamily="34" charset="0"/>
              <a:buChar char="•"/>
            </a:pPr>
            <a:r>
              <a:rPr lang="en-US" dirty="0"/>
              <a:t>B2B(Business-to-Business)</a:t>
            </a:r>
          </a:p>
          <a:p>
            <a:pPr marL="285750" indent="-285750">
              <a:buFont typeface="Arial" panose="020B0604020202020204" pitchFamily="34" charset="0"/>
              <a:buChar char="•"/>
            </a:pPr>
            <a:r>
              <a:rPr lang="en-US" dirty="0"/>
              <a:t>B2C(Business-to-Consumer)</a:t>
            </a:r>
          </a:p>
          <a:p>
            <a:pPr marL="285750" indent="-285750">
              <a:buFont typeface="Arial" panose="020B0604020202020204" pitchFamily="34" charset="0"/>
              <a:buChar char="•"/>
            </a:pPr>
            <a:r>
              <a:rPr lang="en-US" dirty="0"/>
              <a:t>C2C(Consumer-to-Consumer) </a:t>
            </a:r>
          </a:p>
          <a:p>
            <a:r>
              <a:rPr lang="en-US" dirty="0"/>
              <a:t>Out of this, the B2C(Business-to-Consumer) aspect of e-commerce is the most visible business use in the Internet. The  primary goal of such a website is to sell goods and services online. This project takes data from such an online store and aims to predict what brands customers prefer and also to predict what the sales would be like for the next month.</a:t>
            </a:r>
            <a:endParaRPr lang="en-IN" dirty="0"/>
          </a:p>
        </p:txBody>
      </p:sp>
      <p:sp>
        <p:nvSpPr>
          <p:cNvPr id="3" name="Slide Number Placeholder 2">
            <a:extLst>
              <a:ext uri="{FF2B5EF4-FFF2-40B4-BE49-F238E27FC236}">
                <a16:creationId xmlns:a16="http://schemas.microsoft.com/office/drawing/2014/main" id="{0CB78647-7C02-A4C1-E83D-8125EAD3143D}"/>
              </a:ext>
            </a:extLst>
          </p:cNvPr>
          <p:cNvSpPr>
            <a:spLocks noGrp="1"/>
          </p:cNvSpPr>
          <p:nvPr>
            <p:ph type="sldNum" sz="quarter" idx="12"/>
          </p:nvPr>
        </p:nvSpPr>
        <p:spPr/>
        <p:txBody>
          <a:bodyPr/>
          <a:lstStyle/>
          <a:p>
            <a:fld id="{D57F1E4F-1CFF-5643-939E-217C01CDF565}" type="slidenum">
              <a:rPr lang="en-US" smtClean="0"/>
              <a:pPr/>
              <a:t>4</a:t>
            </a:fld>
            <a:endParaRPr lang="en-US" dirty="0"/>
          </a:p>
        </p:txBody>
      </p:sp>
    </p:spTree>
    <p:extLst>
      <p:ext uri="{BB962C8B-B14F-4D97-AF65-F5344CB8AC3E}">
        <p14:creationId xmlns:p14="http://schemas.microsoft.com/office/powerpoint/2010/main" val="118201394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D7E22-CEEC-4B10-5AA2-C4CA0BCDF583}"/>
              </a:ext>
            </a:extLst>
          </p:cNvPr>
          <p:cNvSpPr>
            <a:spLocks noGrp="1"/>
          </p:cNvSpPr>
          <p:nvPr>
            <p:ph type="title"/>
          </p:nvPr>
        </p:nvSpPr>
        <p:spPr/>
        <p:txBody>
          <a:bodyPr/>
          <a:lstStyle/>
          <a:p>
            <a:r>
              <a:rPr lang="en-GB" b="1" dirty="0"/>
              <a:t>Part 4: Sales Forecasting</a:t>
            </a:r>
          </a:p>
        </p:txBody>
      </p:sp>
      <p:sp>
        <p:nvSpPr>
          <p:cNvPr id="3" name="TextBox 2">
            <a:extLst>
              <a:ext uri="{FF2B5EF4-FFF2-40B4-BE49-F238E27FC236}">
                <a16:creationId xmlns:a16="http://schemas.microsoft.com/office/drawing/2014/main" id="{0F877A02-9A12-F937-1C65-47ABED717373}"/>
              </a:ext>
            </a:extLst>
          </p:cNvPr>
          <p:cNvSpPr txBox="1"/>
          <p:nvPr/>
        </p:nvSpPr>
        <p:spPr>
          <a:xfrm>
            <a:off x="825623" y="1358283"/>
            <a:ext cx="8167457" cy="923330"/>
          </a:xfrm>
          <a:prstGeom prst="rect">
            <a:avLst/>
          </a:prstGeom>
          <a:noFill/>
        </p:spPr>
        <p:txBody>
          <a:bodyPr wrap="square" rtlCol="0">
            <a:spAutoFit/>
          </a:bodyPr>
          <a:lstStyle/>
          <a:p>
            <a:r>
              <a:rPr lang="en-US" dirty="0"/>
              <a:t>Next we check for trend and seasonality in our time series data.</a:t>
            </a:r>
            <a:r>
              <a:rPr lang="en-IN" dirty="0"/>
              <a:t> For this purpose also we use the </a:t>
            </a:r>
            <a:r>
              <a:rPr lang="en-IN" dirty="0" err="1"/>
              <a:t>statsmodels</a:t>
            </a:r>
            <a:r>
              <a:rPr lang="en-IN" dirty="0"/>
              <a:t> package. In this package we can use a library called </a:t>
            </a:r>
            <a:r>
              <a:rPr lang="en-IN" dirty="0" err="1"/>
              <a:t>seasonal_decompose</a:t>
            </a:r>
            <a:r>
              <a:rPr lang="en-IN" dirty="0"/>
              <a:t>. Below are the results of our analysis.</a:t>
            </a:r>
            <a:endParaRPr lang="en-US" dirty="0"/>
          </a:p>
        </p:txBody>
      </p:sp>
      <p:pic>
        <p:nvPicPr>
          <p:cNvPr id="5" name="Picture 4">
            <a:extLst>
              <a:ext uri="{FF2B5EF4-FFF2-40B4-BE49-F238E27FC236}">
                <a16:creationId xmlns:a16="http://schemas.microsoft.com/office/drawing/2014/main" id="{C599A38E-FDA2-2683-A069-C014D2433867}"/>
              </a:ext>
            </a:extLst>
          </p:cNvPr>
          <p:cNvPicPr>
            <a:picLocks noChangeAspect="1"/>
          </p:cNvPicPr>
          <p:nvPr/>
        </p:nvPicPr>
        <p:blipFill>
          <a:blip r:embed="rId2"/>
          <a:stretch>
            <a:fillRect/>
          </a:stretch>
        </p:blipFill>
        <p:spPr>
          <a:xfrm>
            <a:off x="2148396" y="2281613"/>
            <a:ext cx="5270377" cy="2512380"/>
          </a:xfrm>
          <a:prstGeom prst="rect">
            <a:avLst/>
          </a:prstGeom>
        </p:spPr>
      </p:pic>
      <p:sp>
        <p:nvSpPr>
          <p:cNvPr id="6" name="TextBox 5">
            <a:extLst>
              <a:ext uri="{FF2B5EF4-FFF2-40B4-BE49-F238E27FC236}">
                <a16:creationId xmlns:a16="http://schemas.microsoft.com/office/drawing/2014/main" id="{72878C38-7909-8C0A-A59F-1F368D9F0726}"/>
              </a:ext>
            </a:extLst>
          </p:cNvPr>
          <p:cNvSpPr txBox="1"/>
          <p:nvPr/>
        </p:nvSpPr>
        <p:spPr>
          <a:xfrm>
            <a:off x="949911" y="4927601"/>
            <a:ext cx="7972147" cy="1200329"/>
          </a:xfrm>
          <a:prstGeom prst="rect">
            <a:avLst/>
          </a:prstGeom>
          <a:noFill/>
        </p:spPr>
        <p:txBody>
          <a:bodyPr wrap="square" rtlCol="0">
            <a:spAutoFit/>
          </a:bodyPr>
          <a:lstStyle/>
          <a:p>
            <a:pPr marL="285750" indent="-285750">
              <a:buFont typeface="Arial" panose="020B0604020202020204" pitchFamily="34" charset="0"/>
              <a:buChar char="•"/>
            </a:pPr>
            <a:r>
              <a:rPr lang="en-US" dirty="0"/>
              <a:t>We can see that there is no upwards or downwards trend in our data.</a:t>
            </a:r>
          </a:p>
          <a:p>
            <a:pPr marL="285750" indent="-285750">
              <a:buFont typeface="Arial" panose="020B0604020202020204" pitchFamily="34" charset="0"/>
              <a:buChar char="•"/>
            </a:pPr>
            <a:r>
              <a:rPr lang="en-US" dirty="0"/>
              <a:t>We can see that there is some seasonality in our dataset as most products are purchased at certain fixed intervals. So before building our ARIMA model we need to remove this seasonality.</a:t>
            </a:r>
            <a:endParaRPr lang="en-IN" dirty="0"/>
          </a:p>
        </p:txBody>
      </p:sp>
      <p:sp>
        <p:nvSpPr>
          <p:cNvPr id="7" name="Slide Number Placeholder 6">
            <a:extLst>
              <a:ext uri="{FF2B5EF4-FFF2-40B4-BE49-F238E27FC236}">
                <a16:creationId xmlns:a16="http://schemas.microsoft.com/office/drawing/2014/main" id="{0B1B2DD8-0E2B-E9E7-C5EB-929BC7B4BF6D}"/>
              </a:ext>
            </a:extLst>
          </p:cNvPr>
          <p:cNvSpPr>
            <a:spLocks noGrp="1"/>
          </p:cNvSpPr>
          <p:nvPr>
            <p:ph type="sldNum" sz="quarter" idx="12"/>
          </p:nvPr>
        </p:nvSpPr>
        <p:spPr/>
        <p:txBody>
          <a:bodyPr/>
          <a:lstStyle/>
          <a:p>
            <a:fld id="{D57F1E4F-1CFF-5643-939E-217C01CDF565}" type="slidenum">
              <a:rPr lang="en-US" smtClean="0"/>
              <a:pPr/>
              <a:t>40</a:t>
            </a:fld>
            <a:endParaRPr lang="en-US" dirty="0"/>
          </a:p>
        </p:txBody>
      </p:sp>
    </p:spTree>
    <p:extLst>
      <p:ext uri="{BB962C8B-B14F-4D97-AF65-F5344CB8AC3E}">
        <p14:creationId xmlns:p14="http://schemas.microsoft.com/office/powerpoint/2010/main" val="377139421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D7E22-CEEC-4B10-5AA2-C4CA0BCDF583}"/>
              </a:ext>
            </a:extLst>
          </p:cNvPr>
          <p:cNvSpPr>
            <a:spLocks noGrp="1"/>
          </p:cNvSpPr>
          <p:nvPr>
            <p:ph type="title"/>
          </p:nvPr>
        </p:nvSpPr>
        <p:spPr/>
        <p:txBody>
          <a:bodyPr/>
          <a:lstStyle/>
          <a:p>
            <a:r>
              <a:rPr lang="en-GB" b="1" dirty="0"/>
              <a:t>Part 4: Sales Forecasting</a:t>
            </a:r>
          </a:p>
        </p:txBody>
      </p:sp>
      <p:sp>
        <p:nvSpPr>
          <p:cNvPr id="3" name="TextBox 2">
            <a:extLst>
              <a:ext uri="{FF2B5EF4-FFF2-40B4-BE49-F238E27FC236}">
                <a16:creationId xmlns:a16="http://schemas.microsoft.com/office/drawing/2014/main" id="{4E32BC98-DBEC-0A65-3317-E9CB9C141EDB}"/>
              </a:ext>
            </a:extLst>
          </p:cNvPr>
          <p:cNvSpPr txBox="1"/>
          <p:nvPr/>
        </p:nvSpPr>
        <p:spPr>
          <a:xfrm>
            <a:off x="798990" y="1384917"/>
            <a:ext cx="8167457" cy="1754326"/>
          </a:xfrm>
          <a:prstGeom prst="rect">
            <a:avLst/>
          </a:prstGeom>
          <a:noFill/>
        </p:spPr>
        <p:txBody>
          <a:bodyPr wrap="square" rtlCol="0">
            <a:spAutoFit/>
          </a:bodyPr>
          <a:lstStyle/>
          <a:p>
            <a:r>
              <a:rPr lang="en-US" dirty="0"/>
              <a:t>A simple way to remove seasonality is by differencing. So in our dataset we take the second order difference to remove seasonality. Differencing is the process of computing the differences between consecutive observations. Since first order differencing did not remove seasonality in our time series data we did the process two times to reduce seasonality as low as possible. The resulting decomposition of our time series data is as follows:</a:t>
            </a:r>
            <a:endParaRPr lang="en-IN" dirty="0"/>
          </a:p>
        </p:txBody>
      </p:sp>
      <p:pic>
        <p:nvPicPr>
          <p:cNvPr id="5" name="Picture 4">
            <a:extLst>
              <a:ext uri="{FF2B5EF4-FFF2-40B4-BE49-F238E27FC236}">
                <a16:creationId xmlns:a16="http://schemas.microsoft.com/office/drawing/2014/main" id="{6FD1D839-1D67-8FDD-778B-0F5A3B092845}"/>
              </a:ext>
            </a:extLst>
          </p:cNvPr>
          <p:cNvPicPr>
            <a:picLocks noChangeAspect="1"/>
          </p:cNvPicPr>
          <p:nvPr/>
        </p:nvPicPr>
        <p:blipFill>
          <a:blip r:embed="rId2"/>
          <a:stretch>
            <a:fillRect/>
          </a:stretch>
        </p:blipFill>
        <p:spPr>
          <a:xfrm>
            <a:off x="871121" y="3070194"/>
            <a:ext cx="5224879" cy="2243091"/>
          </a:xfrm>
          <a:prstGeom prst="rect">
            <a:avLst/>
          </a:prstGeom>
        </p:spPr>
      </p:pic>
      <p:sp>
        <p:nvSpPr>
          <p:cNvPr id="6" name="TextBox 5">
            <a:extLst>
              <a:ext uri="{FF2B5EF4-FFF2-40B4-BE49-F238E27FC236}">
                <a16:creationId xmlns:a16="http://schemas.microsoft.com/office/drawing/2014/main" id="{F62C1DA0-0F6B-5F23-FCD3-DDDAA70547E7}"/>
              </a:ext>
            </a:extLst>
          </p:cNvPr>
          <p:cNvSpPr txBox="1"/>
          <p:nvPr/>
        </p:nvSpPr>
        <p:spPr>
          <a:xfrm>
            <a:off x="871121" y="5539666"/>
            <a:ext cx="8095326" cy="646331"/>
          </a:xfrm>
          <a:prstGeom prst="rect">
            <a:avLst/>
          </a:prstGeom>
          <a:noFill/>
        </p:spPr>
        <p:txBody>
          <a:bodyPr wrap="square" rtlCol="0">
            <a:spAutoFit/>
          </a:bodyPr>
          <a:lstStyle/>
          <a:p>
            <a:r>
              <a:rPr lang="en-US" dirty="0"/>
              <a:t>Here we observe that the seasonality is reduced and now we are ready to proceed with building our model.</a:t>
            </a:r>
            <a:endParaRPr lang="en-IN" dirty="0"/>
          </a:p>
        </p:txBody>
      </p:sp>
      <p:sp>
        <p:nvSpPr>
          <p:cNvPr id="7" name="Slide Number Placeholder 6">
            <a:extLst>
              <a:ext uri="{FF2B5EF4-FFF2-40B4-BE49-F238E27FC236}">
                <a16:creationId xmlns:a16="http://schemas.microsoft.com/office/drawing/2014/main" id="{D0084B48-A551-E19B-65CF-91A7F7B5B2BF}"/>
              </a:ext>
            </a:extLst>
          </p:cNvPr>
          <p:cNvSpPr>
            <a:spLocks noGrp="1"/>
          </p:cNvSpPr>
          <p:nvPr>
            <p:ph type="sldNum" sz="quarter" idx="12"/>
          </p:nvPr>
        </p:nvSpPr>
        <p:spPr/>
        <p:txBody>
          <a:bodyPr/>
          <a:lstStyle/>
          <a:p>
            <a:fld id="{D57F1E4F-1CFF-5643-939E-217C01CDF565}" type="slidenum">
              <a:rPr lang="en-US" smtClean="0"/>
              <a:pPr/>
              <a:t>41</a:t>
            </a:fld>
            <a:endParaRPr lang="en-US" dirty="0"/>
          </a:p>
        </p:txBody>
      </p:sp>
    </p:spTree>
    <p:extLst>
      <p:ext uri="{BB962C8B-B14F-4D97-AF65-F5344CB8AC3E}">
        <p14:creationId xmlns:p14="http://schemas.microsoft.com/office/powerpoint/2010/main" val="393552834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D7E22-CEEC-4B10-5AA2-C4CA0BCDF583}"/>
              </a:ext>
            </a:extLst>
          </p:cNvPr>
          <p:cNvSpPr>
            <a:spLocks noGrp="1"/>
          </p:cNvSpPr>
          <p:nvPr>
            <p:ph type="title"/>
          </p:nvPr>
        </p:nvSpPr>
        <p:spPr/>
        <p:txBody>
          <a:bodyPr/>
          <a:lstStyle/>
          <a:p>
            <a:r>
              <a:rPr lang="en-GB" b="1" dirty="0"/>
              <a:t>Part 4: Sales Forecasting</a:t>
            </a:r>
          </a:p>
        </p:txBody>
      </p:sp>
      <p:sp>
        <p:nvSpPr>
          <p:cNvPr id="3" name="TextBox 2">
            <a:extLst>
              <a:ext uri="{FF2B5EF4-FFF2-40B4-BE49-F238E27FC236}">
                <a16:creationId xmlns:a16="http://schemas.microsoft.com/office/drawing/2014/main" id="{22B9EE4A-D667-BABB-0C00-72B84AE769DB}"/>
              </a:ext>
            </a:extLst>
          </p:cNvPr>
          <p:cNvSpPr txBox="1"/>
          <p:nvPr/>
        </p:nvSpPr>
        <p:spPr>
          <a:xfrm>
            <a:off x="790113" y="1447060"/>
            <a:ext cx="8483889" cy="1477328"/>
          </a:xfrm>
          <a:prstGeom prst="rect">
            <a:avLst/>
          </a:prstGeom>
          <a:noFill/>
        </p:spPr>
        <p:txBody>
          <a:bodyPr wrap="square" rtlCol="0">
            <a:spAutoFit/>
          </a:bodyPr>
          <a:lstStyle/>
          <a:p>
            <a:r>
              <a:rPr lang="en-US" dirty="0"/>
              <a:t>When we are building our ARIMA model, we need 3 parameters - Autoregression, Difference, Moving Average Parameters. Since we took second order difference our Difference parameter is 2. Autoregression Parameter is obtained from Partial </a:t>
            </a:r>
            <a:r>
              <a:rPr lang="en-US" dirty="0" err="1"/>
              <a:t>AutoCorrelation</a:t>
            </a:r>
            <a:r>
              <a:rPr lang="en-US" dirty="0"/>
              <a:t> Function graph and Moving Average Parameter is obtained from </a:t>
            </a:r>
            <a:r>
              <a:rPr lang="en-US" dirty="0" err="1"/>
              <a:t>AutoCorrelation</a:t>
            </a:r>
            <a:r>
              <a:rPr lang="en-US" dirty="0"/>
              <a:t> function graph. These are listed below:</a:t>
            </a:r>
            <a:endParaRPr lang="en-IN" dirty="0"/>
          </a:p>
        </p:txBody>
      </p:sp>
      <p:pic>
        <p:nvPicPr>
          <p:cNvPr id="5" name="Picture 4">
            <a:extLst>
              <a:ext uri="{FF2B5EF4-FFF2-40B4-BE49-F238E27FC236}">
                <a16:creationId xmlns:a16="http://schemas.microsoft.com/office/drawing/2014/main" id="{85E7B014-24B3-FF0F-3710-13FFBC41151B}"/>
              </a:ext>
            </a:extLst>
          </p:cNvPr>
          <p:cNvPicPr>
            <a:picLocks noChangeAspect="1"/>
          </p:cNvPicPr>
          <p:nvPr/>
        </p:nvPicPr>
        <p:blipFill>
          <a:blip r:embed="rId2"/>
          <a:stretch>
            <a:fillRect/>
          </a:stretch>
        </p:blipFill>
        <p:spPr>
          <a:xfrm>
            <a:off x="790113" y="2924388"/>
            <a:ext cx="3790765" cy="2171395"/>
          </a:xfrm>
          <a:prstGeom prst="rect">
            <a:avLst/>
          </a:prstGeom>
        </p:spPr>
      </p:pic>
      <p:sp>
        <p:nvSpPr>
          <p:cNvPr id="6" name="TextBox 5">
            <a:extLst>
              <a:ext uri="{FF2B5EF4-FFF2-40B4-BE49-F238E27FC236}">
                <a16:creationId xmlns:a16="http://schemas.microsoft.com/office/drawing/2014/main" id="{2BA9EDEE-7C17-A218-A4C2-1D6FB396552E}"/>
              </a:ext>
            </a:extLst>
          </p:cNvPr>
          <p:cNvSpPr txBox="1"/>
          <p:nvPr/>
        </p:nvSpPr>
        <p:spPr>
          <a:xfrm>
            <a:off x="914400" y="5166804"/>
            <a:ext cx="7936637" cy="1200329"/>
          </a:xfrm>
          <a:prstGeom prst="rect">
            <a:avLst/>
          </a:prstGeom>
          <a:noFill/>
        </p:spPr>
        <p:txBody>
          <a:bodyPr wrap="square" rtlCol="0">
            <a:spAutoFit/>
          </a:bodyPr>
          <a:lstStyle/>
          <a:p>
            <a:r>
              <a:rPr lang="en-US" dirty="0"/>
              <a:t>From the graph our </a:t>
            </a:r>
            <a:r>
              <a:rPr lang="en-US" dirty="0" err="1"/>
              <a:t>AutoRegression</a:t>
            </a:r>
            <a:r>
              <a:rPr lang="en-US" dirty="0"/>
              <a:t> parameter is 1 and our </a:t>
            </a:r>
            <a:r>
              <a:rPr lang="en-US" dirty="0" err="1"/>
              <a:t>MovingAverage</a:t>
            </a:r>
            <a:r>
              <a:rPr lang="en-US" dirty="0"/>
              <a:t> parameter is 0.</a:t>
            </a:r>
          </a:p>
          <a:p>
            <a:r>
              <a:rPr lang="en-US" dirty="0"/>
              <a:t>Now that we have all this information we can go ahead with </a:t>
            </a:r>
            <a:r>
              <a:rPr lang="en-US" dirty="0" err="1"/>
              <a:t>buiding</a:t>
            </a:r>
            <a:r>
              <a:rPr lang="en-US" dirty="0"/>
              <a:t> our model.</a:t>
            </a:r>
            <a:endParaRPr lang="en-IN" dirty="0"/>
          </a:p>
        </p:txBody>
      </p:sp>
      <p:sp>
        <p:nvSpPr>
          <p:cNvPr id="7" name="Slide Number Placeholder 6">
            <a:extLst>
              <a:ext uri="{FF2B5EF4-FFF2-40B4-BE49-F238E27FC236}">
                <a16:creationId xmlns:a16="http://schemas.microsoft.com/office/drawing/2014/main" id="{626BD7C3-1ED5-2A46-5D8A-3C6389405224}"/>
              </a:ext>
            </a:extLst>
          </p:cNvPr>
          <p:cNvSpPr>
            <a:spLocks noGrp="1"/>
          </p:cNvSpPr>
          <p:nvPr>
            <p:ph type="sldNum" sz="quarter" idx="12"/>
          </p:nvPr>
        </p:nvSpPr>
        <p:spPr/>
        <p:txBody>
          <a:bodyPr/>
          <a:lstStyle/>
          <a:p>
            <a:fld id="{D57F1E4F-1CFF-5643-939E-217C01CDF565}" type="slidenum">
              <a:rPr lang="en-US" smtClean="0"/>
              <a:pPr/>
              <a:t>42</a:t>
            </a:fld>
            <a:endParaRPr lang="en-US" dirty="0"/>
          </a:p>
        </p:txBody>
      </p:sp>
    </p:spTree>
    <p:extLst>
      <p:ext uri="{BB962C8B-B14F-4D97-AF65-F5344CB8AC3E}">
        <p14:creationId xmlns:p14="http://schemas.microsoft.com/office/powerpoint/2010/main" val="404971282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D7E22-CEEC-4B10-5AA2-C4CA0BCDF583}"/>
              </a:ext>
            </a:extLst>
          </p:cNvPr>
          <p:cNvSpPr>
            <a:spLocks noGrp="1"/>
          </p:cNvSpPr>
          <p:nvPr>
            <p:ph type="title"/>
          </p:nvPr>
        </p:nvSpPr>
        <p:spPr/>
        <p:txBody>
          <a:bodyPr/>
          <a:lstStyle/>
          <a:p>
            <a:r>
              <a:rPr lang="en-GB" b="1" dirty="0"/>
              <a:t>Part 4: Sales Forecasting</a:t>
            </a:r>
          </a:p>
        </p:txBody>
      </p:sp>
      <p:sp>
        <p:nvSpPr>
          <p:cNvPr id="3" name="TextBox 2">
            <a:extLst>
              <a:ext uri="{FF2B5EF4-FFF2-40B4-BE49-F238E27FC236}">
                <a16:creationId xmlns:a16="http://schemas.microsoft.com/office/drawing/2014/main" id="{949D07E0-07ED-F16F-7292-FCFA20247CBC}"/>
              </a:ext>
            </a:extLst>
          </p:cNvPr>
          <p:cNvSpPr txBox="1"/>
          <p:nvPr/>
        </p:nvSpPr>
        <p:spPr>
          <a:xfrm>
            <a:off x="807868" y="1420427"/>
            <a:ext cx="8596668" cy="646331"/>
          </a:xfrm>
          <a:prstGeom prst="rect">
            <a:avLst/>
          </a:prstGeom>
          <a:noFill/>
        </p:spPr>
        <p:txBody>
          <a:bodyPr wrap="square" rtlCol="0">
            <a:spAutoFit/>
          </a:bodyPr>
          <a:lstStyle/>
          <a:p>
            <a:r>
              <a:rPr lang="en-US" dirty="0"/>
              <a:t>We build an ARIMA model with the parameters which we defined before. The below plot shows how our model fits on the differenced data:</a:t>
            </a:r>
            <a:endParaRPr lang="en-IN" dirty="0"/>
          </a:p>
        </p:txBody>
      </p:sp>
      <p:pic>
        <p:nvPicPr>
          <p:cNvPr id="5" name="Picture 4">
            <a:extLst>
              <a:ext uri="{FF2B5EF4-FFF2-40B4-BE49-F238E27FC236}">
                <a16:creationId xmlns:a16="http://schemas.microsoft.com/office/drawing/2014/main" id="{69A83A0F-B6AD-F9FD-BD3A-9CFFD69DCB66}"/>
              </a:ext>
            </a:extLst>
          </p:cNvPr>
          <p:cNvPicPr>
            <a:picLocks noChangeAspect="1"/>
          </p:cNvPicPr>
          <p:nvPr/>
        </p:nvPicPr>
        <p:blipFill>
          <a:blip r:embed="rId2"/>
          <a:stretch>
            <a:fillRect/>
          </a:stretch>
        </p:blipFill>
        <p:spPr>
          <a:xfrm>
            <a:off x="1867039" y="2066758"/>
            <a:ext cx="5972175" cy="3171825"/>
          </a:xfrm>
          <a:prstGeom prst="rect">
            <a:avLst/>
          </a:prstGeom>
        </p:spPr>
      </p:pic>
      <p:sp>
        <p:nvSpPr>
          <p:cNvPr id="6" name="TextBox 5">
            <a:extLst>
              <a:ext uri="{FF2B5EF4-FFF2-40B4-BE49-F238E27FC236}">
                <a16:creationId xmlns:a16="http://schemas.microsoft.com/office/drawing/2014/main" id="{05C29DA0-F334-7AE7-5F03-5D7793A0C559}"/>
              </a:ext>
            </a:extLst>
          </p:cNvPr>
          <p:cNvSpPr txBox="1"/>
          <p:nvPr/>
        </p:nvSpPr>
        <p:spPr>
          <a:xfrm>
            <a:off x="932155" y="5238583"/>
            <a:ext cx="8202967" cy="646331"/>
          </a:xfrm>
          <a:prstGeom prst="rect">
            <a:avLst/>
          </a:prstGeom>
          <a:noFill/>
        </p:spPr>
        <p:txBody>
          <a:bodyPr wrap="square" rtlCol="0">
            <a:spAutoFit/>
          </a:bodyPr>
          <a:lstStyle/>
          <a:p>
            <a:r>
              <a:rPr lang="en-US" dirty="0"/>
              <a:t>Now we can use the model trained on this dataset to make predictions for the sales that will happen on the following months.</a:t>
            </a:r>
            <a:endParaRPr lang="en-IN" dirty="0"/>
          </a:p>
        </p:txBody>
      </p:sp>
      <p:sp>
        <p:nvSpPr>
          <p:cNvPr id="7" name="Slide Number Placeholder 6">
            <a:extLst>
              <a:ext uri="{FF2B5EF4-FFF2-40B4-BE49-F238E27FC236}">
                <a16:creationId xmlns:a16="http://schemas.microsoft.com/office/drawing/2014/main" id="{29918341-8556-0252-243C-7E5915403155}"/>
              </a:ext>
            </a:extLst>
          </p:cNvPr>
          <p:cNvSpPr>
            <a:spLocks noGrp="1"/>
          </p:cNvSpPr>
          <p:nvPr>
            <p:ph type="sldNum" sz="quarter" idx="12"/>
          </p:nvPr>
        </p:nvSpPr>
        <p:spPr/>
        <p:txBody>
          <a:bodyPr/>
          <a:lstStyle/>
          <a:p>
            <a:fld id="{D57F1E4F-1CFF-5643-939E-217C01CDF565}" type="slidenum">
              <a:rPr lang="en-US" smtClean="0"/>
              <a:pPr/>
              <a:t>43</a:t>
            </a:fld>
            <a:endParaRPr lang="en-US" dirty="0"/>
          </a:p>
        </p:txBody>
      </p:sp>
    </p:spTree>
    <p:extLst>
      <p:ext uri="{BB962C8B-B14F-4D97-AF65-F5344CB8AC3E}">
        <p14:creationId xmlns:p14="http://schemas.microsoft.com/office/powerpoint/2010/main" val="39897867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D7E22-CEEC-4B10-5AA2-C4CA0BCDF583}"/>
              </a:ext>
            </a:extLst>
          </p:cNvPr>
          <p:cNvSpPr>
            <a:spLocks noGrp="1"/>
          </p:cNvSpPr>
          <p:nvPr>
            <p:ph type="title"/>
          </p:nvPr>
        </p:nvSpPr>
        <p:spPr/>
        <p:txBody>
          <a:bodyPr/>
          <a:lstStyle/>
          <a:p>
            <a:r>
              <a:rPr lang="en-GB" b="1" dirty="0"/>
              <a:t>Part 4: Sales Forecasting</a:t>
            </a:r>
          </a:p>
        </p:txBody>
      </p:sp>
      <p:pic>
        <p:nvPicPr>
          <p:cNvPr id="4" name="Picture 3">
            <a:extLst>
              <a:ext uri="{FF2B5EF4-FFF2-40B4-BE49-F238E27FC236}">
                <a16:creationId xmlns:a16="http://schemas.microsoft.com/office/drawing/2014/main" id="{AB0996F0-BFD5-4D9C-F776-AD60F539B53C}"/>
              </a:ext>
            </a:extLst>
          </p:cNvPr>
          <p:cNvPicPr>
            <a:picLocks noChangeAspect="1"/>
          </p:cNvPicPr>
          <p:nvPr/>
        </p:nvPicPr>
        <p:blipFill>
          <a:blip r:embed="rId2"/>
          <a:stretch>
            <a:fillRect/>
          </a:stretch>
        </p:blipFill>
        <p:spPr>
          <a:xfrm>
            <a:off x="1044004" y="1270000"/>
            <a:ext cx="5895975" cy="3114675"/>
          </a:xfrm>
          <a:prstGeom prst="rect">
            <a:avLst/>
          </a:prstGeom>
        </p:spPr>
      </p:pic>
      <p:sp>
        <p:nvSpPr>
          <p:cNvPr id="5" name="TextBox 4">
            <a:extLst>
              <a:ext uri="{FF2B5EF4-FFF2-40B4-BE49-F238E27FC236}">
                <a16:creationId xmlns:a16="http://schemas.microsoft.com/office/drawing/2014/main" id="{639E98D5-8778-82A3-D046-FF2A1DD628F7}"/>
              </a:ext>
            </a:extLst>
          </p:cNvPr>
          <p:cNvSpPr txBox="1"/>
          <p:nvPr/>
        </p:nvSpPr>
        <p:spPr>
          <a:xfrm>
            <a:off x="1136342" y="4384675"/>
            <a:ext cx="7838982" cy="1200329"/>
          </a:xfrm>
          <a:prstGeom prst="rect">
            <a:avLst/>
          </a:prstGeom>
          <a:noFill/>
        </p:spPr>
        <p:txBody>
          <a:bodyPr wrap="square" rtlCol="0">
            <a:spAutoFit/>
          </a:bodyPr>
          <a:lstStyle/>
          <a:p>
            <a:r>
              <a:rPr lang="en-US" dirty="0"/>
              <a:t>The above graph shows our model predictions. The grayed out area is a confidence interval with 95% confidence. This means that we can say with a 95% confidence that our sales in the coming months will lie between this interval. </a:t>
            </a:r>
            <a:endParaRPr lang="en-IN" dirty="0"/>
          </a:p>
        </p:txBody>
      </p:sp>
      <p:sp>
        <p:nvSpPr>
          <p:cNvPr id="6" name="Slide Number Placeholder 5">
            <a:extLst>
              <a:ext uri="{FF2B5EF4-FFF2-40B4-BE49-F238E27FC236}">
                <a16:creationId xmlns:a16="http://schemas.microsoft.com/office/drawing/2014/main" id="{77C32F67-9D64-84CD-6971-F2A5C506B708}"/>
              </a:ext>
            </a:extLst>
          </p:cNvPr>
          <p:cNvSpPr>
            <a:spLocks noGrp="1"/>
          </p:cNvSpPr>
          <p:nvPr>
            <p:ph type="sldNum" sz="quarter" idx="12"/>
          </p:nvPr>
        </p:nvSpPr>
        <p:spPr/>
        <p:txBody>
          <a:bodyPr/>
          <a:lstStyle/>
          <a:p>
            <a:fld id="{D57F1E4F-1CFF-5643-939E-217C01CDF565}" type="slidenum">
              <a:rPr lang="en-US" smtClean="0"/>
              <a:pPr/>
              <a:t>44</a:t>
            </a:fld>
            <a:endParaRPr lang="en-US" dirty="0"/>
          </a:p>
        </p:txBody>
      </p:sp>
    </p:spTree>
    <p:extLst>
      <p:ext uri="{BB962C8B-B14F-4D97-AF65-F5344CB8AC3E}">
        <p14:creationId xmlns:p14="http://schemas.microsoft.com/office/powerpoint/2010/main" val="154125927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D7E22-CEEC-4B10-5AA2-C4CA0BCDF583}"/>
              </a:ext>
            </a:extLst>
          </p:cNvPr>
          <p:cNvSpPr>
            <a:spLocks noGrp="1"/>
          </p:cNvSpPr>
          <p:nvPr>
            <p:ph type="title"/>
          </p:nvPr>
        </p:nvSpPr>
        <p:spPr/>
        <p:txBody>
          <a:bodyPr/>
          <a:lstStyle/>
          <a:p>
            <a:r>
              <a:rPr lang="en-GB" b="1" dirty="0"/>
              <a:t>Part 4: Sales Forecasting</a:t>
            </a:r>
          </a:p>
        </p:txBody>
      </p:sp>
      <p:sp>
        <p:nvSpPr>
          <p:cNvPr id="5" name="TextBox 4">
            <a:extLst>
              <a:ext uri="{FF2B5EF4-FFF2-40B4-BE49-F238E27FC236}">
                <a16:creationId xmlns:a16="http://schemas.microsoft.com/office/drawing/2014/main" id="{639E98D5-8778-82A3-D046-FF2A1DD628F7}"/>
              </a:ext>
            </a:extLst>
          </p:cNvPr>
          <p:cNvSpPr txBox="1"/>
          <p:nvPr/>
        </p:nvSpPr>
        <p:spPr>
          <a:xfrm>
            <a:off x="677334" y="1305017"/>
            <a:ext cx="8297990" cy="3139321"/>
          </a:xfrm>
          <a:prstGeom prst="rect">
            <a:avLst/>
          </a:prstGeom>
          <a:noFill/>
        </p:spPr>
        <p:txBody>
          <a:bodyPr wrap="square" rtlCol="0">
            <a:spAutoFit/>
          </a:bodyPr>
          <a:lstStyle/>
          <a:p>
            <a:r>
              <a:rPr lang="en-US" dirty="0"/>
              <a:t>We can see that the sales forecast covers a wide area. Part of the reason for this is inadequacy of data. As we have already seen, our dataset is sparse in sales information. So our model faced difficulty in learning the patterns. This could have been prevented by getting even more data on sales where sales were calculated as 0, but for this dataset that information is not available. Although there are datasets out there with the same features which have even more data, the information in those datasets is different from what we have here. So this is the best model I could come up with for the data provided.</a:t>
            </a:r>
          </a:p>
          <a:p>
            <a:r>
              <a:rPr lang="en-US" dirty="0"/>
              <a:t>This concludes our sales forecasting journey. </a:t>
            </a:r>
          </a:p>
          <a:p>
            <a:r>
              <a:rPr lang="en-US" dirty="0"/>
              <a:t>Now in the next section I want to explain just how this entire project can be made better in the future with the availability of more data.</a:t>
            </a:r>
            <a:endParaRPr lang="en-IN" dirty="0"/>
          </a:p>
        </p:txBody>
      </p:sp>
      <p:sp>
        <p:nvSpPr>
          <p:cNvPr id="6" name="Slide Number Placeholder 5">
            <a:extLst>
              <a:ext uri="{FF2B5EF4-FFF2-40B4-BE49-F238E27FC236}">
                <a16:creationId xmlns:a16="http://schemas.microsoft.com/office/drawing/2014/main" id="{77C32F67-9D64-84CD-6971-F2A5C506B708}"/>
              </a:ext>
            </a:extLst>
          </p:cNvPr>
          <p:cNvSpPr>
            <a:spLocks noGrp="1"/>
          </p:cNvSpPr>
          <p:nvPr>
            <p:ph type="sldNum" sz="quarter" idx="12"/>
          </p:nvPr>
        </p:nvSpPr>
        <p:spPr/>
        <p:txBody>
          <a:bodyPr/>
          <a:lstStyle/>
          <a:p>
            <a:fld id="{D57F1E4F-1CFF-5643-939E-217C01CDF565}" type="slidenum">
              <a:rPr lang="en-US" smtClean="0"/>
              <a:pPr/>
              <a:t>45</a:t>
            </a:fld>
            <a:endParaRPr lang="en-US" dirty="0"/>
          </a:p>
        </p:txBody>
      </p:sp>
    </p:spTree>
    <p:extLst>
      <p:ext uri="{BB962C8B-B14F-4D97-AF65-F5344CB8AC3E}">
        <p14:creationId xmlns:p14="http://schemas.microsoft.com/office/powerpoint/2010/main" val="140939031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D7E22-CEEC-4B10-5AA2-C4CA0BCDF583}"/>
              </a:ext>
            </a:extLst>
          </p:cNvPr>
          <p:cNvSpPr>
            <a:spLocks noGrp="1"/>
          </p:cNvSpPr>
          <p:nvPr>
            <p:ph type="title"/>
          </p:nvPr>
        </p:nvSpPr>
        <p:spPr/>
        <p:txBody>
          <a:bodyPr/>
          <a:lstStyle/>
          <a:p>
            <a:r>
              <a:rPr lang="en-GB" b="1" dirty="0"/>
              <a:t>Part 5: Final Thoughts</a:t>
            </a:r>
          </a:p>
        </p:txBody>
      </p:sp>
      <p:sp>
        <p:nvSpPr>
          <p:cNvPr id="5" name="TextBox 4">
            <a:extLst>
              <a:ext uri="{FF2B5EF4-FFF2-40B4-BE49-F238E27FC236}">
                <a16:creationId xmlns:a16="http://schemas.microsoft.com/office/drawing/2014/main" id="{639E98D5-8778-82A3-D046-FF2A1DD628F7}"/>
              </a:ext>
            </a:extLst>
          </p:cNvPr>
          <p:cNvSpPr txBox="1"/>
          <p:nvPr/>
        </p:nvSpPr>
        <p:spPr>
          <a:xfrm>
            <a:off x="677334" y="1305017"/>
            <a:ext cx="8297990" cy="5078313"/>
          </a:xfrm>
          <a:prstGeom prst="rect">
            <a:avLst/>
          </a:prstGeom>
          <a:noFill/>
        </p:spPr>
        <p:txBody>
          <a:bodyPr wrap="square" rtlCol="0">
            <a:spAutoFit/>
          </a:bodyPr>
          <a:lstStyle/>
          <a:p>
            <a:r>
              <a:rPr lang="en-US" dirty="0"/>
              <a:t>In this project we saw how data from an eCommerce website can be utilized for various purposes. The ask of the project was to determine which brands were favored by customers, and to predict sales for the coming months along with building a recommendation model. Below are my final thoughts as to what has been done and what could have been done better. This also opens a door for future developments of this project:</a:t>
            </a:r>
          </a:p>
          <a:p>
            <a:pPr marL="285750" indent="-285750">
              <a:buFont typeface="Arial" panose="020B0604020202020204" pitchFamily="34" charset="0"/>
              <a:buChar char="•"/>
            </a:pPr>
            <a:r>
              <a:rPr lang="en-US" dirty="0"/>
              <a:t>During brand Analysis we saw just what brands had the most sale and also which products our customers were looking for the most. We also saw the conversion rate of customers in different months and came to various conclusions. Going forward this can be made even better by doing a user’s journey through our website so we can lock in on what makes the customers actually buy our product.</a:t>
            </a:r>
          </a:p>
          <a:p>
            <a:pPr marL="285750" indent="-285750">
              <a:buFont typeface="Arial" panose="020B0604020202020204" pitchFamily="34" charset="0"/>
              <a:buChar char="•"/>
            </a:pPr>
            <a:r>
              <a:rPr lang="en-US" dirty="0"/>
              <a:t>Then we build a recommendation engine. This was a basic recommendation system based on the products that were most popular amongst customers. If we had access to product ratings/reviews, we would have been able to build an even more better engine. This opens up scope for this project in the future if we can get access to these kinds of data.</a:t>
            </a:r>
          </a:p>
          <a:p>
            <a:pPr marL="285750" indent="-285750">
              <a:buFont typeface="Arial" panose="020B0604020202020204" pitchFamily="34" charset="0"/>
              <a:buChar char="•"/>
            </a:pPr>
            <a:endParaRPr lang="en-IN" dirty="0"/>
          </a:p>
        </p:txBody>
      </p:sp>
      <p:sp>
        <p:nvSpPr>
          <p:cNvPr id="6" name="Slide Number Placeholder 5">
            <a:extLst>
              <a:ext uri="{FF2B5EF4-FFF2-40B4-BE49-F238E27FC236}">
                <a16:creationId xmlns:a16="http://schemas.microsoft.com/office/drawing/2014/main" id="{77C32F67-9D64-84CD-6971-F2A5C506B708}"/>
              </a:ext>
            </a:extLst>
          </p:cNvPr>
          <p:cNvSpPr>
            <a:spLocks noGrp="1"/>
          </p:cNvSpPr>
          <p:nvPr>
            <p:ph type="sldNum" sz="quarter" idx="12"/>
          </p:nvPr>
        </p:nvSpPr>
        <p:spPr/>
        <p:txBody>
          <a:bodyPr/>
          <a:lstStyle/>
          <a:p>
            <a:fld id="{D57F1E4F-1CFF-5643-939E-217C01CDF565}" type="slidenum">
              <a:rPr lang="en-US" smtClean="0"/>
              <a:pPr/>
              <a:t>46</a:t>
            </a:fld>
            <a:endParaRPr lang="en-US" dirty="0"/>
          </a:p>
        </p:txBody>
      </p:sp>
    </p:spTree>
    <p:extLst>
      <p:ext uri="{BB962C8B-B14F-4D97-AF65-F5344CB8AC3E}">
        <p14:creationId xmlns:p14="http://schemas.microsoft.com/office/powerpoint/2010/main" val="392121181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D7E22-CEEC-4B10-5AA2-C4CA0BCDF583}"/>
              </a:ext>
            </a:extLst>
          </p:cNvPr>
          <p:cNvSpPr>
            <a:spLocks noGrp="1"/>
          </p:cNvSpPr>
          <p:nvPr>
            <p:ph type="title"/>
          </p:nvPr>
        </p:nvSpPr>
        <p:spPr/>
        <p:txBody>
          <a:bodyPr/>
          <a:lstStyle/>
          <a:p>
            <a:r>
              <a:rPr lang="en-GB" b="1" dirty="0"/>
              <a:t>Part 5: Final Thoughts</a:t>
            </a:r>
          </a:p>
        </p:txBody>
      </p:sp>
      <p:sp>
        <p:nvSpPr>
          <p:cNvPr id="5" name="TextBox 4">
            <a:extLst>
              <a:ext uri="{FF2B5EF4-FFF2-40B4-BE49-F238E27FC236}">
                <a16:creationId xmlns:a16="http://schemas.microsoft.com/office/drawing/2014/main" id="{639E98D5-8778-82A3-D046-FF2A1DD628F7}"/>
              </a:ext>
            </a:extLst>
          </p:cNvPr>
          <p:cNvSpPr txBox="1"/>
          <p:nvPr/>
        </p:nvSpPr>
        <p:spPr>
          <a:xfrm>
            <a:off x="677334" y="1305017"/>
            <a:ext cx="8297990" cy="4247317"/>
          </a:xfrm>
          <a:prstGeom prst="rect">
            <a:avLst/>
          </a:prstGeom>
          <a:noFill/>
        </p:spPr>
        <p:txBody>
          <a:bodyPr wrap="square" rtlCol="0">
            <a:spAutoFit/>
          </a:bodyPr>
          <a:lstStyle/>
          <a:p>
            <a:pPr marL="285750" indent="-285750">
              <a:buFont typeface="Arial" panose="020B0604020202020204" pitchFamily="34" charset="0"/>
              <a:buChar char="•"/>
            </a:pPr>
            <a:r>
              <a:rPr lang="en-US" dirty="0"/>
              <a:t>Finally we made sale prediction using time series analysis. We made use of the powerful statistical tool ARIMA(</a:t>
            </a:r>
            <a:r>
              <a:rPr lang="en-IN" dirty="0"/>
              <a:t>Autoregressive Integrated Moving Averages</a:t>
            </a:r>
            <a:r>
              <a:rPr lang="en-US" dirty="0"/>
              <a:t>). Through this method we were able to forecast sales for the month of January. But the forecast was wide and not accurate enough due to the unavailability of data for a lot of days. If we had access to sales data for 1 or 2 years or even more than 6 months, our analysis of sales would have gone far better.</a:t>
            </a:r>
          </a:p>
          <a:p>
            <a:pPr marL="285750" indent="-285750">
              <a:buFont typeface="Arial" panose="020B0604020202020204" pitchFamily="34" charset="0"/>
              <a:buChar char="•"/>
            </a:pPr>
            <a:endParaRPr lang="en-US" dirty="0"/>
          </a:p>
          <a:p>
            <a:r>
              <a:rPr lang="en-US" dirty="0"/>
              <a:t>This concludes my final thoughts on this project. The results of my analysis can be used to make better business decisions going forward. We know which brands are popular, we know which products customers are mostly looking for and we can even recommend our top products to new customers as well. For the organization, Sales forecasting is important and we know the sales would happen in coming months as well, but we need access to more data to conveniently build a model that can make even more better predictions.</a:t>
            </a:r>
            <a:endParaRPr lang="en-IN" dirty="0"/>
          </a:p>
        </p:txBody>
      </p:sp>
      <p:sp>
        <p:nvSpPr>
          <p:cNvPr id="6" name="Slide Number Placeholder 5">
            <a:extLst>
              <a:ext uri="{FF2B5EF4-FFF2-40B4-BE49-F238E27FC236}">
                <a16:creationId xmlns:a16="http://schemas.microsoft.com/office/drawing/2014/main" id="{77C32F67-9D64-84CD-6971-F2A5C506B708}"/>
              </a:ext>
            </a:extLst>
          </p:cNvPr>
          <p:cNvSpPr>
            <a:spLocks noGrp="1"/>
          </p:cNvSpPr>
          <p:nvPr>
            <p:ph type="sldNum" sz="quarter" idx="12"/>
          </p:nvPr>
        </p:nvSpPr>
        <p:spPr/>
        <p:txBody>
          <a:bodyPr/>
          <a:lstStyle/>
          <a:p>
            <a:fld id="{D57F1E4F-1CFF-5643-939E-217C01CDF565}" type="slidenum">
              <a:rPr lang="en-US" smtClean="0"/>
              <a:pPr/>
              <a:t>47</a:t>
            </a:fld>
            <a:endParaRPr lang="en-US" dirty="0"/>
          </a:p>
        </p:txBody>
      </p:sp>
    </p:spTree>
    <p:extLst>
      <p:ext uri="{BB962C8B-B14F-4D97-AF65-F5344CB8AC3E}">
        <p14:creationId xmlns:p14="http://schemas.microsoft.com/office/powerpoint/2010/main" val="188813922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D7E22-CEEC-4B10-5AA2-C4CA0BCDF583}"/>
              </a:ext>
            </a:extLst>
          </p:cNvPr>
          <p:cNvSpPr>
            <a:spLocks noGrp="1"/>
          </p:cNvSpPr>
          <p:nvPr>
            <p:ph type="title"/>
          </p:nvPr>
        </p:nvSpPr>
        <p:spPr/>
        <p:txBody>
          <a:bodyPr/>
          <a:lstStyle/>
          <a:p>
            <a:r>
              <a:rPr lang="en-GB" b="1" dirty="0"/>
              <a:t>Conclusion</a:t>
            </a:r>
          </a:p>
        </p:txBody>
      </p:sp>
      <p:sp>
        <p:nvSpPr>
          <p:cNvPr id="5" name="TextBox 4">
            <a:extLst>
              <a:ext uri="{FF2B5EF4-FFF2-40B4-BE49-F238E27FC236}">
                <a16:creationId xmlns:a16="http://schemas.microsoft.com/office/drawing/2014/main" id="{639E98D5-8778-82A3-D046-FF2A1DD628F7}"/>
              </a:ext>
            </a:extLst>
          </p:cNvPr>
          <p:cNvSpPr txBox="1"/>
          <p:nvPr/>
        </p:nvSpPr>
        <p:spPr>
          <a:xfrm>
            <a:off x="677334" y="1305017"/>
            <a:ext cx="8297990" cy="1477328"/>
          </a:xfrm>
          <a:prstGeom prst="rect">
            <a:avLst/>
          </a:prstGeom>
          <a:noFill/>
        </p:spPr>
        <p:txBody>
          <a:bodyPr wrap="square" rtlCol="0">
            <a:spAutoFit/>
          </a:bodyPr>
          <a:lstStyle/>
          <a:p>
            <a:r>
              <a:rPr lang="en-US" dirty="0"/>
              <a:t>This concludes this project. We have scope for improvement in the future.</a:t>
            </a:r>
          </a:p>
          <a:p>
            <a:r>
              <a:rPr lang="en-US" dirty="0"/>
              <a:t>I want to take this opportunity to thank all the faculty members, mentors and all who worked behind the scenes of </a:t>
            </a:r>
            <a:r>
              <a:rPr lang="en-US" dirty="0" err="1"/>
              <a:t>Eruditus</a:t>
            </a:r>
            <a:r>
              <a:rPr lang="en-US" dirty="0"/>
              <a:t> and IIT Palakkad for helping me complete this journey in Data science and in guiding me to complete this project. Thank You.</a:t>
            </a:r>
            <a:endParaRPr lang="en-IN" dirty="0"/>
          </a:p>
        </p:txBody>
      </p:sp>
      <p:sp>
        <p:nvSpPr>
          <p:cNvPr id="6" name="Slide Number Placeholder 5">
            <a:extLst>
              <a:ext uri="{FF2B5EF4-FFF2-40B4-BE49-F238E27FC236}">
                <a16:creationId xmlns:a16="http://schemas.microsoft.com/office/drawing/2014/main" id="{77C32F67-9D64-84CD-6971-F2A5C506B708}"/>
              </a:ext>
            </a:extLst>
          </p:cNvPr>
          <p:cNvSpPr>
            <a:spLocks noGrp="1"/>
          </p:cNvSpPr>
          <p:nvPr>
            <p:ph type="sldNum" sz="quarter" idx="12"/>
          </p:nvPr>
        </p:nvSpPr>
        <p:spPr/>
        <p:txBody>
          <a:bodyPr/>
          <a:lstStyle/>
          <a:p>
            <a:fld id="{D57F1E4F-1CFF-5643-939E-217C01CDF565}" type="slidenum">
              <a:rPr lang="en-US" smtClean="0"/>
              <a:pPr/>
              <a:t>48</a:t>
            </a:fld>
            <a:endParaRPr lang="en-US" dirty="0"/>
          </a:p>
        </p:txBody>
      </p:sp>
    </p:spTree>
    <p:extLst>
      <p:ext uri="{BB962C8B-B14F-4D97-AF65-F5344CB8AC3E}">
        <p14:creationId xmlns:p14="http://schemas.microsoft.com/office/powerpoint/2010/main" val="281589668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4712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D7E22-CEEC-4B10-5AA2-C4CA0BCDF583}"/>
              </a:ext>
            </a:extLst>
          </p:cNvPr>
          <p:cNvSpPr>
            <a:spLocks noGrp="1"/>
          </p:cNvSpPr>
          <p:nvPr>
            <p:ph type="title"/>
          </p:nvPr>
        </p:nvSpPr>
        <p:spPr/>
        <p:txBody>
          <a:bodyPr/>
          <a:lstStyle/>
          <a:p>
            <a:r>
              <a:rPr lang="en-GB" b="1" dirty="0"/>
              <a:t>INTRODUCTION</a:t>
            </a:r>
          </a:p>
        </p:txBody>
      </p:sp>
      <p:sp>
        <p:nvSpPr>
          <p:cNvPr id="3" name="TextBox 2">
            <a:extLst>
              <a:ext uri="{FF2B5EF4-FFF2-40B4-BE49-F238E27FC236}">
                <a16:creationId xmlns:a16="http://schemas.microsoft.com/office/drawing/2014/main" id="{EC71BF0F-0F27-F491-0E81-3D86A4B4374B}"/>
              </a:ext>
            </a:extLst>
          </p:cNvPr>
          <p:cNvSpPr txBox="1"/>
          <p:nvPr/>
        </p:nvSpPr>
        <p:spPr>
          <a:xfrm>
            <a:off x="838200" y="1740023"/>
            <a:ext cx="10515599" cy="2862322"/>
          </a:xfrm>
          <a:prstGeom prst="rect">
            <a:avLst/>
          </a:prstGeom>
          <a:noFill/>
        </p:spPr>
        <p:txBody>
          <a:bodyPr wrap="square" rtlCol="0">
            <a:spAutoFit/>
          </a:bodyPr>
          <a:lstStyle/>
          <a:p>
            <a:r>
              <a:rPr lang="en-US" dirty="0"/>
              <a:t>This project uses a dataset available from a multi-category online store to analyze and visualize data for behavior analysis of customers. The dataset is provided by IIT Palakkad as part of the course - </a:t>
            </a:r>
            <a:r>
              <a:rPr lang="en-IN" i="0" dirty="0">
                <a:solidFill>
                  <a:srgbClr val="666666"/>
                </a:solidFill>
                <a:effectLst/>
                <a:latin typeface="Lato Extended"/>
              </a:rPr>
              <a:t>IITPKD's Professional Certificate Programme in Applied Data Science.</a:t>
            </a:r>
          </a:p>
          <a:p>
            <a:r>
              <a:rPr lang="en-IN" dirty="0"/>
              <a:t>The project aims to use this dataset for various purposes:</a:t>
            </a:r>
          </a:p>
          <a:p>
            <a:pPr marL="285750" indent="-285750">
              <a:buFont typeface="Arial" panose="020B0604020202020204" pitchFamily="34" charset="0"/>
              <a:buChar char="•"/>
            </a:pPr>
            <a:r>
              <a:rPr lang="en-IN" dirty="0"/>
              <a:t>One of the aims is to find out what brands are favoured by customers when making a purchase online.</a:t>
            </a:r>
          </a:p>
          <a:p>
            <a:pPr marL="285750" indent="-285750">
              <a:buFont typeface="Arial" panose="020B0604020202020204" pitchFamily="34" charset="0"/>
              <a:buChar char="•"/>
            </a:pPr>
            <a:r>
              <a:rPr lang="en-IN" dirty="0"/>
              <a:t>From the available data, the project also aims to predict what the sales are going to be for the next month from the online store.</a:t>
            </a:r>
          </a:p>
          <a:p>
            <a:pPr marL="285750" indent="-285750">
              <a:buFont typeface="Arial" panose="020B0604020202020204" pitchFamily="34" charset="0"/>
              <a:buChar char="•"/>
            </a:pPr>
            <a:r>
              <a:rPr lang="en-IN" dirty="0"/>
              <a:t>The project also aims to include a recommendation system for customers so that they can find a good brand for the product they are searching for without much scavenging.</a:t>
            </a:r>
          </a:p>
          <a:p>
            <a:endParaRPr lang="en-IN" dirty="0"/>
          </a:p>
        </p:txBody>
      </p:sp>
      <p:sp>
        <p:nvSpPr>
          <p:cNvPr id="4" name="Slide Number Placeholder 3">
            <a:extLst>
              <a:ext uri="{FF2B5EF4-FFF2-40B4-BE49-F238E27FC236}">
                <a16:creationId xmlns:a16="http://schemas.microsoft.com/office/drawing/2014/main" id="{AA63F356-6217-979F-14B1-458C1FCD981B}"/>
              </a:ext>
            </a:extLst>
          </p:cNvPr>
          <p:cNvSpPr>
            <a:spLocks noGrp="1"/>
          </p:cNvSpPr>
          <p:nvPr>
            <p:ph type="sldNum" sz="quarter" idx="12"/>
          </p:nvPr>
        </p:nvSpPr>
        <p:spPr/>
        <p:txBody>
          <a:bodyPr/>
          <a:lstStyle/>
          <a:p>
            <a:fld id="{D57F1E4F-1CFF-5643-939E-217C01CDF565}" type="slidenum">
              <a:rPr lang="en-US" smtClean="0"/>
              <a:pPr/>
              <a:t>5</a:t>
            </a:fld>
            <a:endParaRPr lang="en-US" dirty="0"/>
          </a:p>
        </p:txBody>
      </p:sp>
    </p:spTree>
    <p:extLst>
      <p:ext uri="{BB962C8B-B14F-4D97-AF65-F5344CB8AC3E}">
        <p14:creationId xmlns:p14="http://schemas.microsoft.com/office/powerpoint/2010/main" val="30937325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D7E22-CEEC-4B10-5AA2-C4CA0BCDF583}"/>
              </a:ext>
            </a:extLst>
          </p:cNvPr>
          <p:cNvSpPr>
            <a:spLocks noGrp="1"/>
          </p:cNvSpPr>
          <p:nvPr>
            <p:ph type="title"/>
          </p:nvPr>
        </p:nvSpPr>
        <p:spPr/>
        <p:txBody>
          <a:bodyPr/>
          <a:lstStyle/>
          <a:p>
            <a:r>
              <a:rPr lang="en-GB" b="1" dirty="0"/>
              <a:t>CONTEXT OF THE PROBLEM</a:t>
            </a:r>
          </a:p>
        </p:txBody>
      </p:sp>
      <p:sp>
        <p:nvSpPr>
          <p:cNvPr id="4" name="TextBox 3">
            <a:extLst>
              <a:ext uri="{FF2B5EF4-FFF2-40B4-BE49-F238E27FC236}">
                <a16:creationId xmlns:a16="http://schemas.microsoft.com/office/drawing/2014/main" id="{1A600926-A226-7F93-832D-BB88F47EDF63}"/>
              </a:ext>
            </a:extLst>
          </p:cNvPr>
          <p:cNvSpPr txBox="1"/>
          <p:nvPr/>
        </p:nvSpPr>
        <p:spPr>
          <a:xfrm>
            <a:off x="443883" y="1207363"/>
            <a:ext cx="10909917" cy="5211479"/>
          </a:xfrm>
          <a:prstGeom prst="rect">
            <a:avLst/>
          </a:prstGeom>
          <a:noFill/>
        </p:spPr>
        <p:txBody>
          <a:bodyPr wrap="square" rtlCol="0">
            <a:spAutoFit/>
          </a:bodyPr>
          <a:lstStyle/>
          <a:p>
            <a:r>
              <a:rPr lang="en-US" dirty="0"/>
              <a:t>With online sales gaining popularity in recent years, Internet has turned into a huge marketplace where people can purchase goods and services from the comfort of their homes. They only need a good internet connection and a phone/laptop to use the service. So it is crucial that companies take this opportunity to market and increase sales of their products through internet. Some of the problems that affect this services are:</a:t>
            </a:r>
          </a:p>
          <a:p>
            <a:pPr marL="285750" indent="-285750">
              <a:buFont typeface="Arial" panose="020B0604020202020204" pitchFamily="34" charset="0"/>
              <a:buChar char="•"/>
            </a:pPr>
            <a:r>
              <a:rPr lang="en-US" dirty="0"/>
              <a:t>Broad range of brands to choose a single product. Since there are many brands which provide the same product it is important for organizations looking to increase sales online to promote brands that are good and meet the demands of customers. If this is not the case, then the organization would fall behind in the competition. So a good recommendation system is important to keep the online market place lively.</a:t>
            </a:r>
          </a:p>
          <a:p>
            <a:pPr marL="285750" indent="-285750">
              <a:buFont typeface="Arial" panose="020B0604020202020204" pitchFamily="34" charset="0"/>
              <a:buChar char="•"/>
            </a:pPr>
            <a:r>
              <a:rPr lang="en-US" dirty="0"/>
              <a:t>It is also important for companies to understand the nature of their sales. They need to know the factors which keeps customers coming back to their website to make a purchase. This way organizations can predict what the sales for the next month or near future would be like. This also helps in ensuring stocks are available for products that are in high demand. </a:t>
            </a:r>
          </a:p>
          <a:p>
            <a:pPr marL="285750" indent="-285750">
              <a:buFont typeface="Arial" panose="020B0604020202020204" pitchFamily="34" charset="0"/>
              <a:buChar char="•"/>
            </a:pPr>
            <a:r>
              <a:rPr lang="en-US" dirty="0"/>
              <a:t>It also helps organizations to know which brands they are offering are of high value to customers. A high value brand means they are maintaining a standard that satisfies customer’s needs. It is very important to know which brands has acquired the trust of customers that are making a purchase from the online store.</a:t>
            </a:r>
            <a:endParaRPr lang="en-IN" dirty="0"/>
          </a:p>
        </p:txBody>
      </p:sp>
      <p:sp>
        <p:nvSpPr>
          <p:cNvPr id="3" name="Slide Number Placeholder 2">
            <a:extLst>
              <a:ext uri="{FF2B5EF4-FFF2-40B4-BE49-F238E27FC236}">
                <a16:creationId xmlns:a16="http://schemas.microsoft.com/office/drawing/2014/main" id="{433DD655-76DC-3BA6-DF13-46A2FAD21FDA}"/>
              </a:ext>
            </a:extLst>
          </p:cNvPr>
          <p:cNvSpPr>
            <a:spLocks noGrp="1"/>
          </p:cNvSpPr>
          <p:nvPr>
            <p:ph type="sldNum" sz="quarter" idx="12"/>
          </p:nvPr>
        </p:nvSpPr>
        <p:spPr/>
        <p:txBody>
          <a:bodyPr/>
          <a:lstStyle/>
          <a:p>
            <a:fld id="{D57F1E4F-1CFF-5643-939E-217C01CDF565}" type="slidenum">
              <a:rPr lang="en-US" smtClean="0"/>
              <a:pPr/>
              <a:t>6</a:t>
            </a:fld>
            <a:endParaRPr lang="en-US" dirty="0"/>
          </a:p>
        </p:txBody>
      </p:sp>
    </p:spTree>
    <p:extLst>
      <p:ext uri="{BB962C8B-B14F-4D97-AF65-F5344CB8AC3E}">
        <p14:creationId xmlns:p14="http://schemas.microsoft.com/office/powerpoint/2010/main" val="6708561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D7E22-CEEC-4B10-5AA2-C4CA0BCDF583}"/>
              </a:ext>
            </a:extLst>
          </p:cNvPr>
          <p:cNvSpPr>
            <a:spLocks noGrp="1"/>
          </p:cNvSpPr>
          <p:nvPr>
            <p:ph type="title"/>
          </p:nvPr>
        </p:nvSpPr>
        <p:spPr/>
        <p:txBody>
          <a:bodyPr/>
          <a:lstStyle/>
          <a:p>
            <a:r>
              <a:rPr lang="en-GB" b="1" dirty="0"/>
              <a:t>PURPOSE OF THE PROJECT</a:t>
            </a:r>
          </a:p>
        </p:txBody>
      </p:sp>
      <p:sp>
        <p:nvSpPr>
          <p:cNvPr id="3" name="TextBox 2">
            <a:extLst>
              <a:ext uri="{FF2B5EF4-FFF2-40B4-BE49-F238E27FC236}">
                <a16:creationId xmlns:a16="http://schemas.microsoft.com/office/drawing/2014/main" id="{D924E62C-D0FC-5A73-1B4B-B589D43436E8}"/>
              </a:ext>
            </a:extLst>
          </p:cNvPr>
          <p:cNvSpPr txBox="1"/>
          <p:nvPr/>
        </p:nvSpPr>
        <p:spPr>
          <a:xfrm>
            <a:off x="838200" y="1580225"/>
            <a:ext cx="10515600" cy="1754326"/>
          </a:xfrm>
          <a:prstGeom prst="rect">
            <a:avLst/>
          </a:prstGeom>
          <a:noFill/>
        </p:spPr>
        <p:txBody>
          <a:bodyPr wrap="square" rtlCol="0">
            <a:spAutoFit/>
          </a:bodyPr>
          <a:lstStyle/>
          <a:p>
            <a:r>
              <a:rPr lang="en-US" dirty="0"/>
              <a:t>This project aims to build a machine learning model that can do the following:</a:t>
            </a:r>
          </a:p>
          <a:p>
            <a:pPr marL="285750" indent="-285750">
              <a:buFont typeface="Arial" panose="020B0604020202020204" pitchFamily="34" charset="0"/>
              <a:buChar char="•"/>
            </a:pPr>
            <a:r>
              <a:rPr lang="en-US" dirty="0"/>
              <a:t>Which brands are favored the most by customers out of available brands.</a:t>
            </a:r>
          </a:p>
          <a:p>
            <a:pPr marL="285750" indent="-285750">
              <a:buFont typeface="Arial" panose="020B0604020202020204" pitchFamily="34" charset="0"/>
              <a:buChar char="•"/>
            </a:pPr>
            <a:r>
              <a:rPr lang="en-US" dirty="0"/>
              <a:t>A recommendation system where customers can find the product they are looking for in the online store without much scavenging.</a:t>
            </a:r>
          </a:p>
          <a:p>
            <a:pPr marL="285750" indent="-285750">
              <a:buFont typeface="Arial" panose="020B0604020202020204" pitchFamily="34" charset="0"/>
              <a:buChar char="•"/>
            </a:pPr>
            <a:r>
              <a:rPr lang="en-US" dirty="0"/>
              <a:t>Predict the sales for the next month with data available from previous month and make decisions on what to focus on.</a:t>
            </a:r>
            <a:endParaRPr lang="en-IN" dirty="0"/>
          </a:p>
        </p:txBody>
      </p:sp>
      <p:sp>
        <p:nvSpPr>
          <p:cNvPr id="4" name="Slide Number Placeholder 3">
            <a:extLst>
              <a:ext uri="{FF2B5EF4-FFF2-40B4-BE49-F238E27FC236}">
                <a16:creationId xmlns:a16="http://schemas.microsoft.com/office/drawing/2014/main" id="{D9EDF74F-C4F2-224F-B42E-9BBFCF9FD8DC}"/>
              </a:ext>
            </a:extLst>
          </p:cNvPr>
          <p:cNvSpPr>
            <a:spLocks noGrp="1"/>
          </p:cNvSpPr>
          <p:nvPr>
            <p:ph type="sldNum" sz="quarter" idx="12"/>
          </p:nvPr>
        </p:nvSpPr>
        <p:spPr/>
        <p:txBody>
          <a:bodyPr/>
          <a:lstStyle/>
          <a:p>
            <a:fld id="{D57F1E4F-1CFF-5643-939E-217C01CDF565}" type="slidenum">
              <a:rPr lang="en-US" smtClean="0"/>
              <a:pPr/>
              <a:t>7</a:t>
            </a:fld>
            <a:endParaRPr lang="en-US" dirty="0"/>
          </a:p>
        </p:txBody>
      </p:sp>
    </p:spTree>
    <p:extLst>
      <p:ext uri="{BB962C8B-B14F-4D97-AF65-F5344CB8AC3E}">
        <p14:creationId xmlns:p14="http://schemas.microsoft.com/office/powerpoint/2010/main" val="21335189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D7E22-CEEC-4B10-5AA2-C4CA0BCDF583}"/>
              </a:ext>
            </a:extLst>
          </p:cNvPr>
          <p:cNvSpPr>
            <a:spLocks noGrp="1"/>
          </p:cNvSpPr>
          <p:nvPr>
            <p:ph type="title"/>
          </p:nvPr>
        </p:nvSpPr>
        <p:spPr/>
        <p:txBody>
          <a:bodyPr/>
          <a:lstStyle/>
          <a:p>
            <a:r>
              <a:rPr lang="en-GB" b="1" dirty="0"/>
              <a:t>PACKAGES USED</a:t>
            </a:r>
          </a:p>
        </p:txBody>
      </p:sp>
      <p:sp>
        <p:nvSpPr>
          <p:cNvPr id="3" name="TextBox 2">
            <a:extLst>
              <a:ext uri="{FF2B5EF4-FFF2-40B4-BE49-F238E27FC236}">
                <a16:creationId xmlns:a16="http://schemas.microsoft.com/office/drawing/2014/main" id="{CA149DCC-0372-E7DE-8517-7353AFC65338}"/>
              </a:ext>
            </a:extLst>
          </p:cNvPr>
          <p:cNvSpPr txBox="1"/>
          <p:nvPr/>
        </p:nvSpPr>
        <p:spPr>
          <a:xfrm>
            <a:off x="838200" y="1580225"/>
            <a:ext cx="10515600" cy="2031325"/>
          </a:xfrm>
          <a:prstGeom prst="rect">
            <a:avLst/>
          </a:prstGeom>
          <a:noFill/>
        </p:spPr>
        <p:txBody>
          <a:bodyPr wrap="square" rtlCol="0">
            <a:spAutoFit/>
          </a:bodyPr>
          <a:lstStyle/>
          <a:p>
            <a:r>
              <a:rPr lang="en-US" dirty="0"/>
              <a:t>We will be using quite a few packages to help with this project namely:</a:t>
            </a:r>
          </a:p>
          <a:p>
            <a:pPr marL="285750" indent="-285750">
              <a:buFont typeface="Arial" panose="020B0604020202020204" pitchFamily="34" charset="0"/>
              <a:buChar char="•"/>
            </a:pPr>
            <a:r>
              <a:rPr lang="en-US" dirty="0"/>
              <a:t>Pandas</a:t>
            </a:r>
          </a:p>
          <a:p>
            <a:pPr marL="285750" indent="-285750">
              <a:buFont typeface="Arial" panose="020B0604020202020204" pitchFamily="34" charset="0"/>
              <a:buChar char="•"/>
            </a:pPr>
            <a:r>
              <a:rPr lang="en-US" dirty="0" err="1"/>
              <a:t>Numpy</a:t>
            </a:r>
            <a:endParaRPr lang="en-US" dirty="0"/>
          </a:p>
          <a:p>
            <a:pPr marL="285750" indent="-285750">
              <a:buFont typeface="Arial" panose="020B0604020202020204" pitchFamily="34" charset="0"/>
              <a:buChar char="•"/>
            </a:pPr>
            <a:r>
              <a:rPr lang="en-US" dirty="0"/>
              <a:t>Matplotlib</a:t>
            </a:r>
          </a:p>
          <a:p>
            <a:pPr marL="285750" indent="-285750">
              <a:buFont typeface="Arial" panose="020B0604020202020204" pitchFamily="34" charset="0"/>
              <a:buChar char="•"/>
            </a:pPr>
            <a:r>
              <a:rPr lang="en-US" dirty="0"/>
              <a:t>Seaborn</a:t>
            </a:r>
          </a:p>
          <a:p>
            <a:pPr marL="285750" indent="-285750">
              <a:buFont typeface="Arial" panose="020B0604020202020204" pitchFamily="34" charset="0"/>
              <a:buChar char="•"/>
            </a:pPr>
            <a:r>
              <a:rPr lang="en-US" dirty="0" err="1"/>
              <a:t>Statsmodels</a:t>
            </a:r>
            <a:endParaRPr lang="en-US" dirty="0"/>
          </a:p>
          <a:p>
            <a:pPr marL="285750" indent="-285750">
              <a:buFont typeface="Arial" panose="020B0604020202020204" pitchFamily="34" charset="0"/>
              <a:buChar char="•"/>
            </a:pPr>
            <a:endParaRPr lang="en-IN" dirty="0"/>
          </a:p>
        </p:txBody>
      </p:sp>
      <p:sp>
        <p:nvSpPr>
          <p:cNvPr id="4" name="Slide Number Placeholder 3">
            <a:extLst>
              <a:ext uri="{FF2B5EF4-FFF2-40B4-BE49-F238E27FC236}">
                <a16:creationId xmlns:a16="http://schemas.microsoft.com/office/drawing/2014/main" id="{14E9A90A-700C-3CF9-FF04-BB7DBF851849}"/>
              </a:ext>
            </a:extLst>
          </p:cNvPr>
          <p:cNvSpPr>
            <a:spLocks noGrp="1"/>
          </p:cNvSpPr>
          <p:nvPr>
            <p:ph type="sldNum" sz="quarter" idx="12"/>
          </p:nvPr>
        </p:nvSpPr>
        <p:spPr/>
        <p:txBody>
          <a:bodyPr/>
          <a:lstStyle/>
          <a:p>
            <a:fld id="{D57F1E4F-1CFF-5643-939E-217C01CDF565}" type="slidenum">
              <a:rPr lang="en-US" smtClean="0"/>
              <a:pPr/>
              <a:t>8</a:t>
            </a:fld>
            <a:endParaRPr lang="en-US" dirty="0"/>
          </a:p>
        </p:txBody>
      </p:sp>
    </p:spTree>
    <p:extLst>
      <p:ext uri="{BB962C8B-B14F-4D97-AF65-F5344CB8AC3E}">
        <p14:creationId xmlns:p14="http://schemas.microsoft.com/office/powerpoint/2010/main" val="18629082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D7E22-CEEC-4B10-5AA2-C4CA0BCDF583}"/>
              </a:ext>
            </a:extLst>
          </p:cNvPr>
          <p:cNvSpPr>
            <a:spLocks noGrp="1"/>
          </p:cNvSpPr>
          <p:nvPr>
            <p:ph type="title"/>
          </p:nvPr>
        </p:nvSpPr>
        <p:spPr/>
        <p:txBody>
          <a:bodyPr/>
          <a:lstStyle/>
          <a:p>
            <a:r>
              <a:rPr lang="en-GB" b="1" dirty="0"/>
              <a:t>Part 1:Exploratory Data Analysis(EDA)</a:t>
            </a:r>
          </a:p>
        </p:txBody>
      </p:sp>
      <p:sp>
        <p:nvSpPr>
          <p:cNvPr id="4" name="TextBox 3">
            <a:extLst>
              <a:ext uri="{FF2B5EF4-FFF2-40B4-BE49-F238E27FC236}">
                <a16:creationId xmlns:a16="http://schemas.microsoft.com/office/drawing/2014/main" id="{D7868677-7FC3-4163-6C36-FF0E3B29BE86}"/>
              </a:ext>
            </a:extLst>
          </p:cNvPr>
          <p:cNvSpPr txBox="1"/>
          <p:nvPr/>
        </p:nvSpPr>
        <p:spPr>
          <a:xfrm>
            <a:off x="838200" y="1580225"/>
            <a:ext cx="10515600" cy="5355312"/>
          </a:xfrm>
          <a:prstGeom prst="rect">
            <a:avLst/>
          </a:prstGeom>
          <a:noFill/>
        </p:spPr>
        <p:txBody>
          <a:bodyPr wrap="square" rtlCol="0">
            <a:spAutoFit/>
          </a:bodyPr>
          <a:lstStyle/>
          <a:p>
            <a:r>
              <a:rPr lang="en-US" dirty="0"/>
              <a:t>The first step of any problem related to data is knowing what kind of data we have. For this project the dataset contains information about products from a multi-category online store. The columns(features) available to us are:</a:t>
            </a:r>
          </a:p>
          <a:p>
            <a:pPr marL="285750" indent="-285750">
              <a:buFont typeface="Arial" panose="020B0604020202020204" pitchFamily="34" charset="0"/>
              <a:buChar char="•"/>
            </a:pPr>
            <a:r>
              <a:rPr lang="en-US" dirty="0" err="1"/>
              <a:t>event_time</a:t>
            </a:r>
            <a:r>
              <a:rPr lang="en-US" dirty="0"/>
              <a:t> :  Time at which the event took place</a:t>
            </a:r>
          </a:p>
          <a:p>
            <a:pPr marL="285750" indent="-285750">
              <a:buFont typeface="Arial" panose="020B0604020202020204" pitchFamily="34" charset="0"/>
              <a:buChar char="•"/>
            </a:pPr>
            <a:r>
              <a:rPr lang="en-US" dirty="0" err="1"/>
              <a:t>event_type</a:t>
            </a:r>
            <a:r>
              <a:rPr lang="en-US" dirty="0"/>
              <a:t> :  Event type may be 'view', 'cart', '</a:t>
            </a:r>
            <a:r>
              <a:rPr lang="en-US" dirty="0" err="1"/>
              <a:t>remove_from_cart</a:t>
            </a:r>
            <a:r>
              <a:rPr lang="en-US" dirty="0"/>
              <a:t>', 'purchase'</a:t>
            </a:r>
          </a:p>
          <a:p>
            <a:pPr marL="285750" indent="-285750">
              <a:buFont typeface="Arial" panose="020B0604020202020204" pitchFamily="34" charset="0"/>
              <a:buChar char="•"/>
            </a:pPr>
            <a:r>
              <a:rPr lang="en-US" dirty="0" err="1"/>
              <a:t>product_id</a:t>
            </a:r>
            <a:r>
              <a:rPr lang="en-US" dirty="0"/>
              <a:t>  :  Unique identification of  the product</a:t>
            </a:r>
          </a:p>
          <a:p>
            <a:pPr marL="285750" indent="-285750">
              <a:buFont typeface="Arial" panose="020B0604020202020204" pitchFamily="34" charset="0"/>
              <a:buChar char="•"/>
            </a:pPr>
            <a:r>
              <a:rPr lang="en-US" dirty="0" err="1"/>
              <a:t>category_id</a:t>
            </a:r>
            <a:r>
              <a:rPr lang="en-US" dirty="0"/>
              <a:t> :  Unique identification of  the product category. Each product category contains several         products</a:t>
            </a:r>
          </a:p>
          <a:p>
            <a:pPr marL="285750" indent="-285750">
              <a:buFont typeface="Arial" panose="020B0604020202020204" pitchFamily="34" charset="0"/>
              <a:buChar char="•"/>
            </a:pPr>
            <a:r>
              <a:rPr lang="en-US" dirty="0" err="1"/>
              <a:t>category_code</a:t>
            </a:r>
            <a:r>
              <a:rPr lang="en-US" dirty="0"/>
              <a:t> :	Name (if present) of the product category</a:t>
            </a:r>
          </a:p>
          <a:p>
            <a:pPr marL="285750" indent="-285750">
              <a:buFont typeface="Arial" panose="020B0604020202020204" pitchFamily="34" charset="0"/>
              <a:buChar char="•"/>
            </a:pPr>
            <a:r>
              <a:rPr lang="en-US" dirty="0"/>
              <a:t>Brand : Name of the brand</a:t>
            </a:r>
          </a:p>
          <a:p>
            <a:pPr marL="285750" indent="-285750">
              <a:buFont typeface="Arial" panose="020B0604020202020204" pitchFamily="34" charset="0"/>
              <a:buChar char="•"/>
            </a:pPr>
            <a:r>
              <a:rPr lang="en-US" dirty="0"/>
              <a:t>Price :	Price of the product</a:t>
            </a:r>
          </a:p>
          <a:p>
            <a:pPr marL="285750" indent="-285750">
              <a:buFont typeface="Arial" panose="020B0604020202020204" pitchFamily="34" charset="0"/>
              <a:buChar char="•"/>
            </a:pPr>
            <a:r>
              <a:rPr lang="en-US" dirty="0" err="1"/>
              <a:t>user_id</a:t>
            </a:r>
            <a:r>
              <a:rPr lang="en-US" dirty="0"/>
              <a:t> : Permanent user id</a:t>
            </a:r>
          </a:p>
          <a:p>
            <a:pPr marL="285750" indent="-285750">
              <a:buFont typeface="Arial" panose="020B0604020202020204" pitchFamily="34" charset="0"/>
              <a:buChar char="•"/>
            </a:pPr>
            <a:r>
              <a:rPr lang="en-US" dirty="0" err="1"/>
              <a:t>user_session</a:t>
            </a:r>
            <a:r>
              <a:rPr lang="en-US" dirty="0"/>
              <a:t> : Identification for the user's session. Remains same for each user's session. It changes </a:t>
            </a:r>
            <a:r>
              <a:rPr lang="en-US" dirty="0" err="1"/>
              <a:t>everytime</a:t>
            </a:r>
            <a:r>
              <a:rPr lang="en-US" dirty="0"/>
              <a:t> the user returns back the website after a long pause</a:t>
            </a:r>
          </a:p>
          <a:p>
            <a:pPr marL="285750" indent="-285750">
              <a:buFont typeface="Arial" panose="020B0604020202020204" pitchFamily="34" charset="0"/>
              <a:buChar char="•"/>
            </a:pPr>
            <a:endParaRPr lang="en-US" dirty="0"/>
          </a:p>
          <a:p>
            <a:r>
              <a:rPr lang="en-US" dirty="0"/>
              <a:t>We can see that there are 9 columns in this dataset. Also data is available for 3 months – October, November, December in the year 2019.</a:t>
            </a:r>
          </a:p>
          <a:p>
            <a:endParaRPr lang="en-US" dirty="0"/>
          </a:p>
          <a:p>
            <a:pPr marL="285750" indent="-285750">
              <a:buFont typeface="Arial" panose="020B0604020202020204" pitchFamily="34" charset="0"/>
              <a:buChar char="•"/>
            </a:pPr>
            <a:endParaRPr lang="en-IN" dirty="0"/>
          </a:p>
        </p:txBody>
      </p:sp>
      <p:sp>
        <p:nvSpPr>
          <p:cNvPr id="3" name="Slide Number Placeholder 2">
            <a:extLst>
              <a:ext uri="{FF2B5EF4-FFF2-40B4-BE49-F238E27FC236}">
                <a16:creationId xmlns:a16="http://schemas.microsoft.com/office/drawing/2014/main" id="{315EB3F3-820F-2AB0-470B-AA802F978764}"/>
              </a:ext>
            </a:extLst>
          </p:cNvPr>
          <p:cNvSpPr>
            <a:spLocks noGrp="1"/>
          </p:cNvSpPr>
          <p:nvPr>
            <p:ph type="sldNum" sz="quarter" idx="12"/>
          </p:nvPr>
        </p:nvSpPr>
        <p:spPr/>
        <p:txBody>
          <a:bodyPr/>
          <a:lstStyle/>
          <a:p>
            <a:fld id="{D57F1E4F-1CFF-5643-939E-217C01CDF565}" type="slidenum">
              <a:rPr lang="en-US" smtClean="0"/>
              <a:pPr/>
              <a:t>9</a:t>
            </a:fld>
            <a:endParaRPr lang="en-US" dirty="0"/>
          </a:p>
        </p:txBody>
      </p:sp>
    </p:spTree>
    <p:extLst>
      <p:ext uri="{BB962C8B-B14F-4D97-AF65-F5344CB8AC3E}">
        <p14:creationId xmlns:p14="http://schemas.microsoft.com/office/powerpoint/2010/main" val="538176189"/>
      </p:ext>
    </p:extLst>
  </p:cSld>
  <p:clrMapOvr>
    <a:masterClrMapping/>
  </p:clrMapOvr>
</p:sld>
</file>

<file path=ppt/theme/theme1.xml><?xml version="1.0" encoding="utf-8"?>
<a:theme xmlns:a="http://schemas.openxmlformats.org/drawingml/2006/main" name="Facet">
  <a:themeElements>
    <a:clrScheme name="Custom 7">
      <a:dk1>
        <a:sysClr val="windowText" lastClr="000000"/>
      </a:dk1>
      <a:lt1>
        <a:sysClr val="window" lastClr="FFFFFF"/>
      </a:lt1>
      <a:dk2>
        <a:srgbClr val="444D26"/>
      </a:dk2>
      <a:lt2>
        <a:srgbClr val="FEFAC9"/>
      </a:lt2>
      <a:accent1>
        <a:srgbClr val="F7A600"/>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3432</TotalTime>
  <Words>6458</Words>
  <Application>Microsoft Office PowerPoint</Application>
  <PresentationFormat>Widescreen</PresentationFormat>
  <Paragraphs>337</Paragraphs>
  <Slides>49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49</vt:i4>
      </vt:variant>
    </vt:vector>
  </HeadingPairs>
  <TitlesOfParts>
    <vt:vector size="58" baseType="lpstr">
      <vt:lpstr>Arial</vt:lpstr>
      <vt:lpstr>Calibri</vt:lpstr>
      <vt:lpstr>Helvetica Neue</vt:lpstr>
      <vt:lpstr>Lato Extended</vt:lpstr>
      <vt:lpstr>Open Sans</vt:lpstr>
      <vt:lpstr>Trebuchet MS</vt:lpstr>
      <vt:lpstr>urw-din</vt:lpstr>
      <vt:lpstr>Wingdings 3</vt:lpstr>
      <vt:lpstr>Facet</vt:lpstr>
      <vt:lpstr>PowerPoint Presentation</vt:lpstr>
      <vt:lpstr>ABOUT THIS PROJECT</vt:lpstr>
      <vt:lpstr>TABLE OF CONTENTS</vt:lpstr>
      <vt:lpstr>ABSTRACT</vt:lpstr>
      <vt:lpstr>INTRODUCTION</vt:lpstr>
      <vt:lpstr>CONTEXT OF THE PROBLEM</vt:lpstr>
      <vt:lpstr>PURPOSE OF THE PROJECT</vt:lpstr>
      <vt:lpstr>PACKAGES USED</vt:lpstr>
      <vt:lpstr>Part 1:Exploratory Data Analysis(EDA)</vt:lpstr>
      <vt:lpstr>Part 1:Exploratory Data Analysis(EDA)</vt:lpstr>
      <vt:lpstr>Part 1:Exploratory Data Analysis(EDA)</vt:lpstr>
      <vt:lpstr>Part 2: Brand Analysis</vt:lpstr>
      <vt:lpstr>Part 2a: Brand Analysis</vt:lpstr>
      <vt:lpstr>Part 2a: Brand Analysis</vt:lpstr>
      <vt:lpstr>Part 2a: Brand Analysis</vt:lpstr>
      <vt:lpstr>Part 2a: Brand Analysis</vt:lpstr>
      <vt:lpstr>Part 2a: Brand Analysis</vt:lpstr>
      <vt:lpstr>Part 2b: Popular Products</vt:lpstr>
      <vt:lpstr>Part 2b: Popular Products</vt:lpstr>
      <vt:lpstr>Part 2b: Popular Products</vt:lpstr>
      <vt:lpstr>Part 2b: Popular Products</vt:lpstr>
      <vt:lpstr>Part 2c: Conversion Rate</vt:lpstr>
      <vt:lpstr>Part 2c: Conversion Rate</vt:lpstr>
      <vt:lpstr>Part 2c: Conversion Rate</vt:lpstr>
      <vt:lpstr>Part 2c: Conversion Rate</vt:lpstr>
      <vt:lpstr>Part 3: Recommendation System</vt:lpstr>
      <vt:lpstr>Part 3: Recommendation System</vt:lpstr>
      <vt:lpstr>Part 3: Recommendation System</vt:lpstr>
      <vt:lpstr>Part 3: Recommendation System</vt:lpstr>
      <vt:lpstr>Part 3: Recommendation System</vt:lpstr>
      <vt:lpstr>Part 3: Recommendation System</vt:lpstr>
      <vt:lpstr>Part 3: Recommendation System</vt:lpstr>
      <vt:lpstr>Part 4: Sales Forecasting</vt:lpstr>
      <vt:lpstr>Part 4: Sales Forecasting</vt:lpstr>
      <vt:lpstr>Part 4: Sales Forecasting</vt:lpstr>
      <vt:lpstr>Part 4: Sales Forecasting</vt:lpstr>
      <vt:lpstr>Part 4: Sales Forecasting</vt:lpstr>
      <vt:lpstr>Part 4: Sales Forecasting</vt:lpstr>
      <vt:lpstr>Part 4: Sales Forecasting</vt:lpstr>
      <vt:lpstr>Part 4: Sales Forecasting</vt:lpstr>
      <vt:lpstr>Part 4: Sales Forecasting</vt:lpstr>
      <vt:lpstr>Part 4: Sales Forecasting</vt:lpstr>
      <vt:lpstr>Part 4: Sales Forecasting</vt:lpstr>
      <vt:lpstr>Part 4: Sales Forecasting</vt:lpstr>
      <vt:lpstr>Part 4: Sales Forecasting</vt:lpstr>
      <vt:lpstr>Part 5: Final Thoughts</vt:lpstr>
      <vt:lpstr>Part 5: Final Thoughts</vt:lpstr>
      <vt:lpstr>Conclusion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Record a Presentation</dc:title>
  <dc:subject/>
  <dc:creator>Orians, A.J.</dc:creator>
  <cp:keywords/>
  <dc:description/>
  <cp:lastModifiedBy>Gokulailas Chowathu</cp:lastModifiedBy>
  <cp:revision>81</cp:revision>
  <dcterms:modified xsi:type="dcterms:W3CDTF">2022-10-06T07:26:52Z</dcterms:modified>
  <cp:category/>
</cp:coreProperties>
</file>