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1328" y="1795716"/>
            <a:ext cx="4641342" cy="683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394" y="2553394"/>
            <a:ext cx="7903210" cy="240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7662" y="326237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387" y="0"/>
                </a:lnTo>
              </a:path>
            </a:pathLst>
          </a:custGeom>
          <a:ln w="28575">
            <a:solidFill>
              <a:srgbClr val="20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7184" y="2660904"/>
            <a:ext cx="3074670" cy="1117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70" b="1">
                <a:solidFill>
                  <a:srgbClr val="203669"/>
                </a:solidFill>
                <a:latin typeface="Trebuchet MS"/>
                <a:cs typeface="Trebuchet MS"/>
              </a:rPr>
              <a:t>“</a:t>
            </a:r>
            <a:r>
              <a:rPr dirty="0" sz="2400" spc="-70" b="1">
                <a:solidFill>
                  <a:srgbClr val="203669"/>
                </a:solidFill>
                <a:latin typeface="Times New Roman"/>
                <a:cs typeface="Times New Roman"/>
              </a:rPr>
              <a:t>MONEYTRANSFER</a:t>
            </a:r>
            <a:r>
              <a:rPr dirty="0" sz="2400" spc="-70" b="1">
                <a:solidFill>
                  <a:srgbClr val="203669"/>
                </a:solidFill>
                <a:latin typeface="Trebuchet MS"/>
                <a:cs typeface="Trebuchet MS"/>
              </a:rPr>
              <a:t>”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203669"/>
                </a:solidFill>
                <a:latin typeface="Trebuchet MS"/>
                <a:cs typeface="Trebuchet MS"/>
              </a:rPr>
              <a:t>Task</a:t>
            </a:r>
            <a:r>
              <a:rPr dirty="0" sz="2400" spc="-120" b="1">
                <a:solidFill>
                  <a:srgbClr val="203669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03669"/>
                </a:solidFill>
                <a:latin typeface="Trebuchet MS"/>
                <a:cs typeface="Trebuchet MS"/>
              </a:rPr>
              <a:t>-</a:t>
            </a:r>
            <a:r>
              <a:rPr dirty="0" sz="2400" spc="-130" b="1">
                <a:solidFill>
                  <a:srgbClr val="203669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03669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2025" y="0"/>
            <a:ext cx="4371975" cy="50196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175"/>
            <a:ext cx="4733925" cy="4029075"/>
            <a:chOff x="0" y="638175"/>
            <a:chExt cx="4733925" cy="4029075"/>
          </a:xfrm>
        </p:grpSpPr>
        <p:sp>
          <p:nvSpPr>
            <p:cNvPr id="4" name="object 4"/>
            <p:cNvSpPr/>
            <p:nvPr/>
          </p:nvSpPr>
          <p:spPr>
            <a:xfrm>
              <a:off x="0" y="638175"/>
              <a:ext cx="4733925" cy="4029075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544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544" y="4029075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150"/>
              <a:ext cx="142875" cy="32385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723"/>
                  </a:lnTo>
                  <a:lnTo>
                    <a:pt x="142875" y="32372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075" y="683260"/>
            <a:ext cx="2059305" cy="3009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55">
                <a:solidFill>
                  <a:srgbClr val="C68A30"/>
                </a:solidFill>
                <a:latin typeface="Times New Roman"/>
                <a:cs typeface="Times New Roman"/>
              </a:rPr>
              <a:t>MO</a:t>
            </a:r>
            <a:r>
              <a:rPr dirty="0" sz="1800" spc="-105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dirty="0" sz="1800" spc="-8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C68A30"/>
                </a:solidFill>
                <a:latin typeface="Times New Roman"/>
                <a:cs typeface="Times New Roman"/>
              </a:rPr>
              <a:t>Y</a:t>
            </a:r>
            <a:r>
              <a:rPr dirty="0" sz="1800" spc="-105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dirty="0" sz="1800" spc="-155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dirty="0" sz="1800" spc="-105">
                <a:solidFill>
                  <a:srgbClr val="C68A30"/>
                </a:solidFill>
                <a:latin typeface="Times New Roman"/>
                <a:cs typeface="Times New Roman"/>
              </a:rPr>
              <a:t>RANS</a:t>
            </a:r>
            <a:r>
              <a:rPr dirty="0" sz="1800" spc="-55">
                <a:solidFill>
                  <a:srgbClr val="C68A30"/>
                </a:solidFill>
                <a:latin typeface="Times New Roman"/>
                <a:cs typeface="Times New Roman"/>
              </a:rPr>
              <a:t>F</a:t>
            </a:r>
            <a:r>
              <a:rPr dirty="0" sz="1800" spc="-8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662" y="1050925"/>
            <a:ext cx="4358640" cy="1124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Money</a:t>
            </a:r>
            <a:r>
              <a:rPr dirty="0" sz="12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r>
              <a:rPr dirty="0" sz="12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refers</a:t>
            </a:r>
            <a:r>
              <a:rPr dirty="0" sz="120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2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sending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receiving</a:t>
            </a:r>
            <a:r>
              <a:rPr dirty="0" sz="1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funds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dirty="0" sz="12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person</a:t>
            </a:r>
            <a:r>
              <a:rPr dirty="0" sz="12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entity</a:t>
            </a:r>
            <a:r>
              <a:rPr dirty="0" sz="1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another.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dirty="0" sz="120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become</a:t>
            </a:r>
            <a:r>
              <a:rPr dirty="0" sz="12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increasingly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common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way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send and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receive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money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quickly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securely,</a:t>
            </a:r>
            <a:r>
              <a:rPr dirty="0" sz="1200" spc="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both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locally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and internationally.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rise</a:t>
            </a:r>
            <a:r>
              <a:rPr dirty="0" sz="1200" spc="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digital</a:t>
            </a:r>
            <a:r>
              <a:rPr dirty="0" sz="1200" spc="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technology,</a:t>
            </a:r>
            <a:r>
              <a:rPr dirty="0" sz="1200" spc="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many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money</a:t>
            </a:r>
            <a:r>
              <a:rPr dirty="0" sz="1200" spc="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r>
              <a:rPr dirty="0" sz="1200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r>
              <a:rPr dirty="0" sz="120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1200" spc="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emerged</a:t>
            </a:r>
            <a:r>
              <a:rPr dirty="0" sz="1200" spc="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20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allow</a:t>
            </a:r>
            <a:r>
              <a:rPr dirty="0" sz="1200" spc="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dirty="0" sz="1200" spc="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transfer 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money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Times New Roman"/>
                <a:cs typeface="Times New Roman"/>
              </a:rPr>
              <a:t>online</a:t>
            </a:r>
            <a:r>
              <a:rPr dirty="0" sz="120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dirty="0" sz="1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dirty="0" sz="120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apps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38124"/>
            <a:ext cx="4876800" cy="4905374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432" y="2703385"/>
          <a:ext cx="4561840" cy="2386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8485"/>
                <a:gridCol w="1833880"/>
                <a:gridCol w="864870"/>
              </a:tblGrid>
              <a:tr h="396113"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400" spc="25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85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14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6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3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1400" spc="4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5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3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7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400" spc="1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400" spc="20" b="1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2115a920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1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400" spc="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400" spc="-5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HN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dirty="0" sz="1400" spc="3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96278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2115a921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 spc="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GO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1400" spc="-204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2115a941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400" spc="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6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1400" spc="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400" spc="-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826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2115a930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KA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400" spc="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1400" spc="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</a:t>
                      </a:r>
                      <a:r>
                        <a:rPr dirty="0" sz="1400" spc="-5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EY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400" spc="-2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96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38100"/>
            <a:ext cx="9105899" cy="1809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6700" y="2971800"/>
            <a:ext cx="180975" cy="1337945"/>
            <a:chOff x="266700" y="2971800"/>
            <a:chExt cx="180975" cy="1337945"/>
          </a:xfrm>
        </p:grpSpPr>
        <p:sp>
          <p:nvSpPr>
            <p:cNvPr id="4" name="object 4"/>
            <p:cNvSpPr/>
            <p:nvPr/>
          </p:nvSpPr>
          <p:spPr>
            <a:xfrm>
              <a:off x="266700" y="2971800"/>
              <a:ext cx="180975" cy="381000"/>
            </a:xfrm>
            <a:custGeom>
              <a:avLst/>
              <a:gdLst/>
              <a:ahLst/>
              <a:cxnLst/>
              <a:rect l="l" t="t" r="r" b="b"/>
              <a:pathLst>
                <a:path w="180975" h="381000">
                  <a:moveTo>
                    <a:pt x="180975" y="0"/>
                  </a:moveTo>
                  <a:lnTo>
                    <a:pt x="0" y="0"/>
                  </a:lnTo>
                  <a:lnTo>
                    <a:pt x="0" y="380619"/>
                  </a:lnTo>
                  <a:lnTo>
                    <a:pt x="180975" y="380619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6712" y="3195700"/>
              <a:ext cx="0" cy="1114425"/>
            </a:xfrm>
            <a:custGeom>
              <a:avLst/>
              <a:gdLst/>
              <a:ahLst/>
              <a:cxnLst/>
              <a:rect l="l" t="t" r="r" b="b"/>
              <a:pathLst>
                <a:path w="0" h="1114425">
                  <a:moveTo>
                    <a:pt x="0" y="0"/>
                  </a:moveTo>
                  <a:lnTo>
                    <a:pt x="0" y="1114044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66700" y="228600"/>
            <a:ext cx="180975" cy="2252345"/>
            <a:chOff x="266700" y="228600"/>
            <a:chExt cx="180975" cy="2252345"/>
          </a:xfrm>
        </p:grpSpPr>
        <p:sp>
          <p:nvSpPr>
            <p:cNvPr id="7" name="object 7"/>
            <p:cNvSpPr/>
            <p:nvPr/>
          </p:nvSpPr>
          <p:spPr>
            <a:xfrm>
              <a:off x="366712" y="433450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w="0" h="2047875">
                  <a:moveTo>
                    <a:pt x="0" y="0"/>
                  </a:moveTo>
                  <a:lnTo>
                    <a:pt x="0" y="2047494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6700" y="228600"/>
              <a:ext cx="180975" cy="371475"/>
            </a:xfrm>
            <a:custGeom>
              <a:avLst/>
              <a:gdLst/>
              <a:ahLst/>
              <a:cxnLst/>
              <a:rect l="l" t="t" r="r" b="b"/>
              <a:pathLst>
                <a:path w="180975" h="371475">
                  <a:moveTo>
                    <a:pt x="180975" y="0"/>
                  </a:moveTo>
                  <a:lnTo>
                    <a:pt x="0" y="0"/>
                  </a:lnTo>
                  <a:lnTo>
                    <a:pt x="0" y="371094"/>
                  </a:lnTo>
                  <a:lnTo>
                    <a:pt x="180975" y="37109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3125" y="1400175"/>
            <a:ext cx="3181350" cy="34671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969" y="244157"/>
            <a:ext cx="218186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203669"/>
                </a:solidFill>
                <a:latin typeface="Times New Roman"/>
                <a:cs typeface="Times New Roman"/>
              </a:rPr>
              <a:t>t</a:t>
            </a:r>
            <a:r>
              <a:rPr dirty="0" sz="1800" spc="25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dirty="0" sz="1800" spc="-30">
                <a:solidFill>
                  <a:srgbClr val="203669"/>
                </a:solidFill>
                <a:latin typeface="Times New Roman"/>
                <a:cs typeface="Times New Roman"/>
              </a:rPr>
              <a:t>p</a:t>
            </a:r>
            <a:r>
              <a:rPr dirty="0" sz="1800" spc="-5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dirty="0" sz="1800" spc="-80">
                <a:solidFill>
                  <a:srgbClr val="203669"/>
                </a:solidFill>
                <a:latin typeface="Times New Roman"/>
                <a:cs typeface="Times New Roman"/>
              </a:rPr>
              <a:t>W</a:t>
            </a:r>
            <a:r>
              <a:rPr dirty="0" sz="1800" spc="20">
                <a:solidFill>
                  <a:srgbClr val="203669"/>
                </a:solidFill>
                <a:latin typeface="Times New Roman"/>
                <a:cs typeface="Times New Roman"/>
              </a:rPr>
              <a:t>i</a:t>
            </a:r>
            <a:r>
              <a:rPr dirty="0" sz="1800" spc="-3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dirty="0" sz="1800" spc="-12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203669"/>
                </a:solidFill>
                <a:latin typeface="Times New Roman"/>
                <a:cs typeface="Times New Roman"/>
              </a:rPr>
              <a:t>D</a:t>
            </a:r>
            <a:r>
              <a:rPr dirty="0" sz="1800" spc="20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dirty="0" sz="1800" spc="-3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dirty="0" sz="1800" spc="20">
                <a:solidFill>
                  <a:srgbClr val="203669"/>
                </a:solidFill>
                <a:latin typeface="Times New Roman"/>
                <a:cs typeface="Times New Roman"/>
              </a:rPr>
              <a:t>cri</a:t>
            </a:r>
            <a:r>
              <a:rPr dirty="0" sz="1800" spc="-30">
                <a:solidFill>
                  <a:srgbClr val="203669"/>
                </a:solidFill>
                <a:latin typeface="Times New Roman"/>
                <a:cs typeface="Times New Roman"/>
              </a:rPr>
              <a:t>p</a:t>
            </a:r>
            <a:r>
              <a:rPr dirty="0" sz="1800">
                <a:solidFill>
                  <a:srgbClr val="203669"/>
                </a:solidFill>
                <a:latin typeface="Times New Roman"/>
                <a:cs typeface="Times New Roman"/>
              </a:rPr>
              <a:t>t</a:t>
            </a:r>
            <a:r>
              <a:rPr dirty="0" sz="1800" spc="20">
                <a:solidFill>
                  <a:srgbClr val="203669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203669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969" y="700087"/>
            <a:ext cx="7439659" cy="11017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 indent="47625">
              <a:lnSpc>
                <a:spcPct val="100600"/>
              </a:lnSpc>
              <a:spcBef>
                <a:spcPts val="114"/>
              </a:spcBef>
            </a:pPr>
            <a:r>
              <a:rPr dirty="0" sz="1400" spc="10">
                <a:latin typeface="Times New Roman"/>
                <a:cs typeface="Times New Roman"/>
              </a:rPr>
              <a:t>These </a:t>
            </a:r>
            <a:r>
              <a:rPr dirty="0" sz="1400" spc="-10">
                <a:latin typeface="Times New Roman"/>
                <a:cs typeface="Times New Roman"/>
              </a:rPr>
              <a:t>services </a:t>
            </a:r>
            <a:r>
              <a:rPr dirty="0" sz="1400" spc="-5">
                <a:latin typeface="Times New Roman"/>
                <a:cs typeface="Times New Roman"/>
              </a:rPr>
              <a:t>often offer faster </a:t>
            </a:r>
            <a:r>
              <a:rPr dirty="0" sz="1400" spc="-10">
                <a:latin typeface="Times New Roman"/>
                <a:cs typeface="Times New Roman"/>
              </a:rPr>
              <a:t>transaction </a:t>
            </a:r>
            <a:r>
              <a:rPr dirty="0" sz="1400" spc="-35">
                <a:latin typeface="Times New Roman"/>
                <a:cs typeface="Times New Roman"/>
              </a:rPr>
              <a:t>times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 spc="-25">
                <a:latin typeface="Times New Roman"/>
                <a:cs typeface="Times New Roman"/>
              </a:rPr>
              <a:t>lower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fees </a:t>
            </a:r>
            <a:r>
              <a:rPr dirty="0" sz="1400" spc="5">
                <a:latin typeface="Times New Roman"/>
                <a:cs typeface="Times New Roman"/>
              </a:rPr>
              <a:t>compared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 spc="-20">
                <a:latin typeface="Times New Roman"/>
                <a:cs typeface="Times New Roman"/>
              </a:rPr>
              <a:t>traditional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methods </a:t>
            </a:r>
            <a:r>
              <a:rPr dirty="0" sz="1400" spc="20">
                <a:latin typeface="Times New Roman"/>
                <a:cs typeface="Times New Roman"/>
              </a:rPr>
              <a:t>such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as </a:t>
            </a:r>
            <a:r>
              <a:rPr dirty="0" sz="1400">
                <a:latin typeface="Times New Roman"/>
                <a:cs typeface="Times New Roman"/>
              </a:rPr>
              <a:t>bank </a:t>
            </a:r>
            <a:r>
              <a:rPr dirty="0" sz="1400" spc="-15">
                <a:latin typeface="Times New Roman"/>
                <a:cs typeface="Times New Roman"/>
              </a:rPr>
              <a:t>transfers </a:t>
            </a:r>
            <a:r>
              <a:rPr dirty="0" sz="1400" spc="25">
                <a:latin typeface="Times New Roman"/>
                <a:cs typeface="Times New Roman"/>
              </a:rPr>
              <a:t>or </a:t>
            </a:r>
            <a:r>
              <a:rPr dirty="0" sz="1400" spc="-40">
                <a:latin typeface="Times New Roman"/>
                <a:cs typeface="Times New Roman"/>
              </a:rPr>
              <a:t>wire </a:t>
            </a:r>
            <a:r>
              <a:rPr dirty="0" sz="1400" spc="-5">
                <a:latin typeface="Times New Roman"/>
                <a:cs typeface="Times New Roman"/>
              </a:rPr>
              <a:t>transfers. </a:t>
            </a:r>
            <a:r>
              <a:rPr dirty="0" sz="1400" spc="-10">
                <a:latin typeface="Times New Roman"/>
                <a:cs typeface="Times New Roman"/>
              </a:rPr>
              <a:t>Money transfer </a:t>
            </a:r>
            <a:r>
              <a:rPr dirty="0" sz="1400" spc="-45">
                <a:latin typeface="Times New Roman"/>
                <a:cs typeface="Times New Roman"/>
              </a:rPr>
              <a:t>is </a:t>
            </a:r>
            <a:r>
              <a:rPr dirty="0" sz="1400">
                <a:latin typeface="Times New Roman"/>
                <a:cs typeface="Times New Roman"/>
              </a:rPr>
              <a:t>used </a:t>
            </a:r>
            <a:r>
              <a:rPr dirty="0" sz="1400" spc="10">
                <a:latin typeface="Times New Roman"/>
                <a:cs typeface="Times New Roman"/>
              </a:rPr>
              <a:t>for a </a:t>
            </a:r>
            <a:r>
              <a:rPr dirty="0" sz="1400" spc="-30">
                <a:latin typeface="Times New Roman"/>
                <a:cs typeface="Times New Roman"/>
              </a:rPr>
              <a:t>variety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of </a:t>
            </a:r>
            <a:r>
              <a:rPr dirty="0" sz="1400" spc="20">
                <a:latin typeface="Times New Roman"/>
                <a:cs typeface="Times New Roman"/>
              </a:rPr>
              <a:t>purposes, </a:t>
            </a:r>
            <a:r>
              <a:rPr dirty="0" sz="1400" spc="-30">
                <a:latin typeface="Times New Roman"/>
                <a:cs typeface="Times New Roman"/>
              </a:rPr>
              <a:t>including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sending </a:t>
            </a:r>
            <a:r>
              <a:rPr dirty="0" sz="1400" spc="-5">
                <a:latin typeface="Times New Roman"/>
                <a:cs typeface="Times New Roman"/>
              </a:rPr>
              <a:t> money to </a:t>
            </a:r>
            <a:r>
              <a:rPr dirty="0" sz="1400" spc="-45">
                <a:latin typeface="Times New Roman"/>
                <a:cs typeface="Times New Roman"/>
              </a:rPr>
              <a:t>family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 spc="-10">
                <a:latin typeface="Times New Roman"/>
                <a:cs typeface="Times New Roman"/>
              </a:rPr>
              <a:t>friends, </a:t>
            </a:r>
            <a:r>
              <a:rPr dirty="0" sz="1400" spc="-20">
                <a:latin typeface="Times New Roman"/>
                <a:cs typeface="Times New Roman"/>
              </a:rPr>
              <a:t>paying </a:t>
            </a:r>
            <a:r>
              <a:rPr dirty="0" sz="1400" spc="-30">
                <a:latin typeface="Times New Roman"/>
                <a:cs typeface="Times New Roman"/>
              </a:rPr>
              <a:t>bills,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making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online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purchases,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conducting </a:t>
            </a:r>
            <a:r>
              <a:rPr dirty="0" sz="1400" spc="-5">
                <a:latin typeface="Times New Roman"/>
                <a:cs typeface="Times New Roman"/>
              </a:rPr>
              <a:t>business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transactions.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However,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it's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important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be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cautious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when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using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money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transfer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services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 spc="-15">
                <a:latin typeface="Times New Roman"/>
                <a:cs typeface="Times New Roman"/>
              </a:rPr>
              <a:t>only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use 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reputable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providers 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ensure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safety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security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of</a:t>
            </a:r>
            <a:r>
              <a:rPr dirty="0" sz="1400">
                <a:latin typeface="Times New Roman"/>
                <a:cs typeface="Times New Roman"/>
              </a:rPr>
              <a:t> your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funds.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94" y="2553394"/>
            <a:ext cx="6152515" cy="240347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800" spc="-105" b="1">
                <a:solidFill>
                  <a:srgbClr val="C68A30"/>
                </a:solidFill>
                <a:latin typeface="Times New Roman"/>
                <a:cs typeface="Times New Roman"/>
              </a:rPr>
              <a:t>Su</a:t>
            </a:r>
            <a:r>
              <a:rPr dirty="0" sz="1800" spc="-155" b="1">
                <a:solidFill>
                  <a:srgbClr val="C68A30"/>
                </a:solidFill>
                <a:latin typeface="Times New Roman"/>
                <a:cs typeface="Times New Roman"/>
              </a:rPr>
              <a:t>mm</a:t>
            </a:r>
            <a:r>
              <a:rPr dirty="0" sz="1800" spc="-80" b="1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dirty="0" sz="1800" spc="-55" b="1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dirty="0" sz="1800" b="1">
                <a:solidFill>
                  <a:srgbClr val="C68A30"/>
                </a:solidFill>
                <a:latin typeface="Times New Roman"/>
                <a:cs typeface="Times New Roman"/>
              </a:rPr>
              <a:t>y</a:t>
            </a:r>
            <a:r>
              <a:rPr dirty="0" sz="1800" spc="145" b="1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8A30"/>
                </a:solidFill>
                <a:latin typeface="Times New Roman"/>
                <a:cs typeface="Times New Roman"/>
              </a:rPr>
              <a:t>of</a:t>
            </a:r>
            <a:r>
              <a:rPr dirty="0" sz="1800" spc="-5" b="1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8A30"/>
                </a:solidFill>
                <a:latin typeface="Times New Roman"/>
                <a:cs typeface="Times New Roman"/>
              </a:rPr>
              <a:t>yo</a:t>
            </a:r>
            <a:r>
              <a:rPr dirty="0" sz="1800" spc="-35" b="1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dirty="0" sz="1800" b="1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dirty="0" sz="1800" spc="-125" b="1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C68A30"/>
                </a:solidFill>
                <a:latin typeface="Times New Roman"/>
                <a:cs typeface="Times New Roman"/>
              </a:rPr>
              <a:t>ta</a:t>
            </a:r>
            <a:r>
              <a:rPr dirty="0" sz="1800" spc="-35" b="1">
                <a:solidFill>
                  <a:srgbClr val="C68A30"/>
                </a:solidFill>
                <a:latin typeface="Times New Roman"/>
                <a:cs typeface="Times New Roman"/>
              </a:rPr>
              <a:t>s</a:t>
            </a:r>
            <a:r>
              <a:rPr dirty="0" sz="1800" b="1">
                <a:solidFill>
                  <a:srgbClr val="C68A30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  <a:p>
            <a:pPr marL="146050" marR="5080">
              <a:lnSpc>
                <a:spcPct val="100099"/>
              </a:lnSpc>
              <a:spcBef>
                <a:spcPts val="640"/>
              </a:spcBef>
            </a:pPr>
            <a:r>
              <a:rPr dirty="0" sz="1400" spc="35">
                <a:latin typeface="Arial MT"/>
                <a:cs typeface="Arial MT"/>
              </a:rPr>
              <a:t>In </a:t>
            </a:r>
            <a:r>
              <a:rPr dirty="0" sz="1400" spc="10">
                <a:latin typeface="Arial MT"/>
                <a:cs typeface="Arial MT"/>
              </a:rPr>
              <a:t>conclusion, </a:t>
            </a:r>
            <a:r>
              <a:rPr dirty="0" sz="1400" spc="20">
                <a:latin typeface="Arial MT"/>
                <a:cs typeface="Arial MT"/>
              </a:rPr>
              <a:t>money </a:t>
            </a:r>
            <a:r>
              <a:rPr dirty="0" sz="1400" spc="5">
                <a:latin typeface="Arial MT"/>
                <a:cs typeface="Arial MT"/>
              </a:rPr>
              <a:t>transfer </a:t>
            </a:r>
            <a:r>
              <a:rPr dirty="0" sz="1400" spc="-5">
                <a:latin typeface="Arial MT"/>
                <a:cs typeface="Arial MT"/>
              </a:rPr>
              <a:t>is </a:t>
            </a:r>
            <a:r>
              <a:rPr dirty="0" sz="1400" spc="-10">
                <a:latin typeface="Arial MT"/>
                <a:cs typeface="Arial MT"/>
              </a:rPr>
              <a:t>an </a:t>
            </a:r>
            <a:r>
              <a:rPr dirty="0" sz="1400" spc="10">
                <a:latin typeface="Arial MT"/>
                <a:cs typeface="Arial MT"/>
              </a:rPr>
              <a:t>essential </a:t>
            </a:r>
            <a:r>
              <a:rPr dirty="0" sz="1400">
                <a:latin typeface="Arial MT"/>
                <a:cs typeface="Arial MT"/>
              </a:rPr>
              <a:t>part </a:t>
            </a:r>
            <a:r>
              <a:rPr dirty="0" sz="1400" spc="25">
                <a:latin typeface="Arial MT"/>
                <a:cs typeface="Arial MT"/>
              </a:rPr>
              <a:t>of modern </a:t>
            </a:r>
            <a:r>
              <a:rPr dirty="0" sz="1400" spc="-5">
                <a:latin typeface="Arial MT"/>
                <a:cs typeface="Arial MT"/>
              </a:rPr>
              <a:t>financial </a:t>
            </a:r>
            <a:r>
              <a:rPr dirty="0" sz="1400">
                <a:latin typeface="Arial MT"/>
                <a:cs typeface="Arial MT"/>
              </a:rPr>
              <a:t> transactions, </a:t>
            </a:r>
            <a:r>
              <a:rPr dirty="0" sz="1400" spc="-15">
                <a:latin typeface="Arial MT"/>
                <a:cs typeface="Arial MT"/>
              </a:rPr>
              <a:t>allowing </a:t>
            </a:r>
            <a:r>
              <a:rPr dirty="0" sz="1400" spc="-10">
                <a:latin typeface="Arial MT"/>
                <a:cs typeface="Arial MT"/>
              </a:rPr>
              <a:t>individuals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 spc="10">
                <a:latin typeface="Arial MT"/>
                <a:cs typeface="Arial MT"/>
              </a:rPr>
              <a:t>businesses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15">
                <a:latin typeface="Arial MT"/>
                <a:cs typeface="Arial MT"/>
              </a:rPr>
              <a:t>send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 spc="10">
                <a:latin typeface="Arial MT"/>
                <a:cs typeface="Arial MT"/>
              </a:rPr>
              <a:t>receive funds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quickly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 spc="15">
                <a:latin typeface="Arial MT"/>
                <a:cs typeface="Arial MT"/>
              </a:rPr>
              <a:t>securely across </a:t>
            </a:r>
            <a:r>
              <a:rPr dirty="0" sz="1400" spc="20">
                <a:latin typeface="Arial MT"/>
                <a:cs typeface="Arial MT"/>
              </a:rPr>
              <a:t>borders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 spc="10">
                <a:latin typeface="Arial MT"/>
                <a:cs typeface="Arial MT"/>
              </a:rPr>
              <a:t>currencies. </a:t>
            </a:r>
            <a:r>
              <a:rPr dirty="0" sz="1400" spc="20">
                <a:latin typeface="Arial MT"/>
                <a:cs typeface="Arial MT"/>
              </a:rPr>
              <a:t>With </a:t>
            </a:r>
            <a:r>
              <a:rPr dirty="0" sz="1400" spc="-15">
                <a:latin typeface="Arial MT"/>
                <a:cs typeface="Arial MT"/>
              </a:rPr>
              <a:t>the </a:t>
            </a:r>
            <a:r>
              <a:rPr dirty="0" sz="1400" spc="5">
                <a:latin typeface="Arial MT"/>
                <a:cs typeface="Arial MT"/>
              </a:rPr>
              <a:t>rise </a:t>
            </a:r>
            <a:r>
              <a:rPr dirty="0" sz="1400" spc="25">
                <a:latin typeface="Arial MT"/>
                <a:cs typeface="Arial MT"/>
              </a:rPr>
              <a:t>of </a:t>
            </a:r>
            <a:r>
              <a:rPr dirty="0" sz="1400">
                <a:latin typeface="Arial MT"/>
                <a:cs typeface="Arial MT"/>
              </a:rPr>
              <a:t>digital </a:t>
            </a:r>
            <a:r>
              <a:rPr dirty="0" sz="1400" spc="5">
                <a:latin typeface="Arial MT"/>
                <a:cs typeface="Arial MT"/>
              </a:rPr>
              <a:t> payment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technologies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mobile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apps,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now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easier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ever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transfer </a:t>
            </a:r>
            <a:r>
              <a:rPr dirty="0" sz="1400" spc="20">
                <a:latin typeface="Arial MT"/>
                <a:cs typeface="Arial MT"/>
              </a:rPr>
              <a:t>money </a:t>
            </a:r>
            <a:r>
              <a:rPr dirty="0" sz="1400" spc="-15">
                <a:latin typeface="Arial MT"/>
                <a:cs typeface="Arial MT"/>
              </a:rPr>
              <a:t>with </a:t>
            </a:r>
            <a:r>
              <a:rPr dirty="0" sz="1400" spc="-5">
                <a:latin typeface="Arial MT"/>
                <a:cs typeface="Arial MT"/>
              </a:rPr>
              <a:t>minimal </a:t>
            </a:r>
            <a:r>
              <a:rPr dirty="0" sz="1400" spc="40">
                <a:latin typeface="Arial MT"/>
                <a:cs typeface="Arial MT"/>
              </a:rPr>
              <a:t>fees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 spc="10">
                <a:latin typeface="Arial MT"/>
                <a:cs typeface="Arial MT"/>
              </a:rPr>
              <a:t>hassle. </a:t>
            </a:r>
            <a:r>
              <a:rPr dirty="0" sz="1400" spc="-10">
                <a:latin typeface="Arial MT"/>
                <a:cs typeface="Arial MT"/>
              </a:rPr>
              <a:t>However, </a:t>
            </a:r>
            <a:r>
              <a:rPr dirty="0" sz="1400" spc="-5">
                <a:latin typeface="Arial MT"/>
                <a:cs typeface="Arial MT"/>
              </a:rPr>
              <a:t>it is </a:t>
            </a:r>
            <a:r>
              <a:rPr dirty="0" sz="1400">
                <a:latin typeface="Arial MT"/>
                <a:cs typeface="Arial MT"/>
              </a:rPr>
              <a:t>important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choose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5">
                <a:latin typeface="Arial MT"/>
                <a:cs typeface="Arial MT"/>
              </a:rPr>
              <a:t>reputable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reliable </a:t>
            </a:r>
            <a:r>
              <a:rPr dirty="0" sz="1400" spc="20">
                <a:latin typeface="Arial MT"/>
                <a:cs typeface="Arial MT"/>
              </a:rPr>
              <a:t>money </a:t>
            </a:r>
            <a:r>
              <a:rPr dirty="0" sz="1400" spc="5">
                <a:latin typeface="Arial MT"/>
                <a:cs typeface="Arial MT"/>
              </a:rPr>
              <a:t>transfer </a:t>
            </a:r>
            <a:r>
              <a:rPr dirty="0" sz="1400" spc="10">
                <a:latin typeface="Arial MT"/>
                <a:cs typeface="Arial MT"/>
              </a:rPr>
              <a:t>service </a:t>
            </a:r>
            <a:r>
              <a:rPr dirty="0" sz="1400">
                <a:latin typeface="Arial MT"/>
                <a:cs typeface="Arial MT"/>
              </a:rPr>
              <a:t>provider, </a:t>
            </a:r>
            <a:r>
              <a:rPr dirty="0" sz="1400" spc="15">
                <a:latin typeface="Arial MT"/>
                <a:cs typeface="Arial MT"/>
              </a:rPr>
              <a:t>compare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fees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exchange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rates,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take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necessary</a:t>
            </a:r>
            <a:r>
              <a:rPr dirty="0" sz="1400" spc="-21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precautions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protect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against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fraud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identity </a:t>
            </a:r>
            <a:r>
              <a:rPr dirty="0" sz="1400" spc="5">
                <a:latin typeface="Arial MT"/>
                <a:cs typeface="Arial MT"/>
              </a:rPr>
              <a:t>theft. </a:t>
            </a:r>
            <a:r>
              <a:rPr dirty="0" sz="1400" spc="25">
                <a:latin typeface="Arial MT"/>
                <a:cs typeface="Arial MT"/>
              </a:rPr>
              <a:t>By </a:t>
            </a:r>
            <a:r>
              <a:rPr dirty="0" sz="1400" spc="5">
                <a:latin typeface="Arial MT"/>
                <a:cs typeface="Arial MT"/>
              </a:rPr>
              <a:t>following </a:t>
            </a:r>
            <a:r>
              <a:rPr dirty="0" sz="1400" spc="10">
                <a:latin typeface="Arial MT"/>
                <a:cs typeface="Arial MT"/>
              </a:rPr>
              <a:t>these </a:t>
            </a:r>
            <a:r>
              <a:rPr dirty="0" sz="1400" spc="35">
                <a:latin typeface="Arial MT"/>
                <a:cs typeface="Arial MT"/>
              </a:rPr>
              <a:t>best </a:t>
            </a:r>
            <a:r>
              <a:rPr dirty="0" sz="1400" spc="10">
                <a:latin typeface="Arial MT"/>
                <a:cs typeface="Arial MT"/>
              </a:rPr>
              <a:t>practices, </a:t>
            </a:r>
            <a:r>
              <a:rPr dirty="0" sz="1400" spc="-10">
                <a:latin typeface="Arial MT"/>
                <a:cs typeface="Arial MT"/>
              </a:rPr>
              <a:t>individuals </a:t>
            </a:r>
            <a:r>
              <a:rPr dirty="0" sz="1400" spc="5">
                <a:latin typeface="Arial MT"/>
                <a:cs typeface="Arial MT"/>
              </a:rPr>
              <a:t>can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ensure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that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their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money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transfers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safe,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efficient,</a:t>
            </a:r>
            <a:r>
              <a:rPr dirty="0" sz="1400" spc="-17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cost-effective.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38375" y="1409700"/>
            <a:ext cx="4810125" cy="76200"/>
          </a:xfrm>
          <a:custGeom>
            <a:avLst/>
            <a:gdLst/>
            <a:ahLst/>
            <a:cxnLst/>
            <a:rect l="l" t="t" r="r" b="b"/>
            <a:pathLst>
              <a:path w="4810125" h="76200">
                <a:moveTo>
                  <a:pt x="4809998" y="0"/>
                </a:moveTo>
                <a:lnTo>
                  <a:pt x="0" y="0"/>
                </a:lnTo>
                <a:lnTo>
                  <a:pt x="0" y="76200"/>
                </a:lnTo>
                <a:lnTo>
                  <a:pt x="4809998" y="76200"/>
                </a:lnTo>
                <a:lnTo>
                  <a:pt x="4809998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5" y="1781175"/>
            <a:ext cx="1181100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28850" y="609600"/>
            <a:ext cx="4819650" cy="800100"/>
          </a:xfrm>
          <a:custGeom>
            <a:avLst/>
            <a:gdLst/>
            <a:ahLst/>
            <a:cxnLst/>
            <a:rect l="l" t="t" r="r" b="b"/>
            <a:pathLst>
              <a:path w="4819650" h="800100">
                <a:moveTo>
                  <a:pt x="4819523" y="0"/>
                </a:moveTo>
                <a:lnTo>
                  <a:pt x="0" y="0"/>
                </a:lnTo>
                <a:lnTo>
                  <a:pt x="0" y="799719"/>
                </a:lnTo>
                <a:lnTo>
                  <a:pt x="4819523" y="799719"/>
                </a:lnTo>
                <a:lnTo>
                  <a:pt x="4819523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28850" y="862964"/>
            <a:ext cx="481965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3495">
              <a:lnSpc>
                <a:spcPct val="100000"/>
              </a:lnSpc>
              <a:spcBef>
                <a:spcPts val="105"/>
              </a:spcBef>
            </a:pPr>
            <a:r>
              <a:rPr dirty="0" sz="1800" b="1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25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 b="1" i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55" b="1" i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75" b="1" i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85" b="1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70" b="1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75" b="1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5" b="1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20" b="1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b="1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355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 b="1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800" spc="5" b="1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30" b="1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40" b="1" i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-35" b="1" i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b="1" i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934845" marR="5080">
              <a:lnSpc>
                <a:spcPct val="100600"/>
              </a:lnSpc>
              <a:spcBef>
                <a:spcPts val="204"/>
              </a:spcBef>
            </a:pPr>
            <a:r>
              <a:rPr dirty="0" spc="5"/>
              <a:t>GitHub</a:t>
            </a:r>
            <a:r>
              <a:rPr dirty="0" spc="5" b="0">
                <a:latin typeface="Arial MT"/>
                <a:cs typeface="Arial MT"/>
              </a:rPr>
              <a:t>: 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spc="-5"/>
              <a:t>Livelink:https://moneywebsite.o </a:t>
            </a:r>
            <a:r>
              <a:rPr dirty="0" spc="-375"/>
              <a:t> </a:t>
            </a:r>
            <a:r>
              <a:rPr dirty="0" spc="5"/>
              <a:t>nrender.com/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6"/>
            <a:ext cx="9143999" cy="51389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2023-05-13T18:12:17Z</dcterms:created>
  <dcterms:modified xsi:type="dcterms:W3CDTF">2023-05-13T18:12:17Z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2023-05-13T00:00:00Z</vt:filetime>
  </property>
  <property fmtid="{D5CDD505-2E9C-101B-9397-08002B2CF9AE}" pid="3" name="LastSaved">
    <vt:filetime>2023-05-13T00:00:00Z</vt:filetime>
  </property>
</Properties>
</file>