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70" r:id="rId4"/>
    <p:sldId id="259" r:id="rId5"/>
    <p:sldId id="268" r:id="rId6"/>
    <p:sldId id="269" r:id="rId7"/>
    <p:sldId id="272" r:id="rId8"/>
    <p:sldId id="262" r:id="rId9"/>
    <p:sldId id="275" r:id="rId10"/>
    <p:sldId id="277" r:id="rId11"/>
    <p:sldId id="264" r:id="rId12"/>
    <p:sldId id="265" r:id="rId13"/>
    <p:sldId id="266" r:id="rId14"/>
  </p:sldIdLst>
  <p:sldSz cx="18288000" cy="10287000"/>
  <p:notesSz cx="6858000" cy="9144000"/>
  <p:embeddedFontLst>
    <p:embeddedFont>
      <p:font typeface="Cooper Hewitt" panose="020B0604020202020204" charset="0"/>
      <p:regular r:id="rId15"/>
    </p:embeddedFont>
    <p:embeddedFont>
      <p:font typeface="Franklin Gothic Demi" panose="020B0703020102020204" pitchFamily="34" charset="0"/>
      <p:regular r:id="rId16"/>
      <p:italic r:id="rId17"/>
    </p:embeddedFont>
    <p:embeddedFont>
      <p:font typeface="Open Sauce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2" d="100"/>
          <a:sy n="62" d="100"/>
        </p:scale>
        <p:origin x="274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1425894"/>
            <a:ext cx="15850598" cy="403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0"/>
              </a:lnSpc>
            </a:pPr>
            <a:r>
              <a:rPr lang="en-US" sz="9000" b="1" spc="-636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Exploratory Data Analysis Contest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6343" y="8536262"/>
            <a:ext cx="12285892" cy="886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dirty="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rPr>
              <a:t>Jatin &amp;  Shashank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5176" y="5751748"/>
            <a:ext cx="12285892" cy="1050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5500" dirty="0">
                <a:solidFill>
                  <a:srgbClr val="496A9E"/>
                </a:solidFill>
                <a:latin typeface="Franklin Gothic Demi" panose="020B0703020102020204" pitchFamily="34" charset="0"/>
                <a:ea typeface="Futura Display"/>
                <a:cs typeface="Futura Display"/>
                <a:sym typeface="Futura Display"/>
              </a:rPr>
              <a:t>Discovering Stories hidden in Data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6649" y="0"/>
            <a:ext cx="8422831" cy="1780877"/>
          </a:xfrm>
          <a:custGeom>
            <a:avLst/>
            <a:gdLst/>
            <a:ahLst/>
            <a:cxnLst/>
            <a:rect l="l" t="t" r="r" b="b"/>
            <a:pathLst>
              <a:path w="8422831" h="1780877">
                <a:moveTo>
                  <a:pt x="0" y="0"/>
                </a:moveTo>
                <a:lnTo>
                  <a:pt x="8422832" y="0"/>
                </a:lnTo>
                <a:lnTo>
                  <a:pt x="8422832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88" t="-15035" r="-123" b="-11629"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5" name="Picture 14" descr="A blue yellow and white shield with text&#10;&#10;AI-generated content may be incorrect.">
            <a:extLst>
              <a:ext uri="{FF2B5EF4-FFF2-40B4-BE49-F238E27FC236}">
                <a16:creationId xmlns:a16="http://schemas.microsoft.com/office/drawing/2014/main" id="{9EFF281F-4B3B-A975-8E7B-7518C5A840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489" y="3544759"/>
            <a:ext cx="2629898" cy="3375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2BE9AD-596E-E497-DB68-4CC9AFA146CA}"/>
              </a:ext>
            </a:extLst>
          </p:cNvPr>
          <p:cNvSpPr txBox="1"/>
          <p:nvPr/>
        </p:nvSpPr>
        <p:spPr>
          <a:xfrm>
            <a:off x="1016343" y="7025362"/>
            <a:ext cx="9156356" cy="114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400" dirty="0">
                <a:solidFill>
                  <a:srgbClr val="496A9E"/>
                </a:solidFill>
                <a:latin typeface="Franklin Gothic Demi" panose="020B0703020102020204" pitchFamily="34" charset="0"/>
                <a:ea typeface="Futura Display"/>
                <a:cs typeface="Futura Display"/>
                <a:sym typeface="Futura Display"/>
              </a:rPr>
              <a:t>AI Wing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AAEAC-88A5-FDFD-43CF-26034409B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5FCA3AC-1544-885B-444B-C97DABCBAD89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B42A22E-F163-1B10-DE30-1D9BC7B26F39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D496445-664E-7CB6-C32C-6A85FCE467EB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1FC91410-58BC-165B-4E0B-82F2F0B2FE4D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322423A-2AEC-9419-F85B-C77C174BD2DD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9551B27-34F4-9C79-DE18-9E15D974C13B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203ED3E-3357-3D14-8000-7D54E45C2113}"/>
              </a:ext>
            </a:extLst>
          </p:cNvPr>
          <p:cNvSpPr txBox="1"/>
          <p:nvPr/>
        </p:nvSpPr>
        <p:spPr>
          <a:xfrm>
            <a:off x="1028700" y="2795271"/>
            <a:ext cx="1623060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spc="-424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Summary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393CB85-C67D-A9F3-17E3-B2C19115FCB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33633" y="4381284"/>
            <a:ext cx="146304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3200" dirty="0">
                <a:latin typeface="Arial" panose="020B0604020202020204" pitchFamily="34" charset="0"/>
              </a:rPr>
              <a:t>EDA = Understand → Explore → Visualize → Insight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Storytelling &gt; Just Coding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fun with the dataset!</a:t>
            </a:r>
            <a:endParaRPr lang="en-US" sz="3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 descr="A blue yellow and white shield with text&#10;&#10;AI-generated content may be incorrect.">
            <a:extLst>
              <a:ext uri="{FF2B5EF4-FFF2-40B4-BE49-F238E27FC236}">
                <a16:creationId xmlns:a16="http://schemas.microsoft.com/office/drawing/2014/main" id="{F89D7A87-C47C-2C40-F297-8918451C94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42" y="227967"/>
            <a:ext cx="1121251" cy="14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8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028700" y="4041865"/>
            <a:ext cx="16230600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b="1" spc="-636" dirty="0" err="1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QnA</a:t>
            </a:r>
            <a:endParaRPr lang="en-US" sz="12000" b="1" spc="-636" dirty="0">
              <a:solidFill>
                <a:srgbClr val="214A8C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5575845"/>
            <a:ext cx="16230600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dirty="0" err="1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rPr>
              <a:t>puchh</a:t>
            </a:r>
            <a:r>
              <a:rPr lang="en-US" sz="4400" dirty="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rPr>
              <a:t> lo jo </a:t>
            </a:r>
            <a:r>
              <a:rPr lang="en-US" sz="4400" dirty="0" err="1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rPr>
              <a:t>puchhna</a:t>
            </a:r>
            <a:r>
              <a:rPr lang="en-US" sz="4400" dirty="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rPr>
              <a:t> </a:t>
            </a:r>
            <a:r>
              <a:rPr lang="en-US" sz="4400" dirty="0" err="1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rPr>
              <a:t>hai</a:t>
            </a:r>
            <a:endParaRPr lang="en-US" sz="4400" dirty="0">
              <a:solidFill>
                <a:srgbClr val="496A9E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pic>
        <p:nvPicPr>
          <p:cNvPr id="13" name="Picture 12" descr="A blue yellow and white shield with text&#10;&#10;AI-generated content may be incorrect.">
            <a:extLst>
              <a:ext uri="{FF2B5EF4-FFF2-40B4-BE49-F238E27FC236}">
                <a16:creationId xmlns:a16="http://schemas.microsoft.com/office/drawing/2014/main" id="{C651DEF3-48B8-B424-A871-983F9688BD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42" y="227967"/>
            <a:ext cx="1121251" cy="14392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3" name="TextBox 23"/>
          <p:cNvSpPr txBox="1"/>
          <p:nvPr/>
        </p:nvSpPr>
        <p:spPr>
          <a:xfrm>
            <a:off x="1028700" y="2774405"/>
            <a:ext cx="12856687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spc="-424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Connect with us</a:t>
            </a:r>
          </a:p>
        </p:txBody>
      </p:sp>
      <p:pic>
        <p:nvPicPr>
          <p:cNvPr id="25" name="Picture 24" descr="A blue yellow and white shield with text&#10;&#10;AI-generated content may be incorrect.">
            <a:extLst>
              <a:ext uri="{FF2B5EF4-FFF2-40B4-BE49-F238E27FC236}">
                <a16:creationId xmlns:a16="http://schemas.microsoft.com/office/drawing/2014/main" id="{7A79906D-D435-A03C-7F9A-320EE7BA69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062" y="2198661"/>
            <a:ext cx="2665238" cy="3240430"/>
          </a:xfrm>
          <a:prstGeom prst="rect">
            <a:avLst/>
          </a:prstGeom>
        </p:spPr>
      </p:pic>
      <p:pic>
        <p:nvPicPr>
          <p:cNvPr id="7" name="Picture 6" descr="A colorful pattern with a logo&#10;&#10;AI-generated content may be incorrect.">
            <a:extLst>
              <a:ext uri="{FF2B5EF4-FFF2-40B4-BE49-F238E27FC236}">
                <a16:creationId xmlns:a16="http://schemas.microsoft.com/office/drawing/2014/main" id="{F38B8186-BFF4-916F-3288-44702336AF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3116" y="5725976"/>
            <a:ext cx="2868339" cy="2868339"/>
          </a:xfrm>
          <a:prstGeom prst="rect">
            <a:avLst/>
          </a:prstGeom>
        </p:spPr>
      </p:pic>
      <p:pic>
        <p:nvPicPr>
          <p:cNvPr id="26" name="Picture 25" descr="A qr code with a logo&#10;&#10;AI-generated content may be incorrect.">
            <a:extLst>
              <a:ext uri="{FF2B5EF4-FFF2-40B4-BE49-F238E27FC236}">
                <a16:creationId xmlns:a16="http://schemas.microsoft.com/office/drawing/2014/main" id="{AD5664A8-9D35-1AEA-32C3-092338CC80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400" y="5655196"/>
            <a:ext cx="30099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3276600" y="4374058"/>
            <a:ext cx="10744202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b="1" spc="-636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</a:t>
            </a:r>
          </a:p>
        </p:txBody>
      </p:sp>
      <p:pic>
        <p:nvPicPr>
          <p:cNvPr id="13" name="Picture 12" descr="A blue yellow and white shield with text&#10;&#10;AI-generated content may be incorrect.">
            <a:extLst>
              <a:ext uri="{FF2B5EF4-FFF2-40B4-BE49-F238E27FC236}">
                <a16:creationId xmlns:a16="http://schemas.microsoft.com/office/drawing/2014/main" id="{1ACE1BF4-3231-3DF6-7DA1-2C20D5350E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400" y="3238500"/>
            <a:ext cx="2836904" cy="32874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4275-18CD-5DD9-5AE9-E19388216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788B721-ACDB-181B-842C-2833A7B6C69A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CDD1812-02A9-F340-E45E-876EDCBB3A14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2A9767C-7F1A-1703-E5B8-1EB098416510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A6975A34-74A8-C04D-4F43-0718993EDA90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A0DE226-4218-9A83-CAEF-9B55901F153E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96F5153-62AA-FCEB-05B2-6A0CBED54795}"/>
              </a:ext>
            </a:extLst>
          </p:cNvPr>
          <p:cNvSpPr txBox="1"/>
          <p:nvPr/>
        </p:nvSpPr>
        <p:spPr>
          <a:xfrm>
            <a:off x="1028700" y="2795271"/>
            <a:ext cx="16230600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spc="-424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Motivation?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76FC6EF-3F8B-A31F-C468-6ABC212B8336}"/>
              </a:ext>
            </a:extLst>
          </p:cNvPr>
          <p:cNvSpPr txBox="1"/>
          <p:nvPr/>
        </p:nvSpPr>
        <p:spPr>
          <a:xfrm>
            <a:off x="933633" y="4305300"/>
            <a:ext cx="16230600" cy="4423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5000" dirty="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rPr>
              <a:t>Why EDA matters?</a:t>
            </a:r>
          </a:p>
          <a:p>
            <a:pPr>
              <a:lnSpc>
                <a:spcPts val="3359"/>
              </a:lnSpc>
            </a:pPr>
            <a:endParaRPr lang="en-US" sz="5000" dirty="0">
              <a:solidFill>
                <a:srgbClr val="496A9E"/>
              </a:solidFill>
              <a:latin typeface="Cooper Hewitt"/>
              <a:ea typeface="Cooper Hewitt"/>
              <a:cs typeface="Cooper Hewitt"/>
              <a:sym typeface="Cooper Hewitt"/>
            </a:endParaRPr>
          </a:p>
          <a:p>
            <a:endParaRPr lang="en-US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Cooper Hewitt" panose="020B0604020202020204" charset="0"/>
                <a:ea typeface="Cooper Hewitt" panose="020B0604020202020204" charset="0"/>
              </a:rPr>
              <a:t>Without exploring data, models are blind</a:t>
            </a:r>
          </a:p>
          <a:p>
            <a:pPr lvl="1"/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Cooper Hewitt" panose="020B0604020202020204" charset="0"/>
              <a:ea typeface="Cooper Hewitt" panose="020B0604020202020204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Cooper Hewitt" panose="020B0604020202020204" charset="0"/>
                <a:ea typeface="Cooper Hewitt" panose="020B0604020202020204" charset="0"/>
              </a:rPr>
              <a:t>EDA is about storytelling, not just coding</a:t>
            </a:r>
          </a:p>
          <a:p>
            <a:pPr lvl="1"/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Cooper Hewitt" panose="020B0604020202020204" charset="0"/>
              <a:ea typeface="Cooper Hewitt" panose="020B0604020202020204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Cooper Hewitt" panose="020B0604020202020204" charset="0"/>
                <a:ea typeface="Cooper Hewitt" panose="020B0604020202020204" charset="0"/>
              </a:rPr>
              <a:t>Fun analogy: “Would you write a novel without first knowing your characters? EDA introduces you to your dataset.</a:t>
            </a:r>
          </a:p>
          <a:p>
            <a:pPr>
              <a:lnSpc>
                <a:spcPts val="3359"/>
              </a:lnSpc>
            </a:pPr>
            <a:endParaRPr lang="en-US" sz="5000" dirty="0">
              <a:solidFill>
                <a:srgbClr val="496A9E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085DC669-03B0-F929-DA20-F136B2DB34B4}"/>
              </a:ext>
            </a:extLst>
          </p:cNvPr>
          <p:cNvSpPr/>
          <p:nvPr/>
        </p:nvSpPr>
        <p:spPr>
          <a:xfrm>
            <a:off x="7620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13" name="Picture 12" descr="A blue yellow and white shield with text&#10;&#10;AI-generated content may be incorrect.">
            <a:extLst>
              <a:ext uri="{FF2B5EF4-FFF2-40B4-BE49-F238E27FC236}">
                <a16:creationId xmlns:a16="http://schemas.microsoft.com/office/drawing/2014/main" id="{3355991A-CCEF-F944-F308-77911712AC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42" y="227967"/>
            <a:ext cx="1121251" cy="14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4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9857F-B58F-0424-7659-1D8DBF42E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A989742-69BB-924F-39B7-4A8DDE5C9EFE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5F15009-86BD-A80E-237D-09CC0911349F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FD52150-C9C0-AC81-90A1-00FC75954F9F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77D7C41B-0AD2-959C-EB33-3DCD832CE571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A56DA83-71F7-F5D6-CD1A-5BFBAA5FC4A0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218F3DA-CA93-B7EC-1D58-D160AC89E5E7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2E4DFF3-1299-97B7-877A-0CF02A0B254D}"/>
              </a:ext>
            </a:extLst>
          </p:cNvPr>
          <p:cNvSpPr txBox="1"/>
          <p:nvPr/>
        </p:nvSpPr>
        <p:spPr>
          <a:xfrm>
            <a:off x="1028700" y="2795271"/>
            <a:ext cx="1623060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spc="-424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What is EDA?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D4682AF-647E-B78C-BE54-2B6594800E2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33633" y="3821193"/>
            <a:ext cx="14839768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3200" dirty="0"/>
              <a:t>EDA is the process of analyzing datasets to summarize their main characteristics, 	often with visual methods.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 matters:</a:t>
            </a:r>
            <a:endParaRPr lang="en-US" altLang="en-US" sz="3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3200" dirty="0"/>
              <a:t>Identifies patterns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3200" dirty="0"/>
              <a:t>Detects anomalies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Guides further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 descr="A blue yellow and white shield with text&#10;&#10;AI-generated content may be incorrect.">
            <a:extLst>
              <a:ext uri="{FF2B5EF4-FFF2-40B4-BE49-F238E27FC236}">
                <a16:creationId xmlns:a16="http://schemas.microsoft.com/office/drawing/2014/main" id="{C0F4B755-85A7-CEC4-551E-2F774980E0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42" y="227967"/>
            <a:ext cx="1121251" cy="14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933633" y="2702392"/>
            <a:ext cx="1623060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spc="-424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Dataset for Contest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C4EC9351-CA8E-7B84-6B31-523BADE745D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85914" y="3841946"/>
            <a:ext cx="16516167" cy="621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/>
              <a:t>Dataset</a:t>
            </a:r>
            <a:r>
              <a:rPr lang="en-US" sz="3200" dirty="0"/>
              <a:t>: NFHS-5 (National Family Health Survey) Factsheets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000" b="1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b="1" dirty="0">
                <a:latin typeface="Arial" panose="020B0604020202020204" pitchFamily="34" charset="0"/>
              </a:rPr>
              <a:t> Scope: </a:t>
            </a:r>
            <a:r>
              <a:rPr lang="en-US" altLang="en-US" sz="3000" dirty="0">
                <a:latin typeface="Arial" panose="020B0604020202020204" pitchFamily="34" charset="0"/>
              </a:rPr>
              <a:t>Health &amp; family welfare indicators across all Indian states and UTs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000" b="1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b="1" dirty="0">
                <a:latin typeface="Arial" panose="020B0604020202020204" pitchFamily="34" charset="0"/>
              </a:rPr>
              <a:t>Size: </a:t>
            </a:r>
            <a:r>
              <a:rPr lang="en-US" altLang="en-US" sz="3000" dirty="0">
                <a:latin typeface="Arial" panose="020B0604020202020204" pitchFamily="34" charset="0"/>
              </a:rPr>
              <a:t>Covers 136 Indicators across 36 states/UTs</a:t>
            </a:r>
            <a:r>
              <a:rPr lang="en-US" altLang="en-US" sz="3000" b="1" dirty="0"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000" b="1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b="1" dirty="0">
                <a:latin typeface="Arial" panose="020B0604020202020204" pitchFamily="34" charset="0"/>
              </a:rPr>
              <a:t>Example of features: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Arial" panose="020B0604020202020204" pitchFamily="34" charset="0"/>
              </a:rPr>
              <a:t>Child Mortality Rate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Arial" panose="020B0604020202020204" pitchFamily="34" charset="0"/>
              </a:rPr>
              <a:t>Maternal Health Indicators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Arial" panose="020B0604020202020204" pitchFamily="34" charset="0"/>
              </a:rPr>
              <a:t>Nutrition Level (stunting, wasting, underweight)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Arial" panose="020B0604020202020204" pitchFamily="34" charset="0"/>
              </a:rPr>
              <a:t>Family Planning Usage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Arial" panose="020B0604020202020204" pitchFamily="34" charset="0"/>
              </a:rPr>
              <a:t>Access to Clean water &amp; Sanitation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 descr="A blue yellow and white shield with text&#10;&#10;AI-generated content may be incorrect.">
            <a:extLst>
              <a:ext uri="{FF2B5EF4-FFF2-40B4-BE49-F238E27FC236}">
                <a16:creationId xmlns:a16="http://schemas.microsoft.com/office/drawing/2014/main" id="{F8DAB651-4BDF-1D61-EE6D-A26972649D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42" y="227967"/>
            <a:ext cx="1121251" cy="14392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786ED-B6F2-5F0F-4612-2C755EA6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F5E4564-6229-854F-85E3-6A59B50ABA1D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B8F2BF8-A7BC-8B2D-36A2-E9EDC563352C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3A0B138-21B8-6A9D-5054-89B49AA1CFC9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931D6971-06BC-034A-035A-39B21C0AF8CD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C97B39F-BF58-72EE-465E-7C3F09C89E80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664629D-F8B7-1911-E042-C347AA243D81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9AE8F9F-2A91-8A15-C361-585D39C8AC4C}"/>
              </a:ext>
            </a:extLst>
          </p:cNvPr>
          <p:cNvSpPr txBox="1"/>
          <p:nvPr/>
        </p:nvSpPr>
        <p:spPr>
          <a:xfrm>
            <a:off x="931571" y="2403746"/>
            <a:ext cx="1623060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spc="-424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Tasks for Participants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52CAC3C-0AAD-F870-0B45-5AD59602F4C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31572" y="3543300"/>
            <a:ext cx="12632028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b="1" dirty="0">
                <a:latin typeface="Arial" panose="020B0604020202020204" pitchFamily="34" charset="0"/>
              </a:rPr>
              <a:t>Clean &amp; explore Dataset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000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b="1" dirty="0">
                <a:latin typeface="Arial" panose="020B0604020202020204" pitchFamily="34" charset="0"/>
              </a:rPr>
              <a:t> Identify: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Arial" panose="020B0604020202020204" pitchFamily="34" charset="0"/>
              </a:rPr>
              <a:t> Missing values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Arial" panose="020B0604020202020204" pitchFamily="34" charset="0"/>
              </a:rPr>
              <a:t> Duplicates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Arial" panose="020B0604020202020204" pitchFamily="34" charset="0"/>
              </a:rPr>
              <a:t> Noise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Arial" panose="020B0604020202020204" pitchFamily="34" charset="0"/>
              </a:rPr>
              <a:t> Outliers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b="1" dirty="0">
                <a:latin typeface="Arial" panose="020B0604020202020204" pitchFamily="34" charset="0"/>
              </a:rPr>
              <a:t> Show Relationship and distributions.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b="1" dirty="0">
                <a:latin typeface="Arial" panose="020B0604020202020204" pitchFamily="34" charset="0"/>
              </a:rPr>
              <a:t>Visualize Creatively.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b="1" dirty="0">
                <a:latin typeface="Arial" panose="020B0604020202020204" pitchFamily="34" charset="0"/>
              </a:rPr>
              <a:t>Summarize Insights.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 descr="A blue yellow and white shield with text&#10;&#10;AI-generated content may be incorrect.">
            <a:extLst>
              <a:ext uri="{FF2B5EF4-FFF2-40B4-BE49-F238E27FC236}">
                <a16:creationId xmlns:a16="http://schemas.microsoft.com/office/drawing/2014/main" id="{611F7AC9-7DD8-BF8D-C405-B47524A7BA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42" y="227967"/>
            <a:ext cx="1121251" cy="14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9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4651-3F28-7188-6AC6-9EA91562B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FD9D574-54B8-E2FC-8FCC-85FAACBBC1C1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4AE2526-3C41-B57A-34D9-72668444A292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84D5E8D-0D60-7A40-2C6E-C5ED4E6E8368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C81E47B3-57C1-A722-592B-E42E724CDF92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38BA3DE-D6D1-4D53-795C-6E31FCF5EC5F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09B14A3-EBDE-B67D-7A3A-6FBFA7C88E41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0526876-7E64-7452-FB84-5B934F0A8675}"/>
              </a:ext>
            </a:extLst>
          </p:cNvPr>
          <p:cNvSpPr txBox="1"/>
          <p:nvPr/>
        </p:nvSpPr>
        <p:spPr>
          <a:xfrm>
            <a:off x="1028700" y="2795271"/>
            <a:ext cx="1623060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spc="-424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Judging Criteria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50EED05-EE67-67F7-5CC4-2C19FC7368A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28700" y="4690764"/>
            <a:ext cx="48006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Creativity in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Clarity of explanation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Quality of visuals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Depth of Insights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 descr="A blue yellow and white shield with text&#10;&#10;AI-generated content may be incorrect.">
            <a:extLst>
              <a:ext uri="{FF2B5EF4-FFF2-40B4-BE49-F238E27FC236}">
                <a16:creationId xmlns:a16="http://schemas.microsoft.com/office/drawing/2014/main" id="{0AA11875-85FD-7AC6-F113-C90943789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42" y="227967"/>
            <a:ext cx="1121251" cy="14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5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C0B58-88AF-5F19-B427-21153F225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B553C44-3577-1839-5E46-33A26700C17E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3AB62D3-006D-AF89-174A-FA6387B3D6A9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9D15B48-E4C4-1453-79D5-61F698A72F59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667E50FB-7CBB-EC82-5EA7-548DB7550F61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C2E0B6B-6141-85F2-D741-926EC4D4DB07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4686042-BD7C-353C-86C1-44D702B1F6B3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458E74A-5AED-DF09-B079-028829DA69C0}"/>
              </a:ext>
            </a:extLst>
          </p:cNvPr>
          <p:cNvSpPr txBox="1"/>
          <p:nvPr/>
        </p:nvSpPr>
        <p:spPr>
          <a:xfrm>
            <a:off x="1028700" y="2795271"/>
            <a:ext cx="1623060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spc="-424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Why This Contest is Useful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78107653-6CE1-DB35-B6A1-18AC236C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4043691"/>
            <a:ext cx="67056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Builds data intuition </a:t>
            </a:r>
            <a:r>
              <a:rPr lang="en-IN" sz="3200" dirty="0"/>
              <a:t>🧠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Improves Visualization Skills</a:t>
            </a:r>
            <a:r>
              <a:rPr lang="en-IN" sz="3200" dirty="0"/>
              <a:t>📊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in Storytelling with data</a:t>
            </a:r>
            <a:r>
              <a:rPr lang="en-IN" sz="3200" dirty="0"/>
              <a:t>📖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Prepare for real-world projects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 descr="A blue yellow and white shield with text&#10;&#10;AI-generated content may be incorrect.">
            <a:extLst>
              <a:ext uri="{FF2B5EF4-FFF2-40B4-BE49-F238E27FC236}">
                <a16:creationId xmlns:a16="http://schemas.microsoft.com/office/drawing/2014/main" id="{DB3A64AF-5CC6-6BFB-6ADB-F1B3B2EB1E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42" y="227967"/>
            <a:ext cx="1121251" cy="14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0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028700" y="2795271"/>
            <a:ext cx="1623060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spc="-424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Tips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553C427-2732-19F1-C2E5-235C5E29255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33633" y="4135064"/>
            <a:ext cx="1463040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dirty="0"/>
              <a:t>Don’t just make graphs—interpret them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3200" dirty="0"/>
              <a:t>Use simple, clear visuals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Alwa</a:t>
            </a:r>
            <a:r>
              <a:rPr lang="en-US" altLang="en-US" sz="3000" dirty="0">
                <a:latin typeface="Arial" panose="020B0604020202020204" pitchFamily="34" charset="0"/>
              </a:rPr>
              <a:t>ys Ask: “So What does this mean?”</a:t>
            </a:r>
            <a:endParaRPr lang="en-US" sz="3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Arial" panose="020B0604020202020204" pitchFamily="34" charset="0"/>
              </a:rPr>
              <a:t> Think like a detective </a:t>
            </a:r>
            <a:r>
              <a:rPr lang="en-IN" sz="3200" dirty="0"/>
              <a:t>🕵️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 descr="A blue yellow and white shield with text&#10;&#10;AI-generated content may be incorrect.">
            <a:extLst>
              <a:ext uri="{FF2B5EF4-FFF2-40B4-BE49-F238E27FC236}">
                <a16:creationId xmlns:a16="http://schemas.microsoft.com/office/drawing/2014/main" id="{32AF8C90-D9AE-8A6B-54EF-A5DC38BB5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42" y="227967"/>
            <a:ext cx="1121251" cy="14392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A4BC7-A4A8-62A8-DEC7-1336CB1C6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8DCDE90-A048-4229-452D-56DF5E2F2965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54231F0-E76F-9F93-F64B-E9C808844444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3BCBEEA-AAD3-0C4B-8209-95ED4FD248CE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F2EC4853-A87F-D89F-6B4B-376C24129E1F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13454D1-C692-53C6-2606-A7029B484BF3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B9C5889-E972-452A-BEC9-9882E8DE73F4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EC1F0E4-3048-8EF4-F965-022435AA4CCF}"/>
              </a:ext>
            </a:extLst>
          </p:cNvPr>
          <p:cNvSpPr txBox="1"/>
          <p:nvPr/>
        </p:nvSpPr>
        <p:spPr>
          <a:xfrm>
            <a:off x="1041057" y="2677738"/>
            <a:ext cx="162306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8000" b="1" dirty="0">
                <a:solidFill>
                  <a:schemeClr val="tx2"/>
                </a:solidFill>
                <a:latin typeface="Open Sauce Bold" panose="020B0604020202020204" charset="0"/>
              </a:rPr>
              <a:t>Learning Resources</a:t>
            </a:r>
            <a:endParaRPr lang="en-IN" sz="8000" b="1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1234BC3-32C7-30AB-67D3-F7BBBB785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57" y="4617409"/>
            <a:ext cx="67056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/>
              <a:t>🧠 Websites &amp; Platforms:</a:t>
            </a:r>
            <a:endParaRPr lang="en-IN" sz="3200" dirty="0"/>
          </a:p>
          <a:p>
            <a:endParaRPr lang="en-IN" sz="2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800" dirty="0"/>
              <a:t> Kaggle, YouTube (</a:t>
            </a:r>
            <a:r>
              <a:rPr lang="en-IN" sz="2800" dirty="0" err="1"/>
              <a:t>StatQuest</a:t>
            </a:r>
            <a:r>
              <a:rPr lang="en-IN" sz="2800" dirty="0"/>
              <a:t>, </a:t>
            </a:r>
            <a:r>
              <a:rPr lang="en-IN" sz="2800" dirty="0" err="1"/>
              <a:t>Codebasics</a:t>
            </a:r>
            <a:r>
              <a:rPr lang="en-IN" sz="2800" dirty="0"/>
              <a:t>),     </a:t>
            </a:r>
            <a:r>
              <a:rPr lang="en-IN" sz="2800" dirty="0" err="1"/>
              <a:t>GeeksforGeeks</a:t>
            </a:r>
            <a:endParaRPr lang="en-IN" sz="2800" dirty="0"/>
          </a:p>
        </p:txBody>
      </p:sp>
      <p:pic>
        <p:nvPicPr>
          <p:cNvPr id="14" name="Picture 13" descr="A blue yellow and white shield with text&#10;&#10;AI-generated content may be incorrect.">
            <a:extLst>
              <a:ext uri="{FF2B5EF4-FFF2-40B4-BE49-F238E27FC236}">
                <a16:creationId xmlns:a16="http://schemas.microsoft.com/office/drawing/2014/main" id="{A94DC49A-7C56-36F8-8145-FFB6165DE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42" y="227967"/>
            <a:ext cx="1121251" cy="143927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88406A0E-8F8B-F26B-7D25-36DD8800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600" y="4504674"/>
            <a:ext cx="67056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3200" dirty="0"/>
              <a:t>🔧 </a:t>
            </a:r>
            <a:r>
              <a:rPr lang="en-IN" sz="3200" b="1" dirty="0"/>
              <a:t>Tools You’ll Use:</a:t>
            </a:r>
          </a:p>
          <a:p>
            <a:endParaRPr lang="en-IN" sz="2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(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Pandas, NumPy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IN" sz="2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</a:t>
            </a:r>
            <a:r>
              <a:rPr lang="en-IN" altLang="en-US" sz="2800" dirty="0">
                <a:latin typeface="Arial" panose="020B0604020202020204" pitchFamily="34" charset="0"/>
              </a:rPr>
              <a:t>plotlib, Seaborn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B7290-37FD-44FD-4C02-12E37BDDBE77}"/>
              </a:ext>
            </a:extLst>
          </p:cNvPr>
          <p:cNvSpPr txBox="1"/>
          <p:nvPr/>
        </p:nvSpPr>
        <p:spPr>
          <a:xfrm>
            <a:off x="3011193" y="7642526"/>
            <a:ext cx="1059797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/>
              <a:t>💬 </a:t>
            </a:r>
            <a:r>
              <a:rPr lang="en-US" sz="5000" b="1" i="1" dirty="0"/>
              <a:t>The best way to learn is to build.</a:t>
            </a:r>
            <a:endParaRPr lang="en-IN" sz="5000" b="1" dirty="0"/>
          </a:p>
        </p:txBody>
      </p:sp>
    </p:spTree>
    <p:extLst>
      <p:ext uri="{BB962C8B-B14F-4D97-AF65-F5344CB8AC3E}">
        <p14:creationId xmlns:p14="http://schemas.microsoft.com/office/powerpoint/2010/main" val="124936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346</Words>
  <Application>Microsoft Office PowerPoint</Application>
  <PresentationFormat>Custom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Cooper Hewitt</vt:lpstr>
      <vt:lpstr>Calibri</vt:lpstr>
      <vt:lpstr>Arial</vt:lpstr>
      <vt:lpstr>Open Sauce Bold</vt:lpstr>
      <vt:lpstr>Franklin Gothic Demi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CLub Session Template</dc:title>
  <dc:creator>Ujjawal Goyal</dc:creator>
  <cp:lastModifiedBy>Ujjawal Goyal</cp:lastModifiedBy>
  <cp:revision>7</cp:revision>
  <dcterms:created xsi:type="dcterms:W3CDTF">2006-08-16T00:00:00Z</dcterms:created>
  <dcterms:modified xsi:type="dcterms:W3CDTF">2025-08-20T03:19:30Z</dcterms:modified>
  <dc:identifier>DAGpgvsCYiQ</dc:identifier>
</cp:coreProperties>
</file>