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sldIdLst>
    <p:sldId id="256" r:id="rId2"/>
    <p:sldId id="257" r:id="rId3"/>
    <p:sldId id="264" r:id="rId4"/>
    <p:sldId id="265" r:id="rId5"/>
    <p:sldId id="266" r:id="rId6"/>
    <p:sldId id="267" r:id="rId7"/>
    <p:sldId id="268" r:id="rId8"/>
    <p:sldId id="271" r:id="rId9"/>
    <p:sldId id="272" r:id="rId10"/>
    <p:sldId id="269" r:id="rId11"/>
    <p:sldId id="270" r:id="rId12"/>
    <p:sldId id="263" r:id="rId13"/>
    <p:sldId id="262" r:id="rId14"/>
  </p:sldIdLst>
  <p:sldSz cx="9144000" cy="5143500" type="screen16x9"/>
  <p:notesSz cx="9144000" cy="5143500"/>
  <p:embeddedFontLst>
    <p:embeddedFont>
      <p:font typeface="Arial Rounded MT Bold" panose="020F0704030504030204" pitchFamily="34" charset="0"/>
      <p:regular r:id="rId15"/>
    </p:embeddedFont>
    <p:embeddedFont>
      <p:font typeface="Wingdings 2" panose="05020102010507070707" pitchFamily="18" charset="2"/>
      <p:regular r:id="rId16"/>
    </p:embeddedFont>
    <p:embeddedFont>
      <p:font typeface="Constantia" panose="02030602050306030303" pitchFamily="18" charset="0"/>
      <p:regular r:id="rId17"/>
      <p:bold r:id="rId18"/>
      <p:italic r:id="rId19"/>
      <p:boldItalic r:id="rId20"/>
    </p:embeddedFont>
    <p:embeddedFont>
      <p:font typeface="RMKPBC+PublicSans-BoldItalic" panose="020B0604020202020204"/>
      <p:regular r:id="rId21"/>
    </p:embeddedFont>
    <p:embeddedFont>
      <p:font typeface="CFJCTS+PublicSans-Bold" panose="020B0604020202020204"/>
      <p:regular r:id="rId22"/>
    </p:embeddedFont>
    <p:embeddedFont>
      <p:font typeface="PVLNNE+ArialMT" panose="020B0604020202020204"/>
      <p:regular r:id="rId23"/>
    </p:embeddedFont>
    <p:embeddedFont>
      <p:font typeface="Calibri" panose="020F0502020204030204" pitchFamily="34" charset="0"/>
      <p:regular r:id="rId24"/>
      <p:bold r:id="rId25"/>
      <p:italic r:id="rId26"/>
      <p:boldItalic r:id="rId27"/>
    </p:embeddedFont>
    <p:embeddedFont>
      <p:font typeface="CFRUAJ+EBGaramond-Medium" panose="020B0604020202020204"/>
      <p:regular r:id="rId28"/>
    </p:embeddedFont>
    <p:embeddedFont>
      <p:font typeface="KQGMTU+Arial-BoldMT" panose="020B0604020202020204"/>
      <p:regular r:id="rId29"/>
    </p:embeddedFont>
    <p:embeddedFont>
      <p:font typeface="ILIIOR+EBGaramond-Bold" panose="020B06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5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520"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9/25/2023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9/25/2023</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usiness.tutsplus.com/articles/the-secret-to-getting-a-lot-of-web-design-work--fsw-390" TargetMode="External"/><Relationship Id="rId2" Type="http://schemas.openxmlformats.org/officeDocument/2006/relationships/hyperlink" Target="http://www.smashingmagazine.com/2013/06/workflow-design-develop-modern-portfolio-website/"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147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smtClean="0">
                <a:solidFill>
                  <a:srgbClr val="223669"/>
                </a:solidFill>
                <a:latin typeface="CFJCTS+PublicSans-Bold"/>
                <a:cs typeface="CFJCTS+PublicSans-Bold"/>
              </a:rPr>
              <a:t>“</a:t>
            </a:r>
            <a:r>
              <a:rPr lang="en-IN"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CFJCTS+PublicSans-Bold"/>
              </a:rPr>
              <a:t>Portfolio</a:t>
            </a:r>
            <a:r>
              <a:rPr lang="en-US" sz="2400" b="1" dirty="0" smtClean="0">
                <a:solidFill>
                  <a:srgbClr val="223669"/>
                </a:solidFill>
                <a:latin typeface="CFJCTS+PublicSans-Bold"/>
                <a:cs typeface="CFJCTS+PublicSans-Bold"/>
              </a:rPr>
              <a:t> </a:t>
            </a:r>
            <a:r>
              <a:rPr lang="en-US" sz="2400" b="1" dirty="0" smtClean="0">
                <a:solidFill>
                  <a:srgbClr val="223669"/>
                </a:solidFill>
                <a:latin typeface="Arial Rounded MT Bold" panose="020F0704030504030204" pitchFamily="34" charset="0"/>
                <a:cs typeface="Times New Roman" panose="02020603050405020304" pitchFamily="18" charset="0"/>
              </a:rPr>
              <a:t>Website </a:t>
            </a:r>
            <a:r>
              <a:rPr sz="2400" b="1" dirty="0" smtClean="0">
                <a:solidFill>
                  <a:srgbClr val="223669"/>
                </a:solidFill>
                <a:latin typeface="CFJCTS+PublicSans-Bold"/>
                <a:cs typeface="CFJCTS+PublicSans-Bold"/>
              </a:rPr>
              <a:t>”</a:t>
            </a:r>
            <a:endParaRPr sz="2400" b="1" dirty="0">
              <a:solidFill>
                <a:srgbClr val="223669"/>
              </a:solidFill>
              <a:latin typeface="CFJCTS+PublicSans-Bold"/>
              <a:cs typeface="CFJCTS+PublicSans-Bold"/>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diagram </a:t>
            </a:r>
            <a:endParaRPr lang="en-IN" dirty="0"/>
          </a:p>
        </p:txBody>
      </p:sp>
      <p:sp>
        <p:nvSpPr>
          <p:cNvPr id="3" name="Text Placeholder 2"/>
          <p:cNvSpPr>
            <a:spLocks noGrp="1"/>
          </p:cNvSpPr>
          <p:nvPr>
            <p:ph type="body" idx="1"/>
          </p:nvPr>
        </p:nvSpPr>
        <p:spPr/>
        <p:txBody>
          <a:bodyPr>
            <a:noAutofit/>
          </a:bodyPr>
          <a:lstStyle/>
          <a:p>
            <a:pPr marL="0" indent="0">
              <a:buNone/>
            </a:pPr>
            <a:r>
              <a:rPr lang="en-US" sz="1500" dirty="0"/>
              <a:t>A class is an abstract, user-defined description of a type of data. It identifies the attributes of the</a:t>
            </a:r>
          </a:p>
          <a:p>
            <a:pPr marL="0" indent="0">
              <a:buNone/>
            </a:pPr>
            <a:r>
              <a:rPr lang="en-US" sz="1500" dirty="0"/>
              <a:t>data and the operations that can be performed on instances (i.e. objects) of the data. A class of</a:t>
            </a:r>
          </a:p>
          <a:p>
            <a:pPr marL="0" indent="0">
              <a:buNone/>
            </a:pPr>
            <a:r>
              <a:rPr lang="en-US" sz="1500" dirty="0"/>
              <a:t>data has a name, a set of attributes that describes its characteristics, and a set of operations that</a:t>
            </a:r>
          </a:p>
          <a:p>
            <a:pPr marL="0" indent="0">
              <a:buNone/>
            </a:pPr>
            <a:r>
              <a:rPr lang="en-US" sz="1500" dirty="0"/>
              <a:t>can be performed on the objects of that class. The classes’ structure and their relationships to</a:t>
            </a:r>
          </a:p>
          <a:p>
            <a:pPr marL="0" indent="0">
              <a:buNone/>
            </a:pPr>
            <a:r>
              <a:rPr lang="en-US" sz="1500" dirty="0"/>
              <a:t>each other frozen in time represent the static model. In this project there are certain main classes which are related to other classes required for their working. There are different kinds of</a:t>
            </a:r>
          </a:p>
          <a:p>
            <a:pPr marL="0" indent="0">
              <a:buNone/>
            </a:pPr>
            <a:r>
              <a:rPr lang="en-US" sz="1500" dirty="0"/>
              <a:t>relationships between the classes as shown in the diagram like normal association, aggregation,</a:t>
            </a:r>
          </a:p>
          <a:p>
            <a:pPr marL="0" indent="0">
              <a:buNone/>
            </a:pPr>
            <a:r>
              <a:rPr lang="en-US" sz="1500" dirty="0"/>
              <a:t>and generalization. The relationships are depicted using a role name and multiplicities. Here</a:t>
            </a:r>
          </a:p>
          <a:p>
            <a:pPr marL="0" indent="0">
              <a:buNone/>
            </a:pPr>
            <a:r>
              <a:rPr lang="en-US" sz="1500" dirty="0" smtClean="0"/>
              <a:t>‘user’, ‘project’ , ‘Contact form’ and ‘about me’ </a:t>
            </a:r>
            <a:r>
              <a:rPr lang="en-US" sz="1500" dirty="0"/>
              <a:t>are the most important classes which are related to </a:t>
            </a:r>
            <a:r>
              <a:rPr lang="en-US" sz="1500" dirty="0" smtClean="0"/>
              <a:t>other classes</a:t>
            </a:r>
            <a:r>
              <a:rPr lang="en-US" sz="1400" dirty="0"/>
              <a:t>.</a:t>
            </a:r>
            <a:endParaRPr lang="en-IN" sz="1400" dirty="0"/>
          </a:p>
        </p:txBody>
      </p:sp>
    </p:spTree>
    <p:extLst>
      <p:ext uri="{BB962C8B-B14F-4D97-AF65-F5344CB8AC3E}">
        <p14:creationId xmlns:p14="http://schemas.microsoft.com/office/powerpoint/2010/main" val="1445505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40618"/>
            <a:ext cx="8229600" cy="1268684"/>
          </a:xfrm>
        </p:spPr>
        <p:txBody>
          <a:bodyPr/>
          <a:lstStyle/>
          <a:p>
            <a:endParaRPr lang="en-IN" dirty="0"/>
          </a:p>
        </p:txBody>
      </p:sp>
      <p:sp>
        <p:nvSpPr>
          <p:cNvPr id="3" name="Text Placeholder 2"/>
          <p:cNvSpPr>
            <a:spLocks noGrp="1"/>
          </p:cNvSpPr>
          <p:nvPr>
            <p:ph type="body" idx="1"/>
          </p:nvPr>
        </p:nvSpPr>
        <p:spPr>
          <a:xfrm>
            <a:off x="457200" y="528066"/>
            <a:ext cx="8229600" cy="4215384"/>
          </a:xfrm>
        </p:spPr>
        <p:txBody>
          <a:bodyPr/>
          <a:lstStyle/>
          <a:p>
            <a:endParaRPr lang="en-IN" dirty="0"/>
          </a:p>
        </p:txBody>
      </p:sp>
    </p:spTree>
    <p:extLst>
      <p:ext uri="{BB962C8B-B14F-4D97-AF65-F5344CB8AC3E}">
        <p14:creationId xmlns:p14="http://schemas.microsoft.com/office/powerpoint/2010/main" val="15101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RMKPBC+PublicSans-BoldItalic"/>
                <a:cs typeface="RMKPBC+PublicSans-BoldItalic"/>
              </a:rPr>
              <a:t>Insert</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Your</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Github</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Link</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Here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984"/>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9" name="Rectangle 8"/>
          <p:cNvSpPr/>
          <p:nvPr/>
        </p:nvSpPr>
        <p:spPr>
          <a:xfrm>
            <a:off x="6875" y="2283718"/>
            <a:ext cx="4716016" cy="2448272"/>
          </a:xfrm>
          <a:prstGeom prst="rect">
            <a:avLst/>
          </a:prstGeom>
          <a:solidFill>
            <a:srgbClr val="243569"/>
          </a:solidFill>
          <a:ln>
            <a:solidFill>
              <a:srgbClr val="243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086461824"/>
              </p:ext>
            </p:extLst>
          </p:nvPr>
        </p:nvGraphicFramePr>
        <p:xfrm>
          <a:off x="6875" y="2265756"/>
          <a:ext cx="4716015" cy="2322216"/>
        </p:xfrm>
        <a:graphic>
          <a:graphicData uri="http://schemas.openxmlformats.org/drawingml/2006/table">
            <a:tbl>
              <a:tblPr firstRow="1" bandRow="1">
                <a:tableStyleId>{69CF1AB2-1976-4502-BF36-3FF5EA218861}</a:tableStyleId>
              </a:tblPr>
              <a:tblGrid>
                <a:gridCol w="1572005">
                  <a:extLst>
                    <a:ext uri="{9D8B030D-6E8A-4147-A177-3AD203B41FA5}">
                      <a16:colId xmlns:a16="http://schemas.microsoft.com/office/drawing/2014/main" val="88392167"/>
                    </a:ext>
                  </a:extLst>
                </a:gridCol>
                <a:gridCol w="1572005">
                  <a:extLst>
                    <a:ext uri="{9D8B030D-6E8A-4147-A177-3AD203B41FA5}">
                      <a16:colId xmlns:a16="http://schemas.microsoft.com/office/drawing/2014/main" val="1097259738"/>
                    </a:ext>
                  </a:extLst>
                </a:gridCol>
                <a:gridCol w="1572005">
                  <a:extLst>
                    <a:ext uri="{9D8B030D-6E8A-4147-A177-3AD203B41FA5}">
                      <a16:colId xmlns:a16="http://schemas.microsoft.com/office/drawing/2014/main" val="2014544899"/>
                    </a:ext>
                  </a:extLst>
                </a:gridCol>
              </a:tblGrid>
              <a:tr h="469416">
                <a:tc>
                  <a:txBody>
                    <a:bodyPr/>
                    <a:lstStyle/>
                    <a:p>
                      <a:pPr algn="ctr"/>
                      <a:r>
                        <a:rPr lang="en-IN" sz="1400" dirty="0" smtClean="0"/>
                        <a:t>LMS Username</a:t>
                      </a:r>
                      <a:endParaRPr lang="en-IN" sz="1400" dirty="0"/>
                    </a:p>
                  </a:txBody>
                  <a:tcPr anchor="ctr"/>
                </a:tc>
                <a:tc>
                  <a:txBody>
                    <a:bodyPr/>
                    <a:lstStyle/>
                    <a:p>
                      <a:pPr algn="ctr"/>
                      <a:r>
                        <a:rPr lang="en-IN" sz="1400" dirty="0" smtClean="0"/>
                        <a:t>Name</a:t>
                      </a:r>
                      <a:endParaRPr lang="en-IN" sz="1400" dirty="0"/>
                    </a:p>
                  </a:txBody>
                  <a:tcPr anchor="ctr"/>
                </a:tc>
                <a:tc>
                  <a:txBody>
                    <a:bodyPr/>
                    <a:lstStyle/>
                    <a:p>
                      <a:pPr algn="ctr"/>
                      <a:r>
                        <a:rPr lang="en-IN" sz="1400" dirty="0" smtClean="0"/>
                        <a:t> Batch</a:t>
                      </a:r>
                      <a:endParaRPr lang="en-IN" sz="1400" dirty="0"/>
                    </a:p>
                  </a:txBody>
                  <a:tcPr anchor="ctr"/>
                </a:tc>
                <a:extLst>
                  <a:ext uri="{0D108BD9-81ED-4DB2-BD59-A6C34878D82A}">
                    <a16:rowId xmlns:a16="http://schemas.microsoft.com/office/drawing/2014/main" val="3142620878"/>
                  </a:ext>
                </a:extLst>
              </a:tr>
              <a:tr h="463200">
                <a:tc>
                  <a:txBody>
                    <a:bodyPr/>
                    <a:lstStyle/>
                    <a:p>
                      <a:pPr algn="ctr"/>
                      <a:endParaRPr lang="en-IN" sz="1400" dirty="0"/>
                    </a:p>
                  </a:txBody>
                  <a:tcPr anchor="ctr"/>
                </a:tc>
                <a:tc>
                  <a:txBody>
                    <a:bodyPr/>
                    <a:lstStyle/>
                    <a:p>
                      <a:pPr algn="ctr"/>
                      <a:r>
                        <a:rPr lang="en-IN" sz="1400" dirty="0" err="1" smtClean="0"/>
                        <a:t>B.Gokul</a:t>
                      </a:r>
                      <a:r>
                        <a:rPr lang="en-IN" sz="1400" dirty="0" smtClean="0"/>
                        <a:t> </a:t>
                      </a:r>
                      <a:r>
                        <a:rPr lang="en-IN" sz="1400" dirty="0" err="1" smtClean="0"/>
                        <a:t>krishnan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2106771650"/>
                  </a:ext>
                </a:extLst>
              </a:tr>
              <a:tr h="463200">
                <a:tc>
                  <a:txBody>
                    <a:bodyPr/>
                    <a:lstStyle/>
                    <a:p>
                      <a:pPr algn="ctr"/>
                      <a:endParaRPr lang="en-IN" sz="1400"/>
                    </a:p>
                  </a:txBody>
                  <a:tcPr anchor="ctr"/>
                </a:tc>
                <a:tc>
                  <a:txBody>
                    <a:bodyPr/>
                    <a:lstStyle/>
                    <a:p>
                      <a:pPr algn="ctr"/>
                      <a:r>
                        <a:rPr lang="en-IN" sz="1400" dirty="0" err="1" smtClean="0"/>
                        <a:t>S.Jayaprakash</a:t>
                      </a:r>
                      <a:r>
                        <a:rPr lang="en-IN" sz="1400" dirty="0" smtClean="0"/>
                        <a:t> </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1537241669"/>
                  </a:ext>
                </a:extLst>
              </a:tr>
              <a:tr h="463200">
                <a:tc>
                  <a:txBody>
                    <a:bodyPr/>
                    <a:lstStyle/>
                    <a:p>
                      <a:pPr algn="ctr"/>
                      <a:endParaRPr lang="en-IN" sz="1400" dirty="0"/>
                    </a:p>
                  </a:txBody>
                  <a:tcPr anchor="ctr"/>
                </a:tc>
                <a:tc>
                  <a:txBody>
                    <a:bodyPr/>
                    <a:lstStyle/>
                    <a:p>
                      <a:pPr algn="ctr"/>
                      <a:r>
                        <a:rPr lang="en-IN" sz="1400" dirty="0" err="1" smtClean="0"/>
                        <a:t>G.Hariharan</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1168585059"/>
                  </a:ext>
                </a:extLst>
              </a:tr>
              <a:tr h="463200">
                <a:tc>
                  <a:txBody>
                    <a:bodyPr/>
                    <a:lstStyle/>
                    <a:p>
                      <a:pPr algn="ctr"/>
                      <a:endParaRPr lang="en-IN" sz="1400" dirty="0"/>
                    </a:p>
                  </a:txBody>
                  <a:tcPr anchor="ctr"/>
                </a:tc>
                <a:tc>
                  <a:txBody>
                    <a:bodyPr/>
                    <a:lstStyle/>
                    <a:p>
                      <a:pPr algn="ctr"/>
                      <a:r>
                        <a:rPr lang="en-IN" sz="1400" dirty="0" err="1" smtClean="0"/>
                        <a:t>K.S.surya</a:t>
                      </a:r>
                      <a:endParaRPr lang="en-IN" sz="1400" dirty="0"/>
                    </a:p>
                  </a:txBody>
                  <a:tcPr anchor="ctr"/>
                </a:tc>
                <a:tc>
                  <a:txBody>
                    <a:bodyPr/>
                    <a:lstStyle/>
                    <a:p>
                      <a:pPr algn="ctr"/>
                      <a:r>
                        <a:rPr lang="en-US" sz="1400" dirty="0" smtClean="0"/>
                        <a:t>07</a:t>
                      </a:r>
                      <a:endParaRPr lang="en-IN" sz="1400" dirty="0"/>
                    </a:p>
                  </a:txBody>
                  <a:tcPr anchor="ctr"/>
                </a:tc>
                <a:extLst>
                  <a:ext uri="{0D108BD9-81ED-4DB2-BD59-A6C34878D82A}">
                    <a16:rowId xmlns:a16="http://schemas.microsoft.com/office/drawing/2014/main" val="243068383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14"/>
            <a:ext cx="6797992" cy="276999"/>
          </a:xfrm>
        </p:spPr>
        <p:txBody>
          <a:bodyPr>
            <a:noAutofit/>
          </a:bodyPr>
          <a:lstStyle/>
          <a:p>
            <a:r>
              <a:rPr lang="en-US" sz="3200" dirty="0" smtClean="0"/>
              <a:t>INTRODUCTION</a:t>
            </a:r>
            <a:endParaRPr lang="en-US" sz="3200" dirty="0"/>
          </a:p>
        </p:txBody>
      </p:sp>
      <p:sp>
        <p:nvSpPr>
          <p:cNvPr id="3" name="Text Placeholder 2"/>
          <p:cNvSpPr>
            <a:spLocks noGrp="1"/>
          </p:cNvSpPr>
          <p:nvPr>
            <p:ph type="body" idx="1"/>
          </p:nvPr>
        </p:nvSpPr>
        <p:spPr/>
        <p:txBody>
          <a:bodyPr>
            <a:normAutofit fontScale="55000" lnSpcReduction="20000"/>
          </a:bodyPr>
          <a:lstStyle/>
          <a:p>
            <a:pPr>
              <a:buNone/>
            </a:pPr>
            <a:r>
              <a:rPr lang="en-US" dirty="0" smtClean="0"/>
              <a:t>    </a:t>
            </a:r>
            <a:r>
              <a:rPr lang="en-US" sz="3800" dirty="0" smtClean="0"/>
              <a:t> This work aims to report the process of designing and developing a web portfolio for a graduating bachelor design student specializing in web design and development. It will define what a portfolio website is, it will also explain the basic theory and elements of an online portfolio design process. Further this work presents different ways and channels through which a design student can create and develop a personal online portfolio. By covering aspects such as: how to integrate personal visual identity and what is required to build an effective portfolio. In order to carry out this process, it is essential to understand various strategies and techniques that are used to today, while acquiring skill full understanding of modern tools and trends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Document</a:t>
            </a:r>
            <a:r>
              <a:rPr lang="en-US" dirty="0" smtClean="0"/>
              <a:t> </a:t>
            </a:r>
            <a:r>
              <a:rPr lang="en-US" sz="3600" dirty="0" smtClean="0"/>
              <a:t>Conventions</a:t>
            </a:r>
            <a:endParaRPr lang="en-US" sz="3600" dirty="0"/>
          </a:p>
        </p:txBody>
      </p:sp>
      <p:sp>
        <p:nvSpPr>
          <p:cNvPr id="3" name="Text Placeholder 2"/>
          <p:cNvSpPr>
            <a:spLocks noGrp="1"/>
          </p:cNvSpPr>
          <p:nvPr>
            <p:ph type="body" idx="1"/>
          </p:nvPr>
        </p:nvSpPr>
        <p:spPr/>
        <p:txBody>
          <a:bodyPr>
            <a:normAutofit fontScale="62500" lnSpcReduction="20000"/>
          </a:bodyPr>
          <a:lstStyle/>
          <a:p>
            <a:pPr>
              <a:buNone/>
            </a:pPr>
            <a:r>
              <a:rPr lang="en-US" dirty="0" smtClean="0"/>
              <a:t> Entire document should be justified.</a:t>
            </a:r>
          </a:p>
          <a:p>
            <a:pPr>
              <a:buNone/>
            </a:pPr>
            <a:r>
              <a:rPr lang="en-US" dirty="0" smtClean="0"/>
              <a:t>  Convention for Main title </a:t>
            </a:r>
          </a:p>
          <a:p>
            <a:pPr>
              <a:buNone/>
            </a:pPr>
            <a:r>
              <a:rPr lang="en-US" dirty="0" smtClean="0"/>
              <a:t>      ○ Font </a:t>
            </a:r>
            <a:r>
              <a:rPr lang="en-US" dirty="0" err="1" smtClean="0"/>
              <a:t>face:Times</a:t>
            </a:r>
            <a:r>
              <a:rPr lang="en-US" dirty="0" smtClean="0"/>
              <a:t> New Roman </a:t>
            </a:r>
          </a:p>
          <a:p>
            <a:pPr>
              <a:buNone/>
            </a:pPr>
            <a:r>
              <a:rPr lang="en-US" dirty="0" smtClean="0"/>
              <a:t>      ○ Font </a:t>
            </a:r>
            <a:r>
              <a:rPr lang="en-US" dirty="0" err="1" smtClean="0"/>
              <a:t>style:Bold</a:t>
            </a:r>
            <a:endParaRPr lang="en-US" dirty="0" smtClean="0"/>
          </a:p>
          <a:p>
            <a:pPr>
              <a:buNone/>
            </a:pPr>
            <a:r>
              <a:rPr lang="en-US" dirty="0" smtClean="0"/>
              <a:t>      ○ Font Size: 14 </a:t>
            </a:r>
          </a:p>
          <a:p>
            <a:pPr>
              <a:buNone/>
            </a:pPr>
            <a:r>
              <a:rPr lang="en-US" dirty="0" smtClean="0"/>
              <a:t> Convention for Sub title </a:t>
            </a:r>
          </a:p>
          <a:p>
            <a:pPr>
              <a:buNone/>
            </a:pPr>
            <a:r>
              <a:rPr lang="en-US" dirty="0" smtClean="0"/>
              <a:t>       ○ Font </a:t>
            </a:r>
            <a:r>
              <a:rPr lang="en-US" dirty="0" err="1" smtClean="0"/>
              <a:t>face:Times</a:t>
            </a:r>
            <a:r>
              <a:rPr lang="en-US" dirty="0" smtClean="0"/>
              <a:t> New Roman</a:t>
            </a:r>
          </a:p>
          <a:p>
            <a:pPr>
              <a:buNone/>
            </a:pPr>
            <a:r>
              <a:rPr lang="en-US" dirty="0" smtClean="0"/>
              <a:t>       ○ Font </a:t>
            </a:r>
            <a:r>
              <a:rPr lang="en-US" dirty="0" err="1" smtClean="0"/>
              <a:t>style:Bold</a:t>
            </a:r>
            <a:r>
              <a:rPr lang="en-US" dirty="0" smtClean="0"/>
              <a:t> </a:t>
            </a:r>
          </a:p>
          <a:p>
            <a:pPr>
              <a:buNone/>
            </a:pPr>
            <a:r>
              <a:rPr lang="en-US" dirty="0" smtClean="0"/>
              <a:t>       ○ Font Size: 12 </a:t>
            </a:r>
          </a:p>
          <a:p>
            <a:pPr>
              <a:buNone/>
            </a:pPr>
            <a:r>
              <a:rPr lang="en-US" dirty="0" smtClean="0"/>
              <a:t> Convention for body </a:t>
            </a:r>
          </a:p>
          <a:p>
            <a:pPr>
              <a:buNone/>
            </a:pPr>
            <a:r>
              <a:rPr lang="en-US" dirty="0" smtClean="0"/>
              <a:t>       ○ Font </a:t>
            </a:r>
            <a:r>
              <a:rPr lang="en-US" dirty="0" err="1" smtClean="0"/>
              <a:t>face:Times</a:t>
            </a:r>
            <a:r>
              <a:rPr lang="en-US" dirty="0" smtClean="0"/>
              <a:t> New Roman </a:t>
            </a:r>
          </a:p>
          <a:p>
            <a:pPr>
              <a:buNone/>
            </a:pPr>
            <a:r>
              <a:rPr lang="en-US" dirty="0" smtClean="0"/>
              <a:t>       ○ Font Size: 12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Development Project</a:t>
            </a:r>
            <a:endParaRPr lang="en-IN"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smtClean="0"/>
              <a:t>      The </a:t>
            </a:r>
            <a:r>
              <a:rPr lang="en-US" dirty="0"/>
              <a:t>portfolio website should consists of our main parts such as</a:t>
            </a:r>
          </a:p>
          <a:p>
            <a:pPr marL="0" indent="0">
              <a:buNone/>
            </a:pPr>
            <a:r>
              <a:rPr lang="en-US" dirty="0"/>
              <a:t>personal information, including short cv and professional skills,</a:t>
            </a:r>
          </a:p>
          <a:p>
            <a:pPr marL="0" indent="0">
              <a:buNone/>
            </a:pPr>
            <a:r>
              <a:rPr lang="en-US" dirty="0"/>
              <a:t>portfolio showcase, and contact information including feedback</a:t>
            </a:r>
          </a:p>
          <a:p>
            <a:pPr marL="0" indent="0">
              <a:buNone/>
            </a:pPr>
            <a:r>
              <a:rPr lang="en-US" dirty="0" smtClean="0"/>
              <a:t>Form . The </a:t>
            </a:r>
            <a:r>
              <a:rPr lang="en-US" dirty="0"/>
              <a:t>Parallax effect possible can be implemented in order to</a:t>
            </a:r>
          </a:p>
          <a:p>
            <a:pPr marL="0" indent="0">
              <a:buNone/>
            </a:pPr>
            <a:r>
              <a:rPr lang="en-US" dirty="0"/>
              <a:t>bring the visual depth and dynamics to graphical objects.</a:t>
            </a:r>
          </a:p>
          <a:p>
            <a:pPr marL="0" indent="0">
              <a:buNone/>
            </a:pPr>
            <a:r>
              <a:rPr lang="en-US" dirty="0"/>
              <a:t>Parallax is a web design technique that allows components of a</a:t>
            </a:r>
          </a:p>
          <a:p>
            <a:pPr marL="0" indent="0">
              <a:buNone/>
            </a:pPr>
            <a:r>
              <a:rPr lang="en-US" dirty="0"/>
              <a:t>web page to move at varying speeds when a user scrolls. In</a:t>
            </a:r>
          </a:p>
          <a:p>
            <a:pPr marL="0" indent="0">
              <a:buNone/>
            </a:pPr>
            <a:r>
              <a:rPr lang="en-US" dirty="0"/>
              <a:t>particular, the effect is created when the background of a web</a:t>
            </a:r>
          </a:p>
          <a:p>
            <a:pPr marL="0" indent="0">
              <a:buNone/>
            </a:pPr>
            <a:r>
              <a:rPr lang="en-US" dirty="0"/>
              <a:t>page moves at a different speed from the rest of the elements</a:t>
            </a:r>
          </a:p>
          <a:p>
            <a:pPr marL="0" indent="0">
              <a:buNone/>
            </a:pPr>
            <a:r>
              <a:rPr lang="en-US" dirty="0"/>
              <a:t>when you scroll.</a:t>
            </a:r>
            <a:endParaRPr lang="en-IN" dirty="0"/>
          </a:p>
        </p:txBody>
      </p:sp>
    </p:spTree>
    <p:extLst>
      <p:ext uri="{BB962C8B-B14F-4D97-AF65-F5344CB8AC3E}">
        <p14:creationId xmlns:p14="http://schemas.microsoft.com/office/powerpoint/2010/main" val="428207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8229600" cy="648072"/>
          </a:xfrm>
        </p:spPr>
        <p:txBody>
          <a:bodyPr>
            <a:normAutofit fontScale="90000"/>
          </a:bodyPr>
          <a:lstStyle/>
          <a:p>
            <a:r>
              <a:rPr lang="en-IN" dirty="0"/>
              <a:t> </a:t>
            </a:r>
            <a:r>
              <a:rPr lang="en-IN" sz="3200" b="1" dirty="0"/>
              <a:t>Definitions, Acronyms and Abbreviations</a:t>
            </a:r>
          </a:p>
        </p:txBody>
      </p:sp>
      <p:sp>
        <p:nvSpPr>
          <p:cNvPr id="3" name="Text Placeholder 2"/>
          <p:cNvSpPr>
            <a:spLocks noGrp="1"/>
          </p:cNvSpPr>
          <p:nvPr>
            <p:ph type="body" idx="1"/>
          </p:nvPr>
        </p:nvSpPr>
        <p:spPr>
          <a:xfrm>
            <a:off x="457200" y="2211710"/>
            <a:ext cx="8229600" cy="2531740"/>
          </a:xfrm>
        </p:spPr>
        <p:txBody>
          <a:bodyPr/>
          <a:lstStyle/>
          <a:p>
            <a:r>
              <a:rPr lang="en-US" dirty="0"/>
              <a:t>JAVA -&gt; platform independence</a:t>
            </a:r>
          </a:p>
          <a:p>
            <a:r>
              <a:rPr lang="en-US" dirty="0"/>
              <a:t>SQL-&gt; Structured query </a:t>
            </a:r>
            <a:r>
              <a:rPr lang="en-US" dirty="0" smtClean="0"/>
              <a:t>Language</a:t>
            </a:r>
          </a:p>
          <a:p>
            <a:r>
              <a:rPr lang="en-US" dirty="0"/>
              <a:t>IDE-&gt; Integrated Development Environment</a:t>
            </a:r>
          </a:p>
          <a:p>
            <a:r>
              <a:rPr lang="en-US" dirty="0"/>
              <a:t>SRS-&gt; Software Requirement Specification</a:t>
            </a:r>
            <a:endParaRPr lang="en-IN" dirty="0"/>
          </a:p>
        </p:txBody>
      </p:sp>
    </p:spTree>
    <p:extLst>
      <p:ext uri="{BB962C8B-B14F-4D97-AF65-F5344CB8AC3E}">
        <p14:creationId xmlns:p14="http://schemas.microsoft.com/office/powerpoint/2010/main" val="106117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US" dirty="0"/>
              <a:t> </a:t>
            </a:r>
            <a:r>
              <a:rPr lang="en-US" b="1" dirty="0" smtClean="0"/>
              <a:t>Books</a:t>
            </a:r>
          </a:p>
          <a:p>
            <a:pPr marL="0" indent="0">
              <a:buNone/>
            </a:pPr>
            <a:r>
              <a:rPr lang="en-US" sz="2000" dirty="0" smtClean="0"/>
              <a:t>       ○   Airey</a:t>
            </a:r>
            <a:r>
              <a:rPr lang="en-US" sz="2000" dirty="0"/>
              <a:t>, D., 2010. Logo Design Love: A Guide to Creating Iconic </a:t>
            </a:r>
            <a:r>
              <a:rPr lang="en-US" sz="2000" dirty="0" smtClean="0"/>
              <a:t>Brand Identities</a:t>
            </a:r>
          </a:p>
          <a:p>
            <a:pPr marL="0" indent="0">
              <a:buNone/>
            </a:pPr>
            <a:r>
              <a:rPr lang="en-US" sz="2000" dirty="0"/>
              <a:t> </a:t>
            </a:r>
            <a:r>
              <a:rPr lang="en-US" sz="2000" dirty="0" smtClean="0"/>
              <a:t>      ○   </a:t>
            </a:r>
            <a:r>
              <a:rPr lang="en-US" sz="2000" dirty="0"/>
              <a:t>Berkeley, CA: New </a:t>
            </a:r>
            <a:r>
              <a:rPr lang="en-US" sz="2000" dirty="0" smtClean="0"/>
              <a:t>Riders</a:t>
            </a:r>
          </a:p>
          <a:p>
            <a:pPr>
              <a:buFont typeface="Wingdings" panose="05000000000000000000" pitchFamily="2" charset="2"/>
              <a:buChar char="Ø"/>
            </a:pPr>
            <a:r>
              <a:rPr lang="en-US" sz="2000" b="1" dirty="0" smtClean="0"/>
              <a:t>Websites</a:t>
            </a:r>
          </a:p>
          <a:p>
            <a:pPr marL="0" indent="0">
              <a:buNone/>
            </a:pPr>
            <a:r>
              <a:rPr lang="en-US" sz="2000" dirty="0" smtClean="0"/>
              <a:t>       ○   </a:t>
            </a:r>
            <a:r>
              <a:rPr lang="en-US" sz="2000" dirty="0" smtClean="0">
                <a:hlinkClick r:id="rId2"/>
              </a:rPr>
              <a:t>http://www.smashingmagazine.com/2013/06/workflow-design-develop-modern-portfolio-website/</a:t>
            </a:r>
            <a:endParaRPr lang="en-US" sz="2000" dirty="0" smtClean="0"/>
          </a:p>
          <a:p>
            <a:pPr marL="0" indent="0">
              <a:buNone/>
            </a:pPr>
            <a:r>
              <a:rPr lang="en-IN" sz="2000" dirty="0" smtClean="0"/>
              <a:t>       </a:t>
            </a:r>
            <a:r>
              <a:rPr lang="en-US" sz="2000" dirty="0" smtClean="0"/>
              <a:t>○ </a:t>
            </a:r>
            <a:r>
              <a:rPr lang="en-IN" sz="2000" dirty="0" smtClean="0"/>
              <a:t>  </a:t>
            </a:r>
            <a:r>
              <a:rPr lang="en-IN" sz="2000" dirty="0">
                <a:hlinkClick r:id="rId3"/>
              </a:rPr>
              <a:t>http://</a:t>
            </a:r>
            <a:r>
              <a:rPr lang="en-IN" sz="2000" dirty="0" smtClean="0">
                <a:hlinkClick r:id="rId3"/>
              </a:rPr>
              <a:t>business.tutsplus.com/articles/the-secret-to-getting-a-lot-of-web-design-work-</a:t>
            </a:r>
            <a:r>
              <a:rPr lang="en-IN" sz="2000" dirty="0">
                <a:hlinkClick r:id="rId3"/>
              </a:rPr>
              <a:t>-fsw-390            </a:t>
            </a:r>
            <a:endParaRPr lang="en-IN" sz="2000" dirty="0"/>
          </a:p>
        </p:txBody>
      </p:sp>
    </p:spTree>
    <p:extLst>
      <p:ext uri="{BB962C8B-B14F-4D97-AF65-F5344CB8AC3E}">
        <p14:creationId xmlns:p14="http://schemas.microsoft.com/office/powerpoint/2010/main" val="1354345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 </a:t>
            </a:r>
            <a:endParaRPr lang="en-IN" dirty="0"/>
          </a:p>
        </p:txBody>
      </p:sp>
      <p:sp>
        <p:nvSpPr>
          <p:cNvPr id="3" name="Text Placeholder 2"/>
          <p:cNvSpPr>
            <a:spLocks noGrp="1"/>
          </p:cNvSpPr>
          <p:nvPr>
            <p:ph type="body" idx="1"/>
          </p:nvPr>
        </p:nvSpPr>
        <p:spPr/>
        <p:txBody>
          <a:bodyPr/>
          <a:lstStyle/>
          <a:p>
            <a:r>
              <a:rPr lang="en-US" sz="2000" b="1" dirty="0" smtClean="0"/>
              <a:t>Product perspective</a:t>
            </a:r>
            <a:endParaRPr lang="en-IN" sz="2000" b="1" dirty="0"/>
          </a:p>
          <a:p>
            <a:pPr marL="0" indent="0">
              <a:buNone/>
            </a:pPr>
            <a:r>
              <a:rPr lang="en-US" sz="1800" dirty="0" smtClean="0"/>
              <a:t>   </a:t>
            </a:r>
            <a:r>
              <a:rPr lang="en-US" sz="1800" dirty="0" err="1" smtClean="0"/>
              <a:t>Usecase</a:t>
            </a:r>
            <a:r>
              <a:rPr lang="en-US" sz="1800" dirty="0" smtClean="0"/>
              <a:t> diagram of portfolio website</a:t>
            </a:r>
          </a:p>
          <a:p>
            <a:endParaRPr lang="en-IN" dirty="0"/>
          </a:p>
        </p:txBody>
      </p:sp>
      <p:pic>
        <p:nvPicPr>
          <p:cNvPr id="5" name="Picture 4"/>
          <p:cNvPicPr>
            <a:picLocks noChangeAspect="1"/>
          </p:cNvPicPr>
          <p:nvPr/>
        </p:nvPicPr>
        <p:blipFill>
          <a:blip r:embed="rId2"/>
          <a:stretch>
            <a:fillRect/>
          </a:stretch>
        </p:blipFill>
        <p:spPr>
          <a:xfrm>
            <a:off x="0" y="2211710"/>
            <a:ext cx="9144000" cy="2931790"/>
          </a:xfrm>
          <a:prstGeom prst="rect">
            <a:avLst/>
          </a:prstGeom>
        </p:spPr>
      </p:pic>
    </p:spTree>
    <p:extLst>
      <p:ext uri="{BB962C8B-B14F-4D97-AF65-F5344CB8AC3E}">
        <p14:creationId xmlns:p14="http://schemas.microsoft.com/office/powerpoint/2010/main" val="34709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87134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73763"/>
      </a:dk2>
      <a:lt2>
        <a:srgbClr val="073763"/>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665</TotalTime>
  <Words>604</Words>
  <Application>Microsoft Office PowerPoint</Application>
  <PresentationFormat>On-screen Show (16:9)</PresentationFormat>
  <Paragraphs>71</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 Rounded MT Bold</vt:lpstr>
      <vt:lpstr>Wingdings 2</vt:lpstr>
      <vt:lpstr>Constantia</vt:lpstr>
      <vt:lpstr>RMKPBC+PublicSans-BoldItalic</vt:lpstr>
      <vt:lpstr>CFJCTS+PublicSans-Bold</vt:lpstr>
      <vt:lpstr>PVLNNE+ArialMT</vt:lpstr>
      <vt:lpstr>Calibri</vt:lpstr>
      <vt:lpstr>CFRUAJ+EBGaramond-Medium</vt:lpstr>
      <vt:lpstr>KQGMTU+Arial-BoldMT</vt:lpstr>
      <vt:lpstr>Wingdings</vt:lpstr>
      <vt:lpstr>Times New Roman</vt:lpstr>
      <vt:lpstr>ILIIOR+EBGaramond-Bold</vt:lpstr>
      <vt:lpstr>Flow</vt:lpstr>
      <vt:lpstr>PowerPoint Presentation</vt:lpstr>
      <vt:lpstr>PowerPoint Presentation</vt:lpstr>
      <vt:lpstr>INTRODUCTION</vt:lpstr>
      <vt:lpstr>Document Conventions</vt:lpstr>
      <vt:lpstr>Scope of Development Project</vt:lpstr>
      <vt:lpstr> Definitions, Acronyms and Abbreviations</vt:lpstr>
      <vt:lpstr>References</vt:lpstr>
      <vt:lpstr>Overall description </vt:lpstr>
      <vt:lpstr>PowerPoint Presentation</vt:lpstr>
      <vt:lpstr>Class diagram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23</cp:revision>
  <dcterms:modified xsi:type="dcterms:W3CDTF">2023-09-25T10:41:37Z</dcterms:modified>
</cp:coreProperties>
</file>