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65" r:id="rId4"/>
    <p:sldId id="264" r:id="rId5"/>
    <p:sldId id="268" r:id="rId6"/>
    <p:sldId id="267" r:id="rId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3B48"/>
    <a:srgbClr val="9E9E9E"/>
    <a:srgbClr val="010440"/>
    <a:srgbClr val="DA6C74"/>
    <a:srgbClr val="A22933"/>
    <a:srgbClr val="E2E2E2"/>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07" autoAdjust="0"/>
    <p:restoredTop sz="90028" autoAdjust="0"/>
  </p:normalViewPr>
  <p:slideViewPr>
    <p:cSldViewPr snapToGrid="0" showGuides="1">
      <p:cViewPr varScale="1">
        <p:scale>
          <a:sx n="60" d="100"/>
          <a:sy n="60" d="100"/>
        </p:scale>
        <p:origin x="872" y="-6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5" Type="http://schemas.openxmlformats.org/officeDocument/2006/relationships/chartUserShapes" Target="../drawings/drawing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1" i="0" u="none" strike="noStrike" kern="1200" spc="0" baseline="0">
                <a:solidFill>
                  <a:sysClr val="windowText" lastClr="000000">
                    <a:lumMod val="65000"/>
                    <a:lumOff val="35000"/>
                  </a:sysClr>
                </a:solidFill>
                <a:latin typeface="HeiT" panose="020B0502000000000001" pitchFamily="34" charset="-120"/>
                <a:ea typeface="HeiT" panose="020B0502000000000001" pitchFamily="34" charset="-120"/>
              </a:rPr>
              <a:t>Distribution of Heart Disease by Demographic</a:t>
            </a:r>
            <a:endParaRPr lang="zh-TW" altLang="zh-TW" sz="1400" b="1" i="0" u="none" strike="noStrike" kern="1200" spc="0" baseline="0">
              <a:solidFill>
                <a:sysClr val="windowText" lastClr="000000">
                  <a:lumMod val="65000"/>
                  <a:lumOff val="35000"/>
                </a:sysClr>
              </a:solidFill>
              <a:latin typeface="HeiT" panose="020B0502000000000001" pitchFamily="34" charset="-120"/>
              <a:ea typeface="HeiT" panose="020B0502000000000001" pitchFamily="34" charset="-120"/>
            </a:endParaRPr>
          </a:p>
        </c:rich>
      </c:tx>
      <c:layout>
        <c:manualLayout>
          <c:xMode val="edge"/>
          <c:yMode val="edge"/>
          <c:x val="0.21700152188543068"/>
          <c:y val="3.992205096056541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8.6348309504095333E-2"/>
          <c:y val="0.2130753824211811"/>
          <c:w val="0.88841580398896836"/>
          <c:h val="0.60537893300359424"/>
        </c:manualLayout>
      </c:layout>
      <c:barChart>
        <c:barDir val="col"/>
        <c:grouping val="percentStacked"/>
        <c:varyColors val="0"/>
        <c:ser>
          <c:idx val="0"/>
          <c:order val="0"/>
          <c:tx>
            <c:strRef>
              <c:f>工作表2!$B$4</c:f>
              <c:strCache>
                <c:ptCount val="1"/>
                <c:pt idx="0">
                  <c:v> No </c:v>
                </c:pt>
              </c:strCache>
            </c:strRef>
          </c:tx>
          <c:spPr>
            <a:solidFill>
              <a:schemeClr val="accent1"/>
            </a:solidFill>
            <a:ln>
              <a:noFill/>
            </a:ln>
            <a:effectLst/>
          </c:spPr>
          <c:invertIfNegative val="0"/>
          <c:dPt>
            <c:idx val="0"/>
            <c:invertIfNegative val="0"/>
            <c:bubble3D val="0"/>
            <c:spPr>
              <a:solidFill>
                <a:schemeClr val="accent6">
                  <a:lumMod val="20000"/>
                  <a:lumOff val="80000"/>
                </a:schemeClr>
              </a:solidFill>
              <a:ln>
                <a:noFill/>
              </a:ln>
              <a:effectLst/>
            </c:spPr>
            <c:extLst>
              <c:ext xmlns:c16="http://schemas.microsoft.com/office/drawing/2014/chart" uri="{C3380CC4-5D6E-409C-BE32-E72D297353CC}">
                <c16:uniqueId val="{00000001-7F00-45A5-B063-5D6230C30922}"/>
              </c:ext>
            </c:extLst>
          </c:dPt>
          <c:dPt>
            <c:idx val="1"/>
            <c:invertIfNegative val="0"/>
            <c:bubble3D val="0"/>
            <c:spPr>
              <a:solidFill>
                <a:schemeClr val="accent6">
                  <a:lumMod val="20000"/>
                  <a:lumOff val="80000"/>
                </a:schemeClr>
              </a:solidFill>
              <a:ln>
                <a:noFill/>
              </a:ln>
              <a:effectLst/>
            </c:spPr>
            <c:extLst>
              <c:ext xmlns:c16="http://schemas.microsoft.com/office/drawing/2014/chart" uri="{C3380CC4-5D6E-409C-BE32-E72D297353CC}">
                <c16:uniqueId val="{00000003-7F00-45A5-B063-5D6230C30922}"/>
              </c:ext>
            </c:extLst>
          </c:dPt>
          <c:dPt>
            <c:idx val="2"/>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5-7F00-45A5-B063-5D6230C30922}"/>
              </c:ext>
            </c:extLst>
          </c:dPt>
          <c:dPt>
            <c:idx val="3"/>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7-7F00-45A5-B063-5D6230C30922}"/>
              </c:ext>
            </c:extLst>
          </c:dPt>
          <c:dPt>
            <c:idx val="4"/>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9-7F00-45A5-B063-5D6230C30922}"/>
              </c:ext>
            </c:extLst>
          </c:dPt>
          <c:dPt>
            <c:idx val="5"/>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B-7F00-45A5-B063-5D6230C30922}"/>
              </c:ext>
            </c:extLst>
          </c:dPt>
          <c:dPt>
            <c:idx val="6"/>
            <c:invertIfNegative val="0"/>
            <c:bubble3D val="0"/>
            <c:spPr>
              <a:solidFill>
                <a:schemeClr val="accent2">
                  <a:lumMod val="20000"/>
                  <a:lumOff val="80000"/>
                </a:schemeClr>
              </a:solidFill>
              <a:ln>
                <a:noFill/>
              </a:ln>
              <a:effectLst/>
            </c:spPr>
            <c:extLst>
              <c:ext xmlns:c16="http://schemas.microsoft.com/office/drawing/2014/chart" uri="{C3380CC4-5D6E-409C-BE32-E72D297353CC}">
                <c16:uniqueId val="{0000000D-7F00-45A5-B063-5D6230C30922}"/>
              </c:ext>
            </c:extLst>
          </c:dPt>
          <c:dPt>
            <c:idx val="7"/>
            <c:invertIfNegative val="0"/>
            <c:bubble3D val="0"/>
            <c:spPr>
              <a:solidFill>
                <a:schemeClr val="accent2">
                  <a:lumMod val="20000"/>
                  <a:lumOff val="80000"/>
                </a:schemeClr>
              </a:solidFill>
              <a:ln>
                <a:noFill/>
              </a:ln>
              <a:effectLst/>
            </c:spPr>
            <c:extLst>
              <c:ext xmlns:c16="http://schemas.microsoft.com/office/drawing/2014/chart" uri="{C3380CC4-5D6E-409C-BE32-E72D297353CC}">
                <c16:uniqueId val="{0000000F-7F00-45A5-B063-5D6230C30922}"/>
              </c:ext>
            </c:extLst>
          </c:dPt>
          <c:dPt>
            <c:idx val="8"/>
            <c:invertIfNegative val="0"/>
            <c:bubble3D val="0"/>
            <c:spPr>
              <a:solidFill>
                <a:schemeClr val="accent2">
                  <a:lumMod val="20000"/>
                  <a:lumOff val="80000"/>
                </a:schemeClr>
              </a:solidFill>
              <a:ln>
                <a:noFill/>
              </a:ln>
              <a:effectLst/>
            </c:spPr>
            <c:extLst>
              <c:ext xmlns:c16="http://schemas.microsoft.com/office/drawing/2014/chart" uri="{C3380CC4-5D6E-409C-BE32-E72D297353CC}">
                <c16:uniqueId val="{00000011-7F00-45A5-B063-5D6230C30922}"/>
              </c:ext>
            </c:extLst>
          </c:dPt>
          <c:dPt>
            <c:idx val="9"/>
            <c:invertIfNegative val="0"/>
            <c:bubble3D val="0"/>
            <c:spPr>
              <a:solidFill>
                <a:schemeClr val="accent2">
                  <a:lumMod val="20000"/>
                  <a:lumOff val="80000"/>
                </a:schemeClr>
              </a:solidFill>
              <a:ln>
                <a:noFill/>
              </a:ln>
              <a:effectLst/>
            </c:spPr>
            <c:extLst>
              <c:ext xmlns:c16="http://schemas.microsoft.com/office/drawing/2014/chart" uri="{C3380CC4-5D6E-409C-BE32-E72D297353CC}">
                <c16:uniqueId val="{00000013-7F00-45A5-B063-5D6230C30922}"/>
              </c:ext>
            </c:extLst>
          </c:dPt>
          <c:dPt>
            <c:idx val="10"/>
            <c:invertIfNegative val="0"/>
            <c:bubble3D val="0"/>
            <c:spPr>
              <a:solidFill>
                <a:schemeClr val="accent2">
                  <a:lumMod val="20000"/>
                  <a:lumOff val="80000"/>
                </a:schemeClr>
              </a:solidFill>
              <a:ln>
                <a:noFill/>
              </a:ln>
              <a:effectLst/>
            </c:spPr>
            <c:extLst>
              <c:ext xmlns:c16="http://schemas.microsoft.com/office/drawing/2014/chart" uri="{C3380CC4-5D6E-409C-BE32-E72D297353CC}">
                <c16:uniqueId val="{00000015-7F00-45A5-B063-5D6230C30922}"/>
              </c:ext>
            </c:extLst>
          </c:dPt>
          <c:dPt>
            <c:idx val="11"/>
            <c:invertIfNegative val="0"/>
            <c:bubble3D val="0"/>
            <c:spPr>
              <a:solidFill>
                <a:schemeClr val="accent2">
                  <a:lumMod val="20000"/>
                  <a:lumOff val="80000"/>
                </a:schemeClr>
              </a:solidFill>
              <a:ln>
                <a:noFill/>
              </a:ln>
              <a:effectLst/>
            </c:spPr>
            <c:extLst>
              <c:ext xmlns:c16="http://schemas.microsoft.com/office/drawing/2014/chart" uri="{C3380CC4-5D6E-409C-BE32-E72D297353CC}">
                <c16:uniqueId val="{00000017-7F00-45A5-B063-5D6230C30922}"/>
              </c:ext>
            </c:extLst>
          </c:dPt>
          <c:dLbls>
            <c:dLbl>
              <c:idx val="0"/>
              <c:tx>
                <c:rich>
                  <a:bodyPr/>
                  <a:lstStyle/>
                  <a:p>
                    <a:fld id="{C51071C7-FBC7-49CF-B17C-1355AD9C04A7}" type="CELLRANGE">
                      <a:rPr lang="en-US" altLang="zh-TW"/>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7F00-45A5-B063-5D6230C30922}"/>
                </c:ext>
              </c:extLst>
            </c:dLbl>
            <c:dLbl>
              <c:idx val="1"/>
              <c:tx>
                <c:rich>
                  <a:bodyPr/>
                  <a:lstStyle/>
                  <a:p>
                    <a:fld id="{A3870DA2-F33A-432D-802D-E5425FA168F2}"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7F00-45A5-B063-5D6230C30922}"/>
                </c:ext>
              </c:extLst>
            </c:dLbl>
            <c:dLbl>
              <c:idx val="2"/>
              <c:tx>
                <c:rich>
                  <a:bodyPr/>
                  <a:lstStyle/>
                  <a:p>
                    <a:fld id="{4A1AFA97-604B-4840-B82D-4A0C499C1D90}"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7F00-45A5-B063-5D6230C30922}"/>
                </c:ext>
              </c:extLst>
            </c:dLbl>
            <c:dLbl>
              <c:idx val="3"/>
              <c:tx>
                <c:rich>
                  <a:bodyPr/>
                  <a:lstStyle/>
                  <a:p>
                    <a:fld id="{03AA645B-EDE7-411E-A69F-CEC7D9776657}"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7F00-45A5-B063-5D6230C30922}"/>
                </c:ext>
              </c:extLst>
            </c:dLbl>
            <c:dLbl>
              <c:idx val="4"/>
              <c:tx>
                <c:rich>
                  <a:bodyPr/>
                  <a:lstStyle/>
                  <a:p>
                    <a:fld id="{597321C6-CD09-4F11-83E6-BBB6F7C87EDB}"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7F00-45A5-B063-5D6230C30922}"/>
                </c:ext>
              </c:extLst>
            </c:dLbl>
            <c:dLbl>
              <c:idx val="5"/>
              <c:tx>
                <c:rich>
                  <a:bodyPr/>
                  <a:lstStyle/>
                  <a:p>
                    <a:fld id="{8A798071-A4A6-4084-AA91-68CCADA14372}"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F00-45A5-B063-5D6230C30922}"/>
                </c:ext>
              </c:extLst>
            </c:dLbl>
            <c:dLbl>
              <c:idx val="6"/>
              <c:tx>
                <c:rich>
                  <a:bodyPr/>
                  <a:lstStyle/>
                  <a:p>
                    <a:fld id="{A684375A-E269-4B0A-A989-E45F7A26065C}"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F00-45A5-B063-5D6230C30922}"/>
                </c:ext>
              </c:extLst>
            </c:dLbl>
            <c:dLbl>
              <c:idx val="7"/>
              <c:tx>
                <c:rich>
                  <a:bodyPr/>
                  <a:lstStyle/>
                  <a:p>
                    <a:fld id="{16FC44D1-2606-427D-8224-D6A22262B39B}"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F00-45A5-B063-5D6230C30922}"/>
                </c:ext>
              </c:extLst>
            </c:dLbl>
            <c:dLbl>
              <c:idx val="8"/>
              <c:tx>
                <c:rich>
                  <a:bodyPr/>
                  <a:lstStyle/>
                  <a:p>
                    <a:fld id="{6F0988C9-37A5-472E-8966-B834214F35A0}"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7F00-45A5-B063-5D6230C30922}"/>
                </c:ext>
              </c:extLst>
            </c:dLbl>
            <c:dLbl>
              <c:idx val="9"/>
              <c:tx>
                <c:rich>
                  <a:bodyPr/>
                  <a:lstStyle/>
                  <a:p>
                    <a:fld id="{D8059615-7ECD-4012-AFDB-CCC89CCC2F3C}"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7F00-45A5-B063-5D6230C30922}"/>
                </c:ext>
              </c:extLst>
            </c:dLbl>
            <c:dLbl>
              <c:idx val="10"/>
              <c:tx>
                <c:rich>
                  <a:bodyPr/>
                  <a:lstStyle/>
                  <a:p>
                    <a:fld id="{BE5194D1-1505-45A2-8943-2BBCB05B76F7}"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7F00-45A5-B063-5D6230C30922}"/>
                </c:ext>
              </c:extLst>
            </c:dLbl>
            <c:dLbl>
              <c:idx val="11"/>
              <c:tx>
                <c:rich>
                  <a:bodyPr/>
                  <a:lstStyle/>
                  <a:p>
                    <a:fld id="{7C6CF030-AF83-4A05-879D-00CF84094364}"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7F00-45A5-B063-5D6230C30922}"/>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zh-TW"/>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strRef>
              <c:f>工作表2!$A$5:$A$16</c:f>
              <c:strCache>
                <c:ptCount val="12"/>
                <c:pt idx="0">
                  <c:v> Male </c:v>
                </c:pt>
                <c:pt idx="1">
                  <c:v> Female</c:v>
                </c:pt>
                <c:pt idx="2">
                  <c:v> &lt;45</c:v>
                </c:pt>
                <c:pt idx="3">
                  <c:v> 45-64</c:v>
                </c:pt>
                <c:pt idx="4">
                  <c:v> 65-79</c:v>
                </c:pt>
                <c:pt idx="5">
                  <c:v> &gt;80</c:v>
                </c:pt>
                <c:pt idx="6">
                  <c:v> American Indian/Alaskan Native</c:v>
                </c:pt>
                <c:pt idx="7">
                  <c:v> Asian	</c:v>
                </c:pt>
                <c:pt idx="8">
                  <c:v> Black</c:v>
                </c:pt>
                <c:pt idx="9">
                  <c:v> Hispanic</c:v>
                </c:pt>
                <c:pt idx="10">
                  <c:v> Other</c:v>
                </c:pt>
                <c:pt idx="11">
                  <c:v> White</c:v>
                </c:pt>
              </c:strCache>
            </c:strRef>
          </c:cat>
          <c:val>
            <c:numRef>
              <c:f>工作表2!$B$5:$B$16</c:f>
              <c:numCache>
                <c:formatCode>_-* #,##0_-;\-* #,##0_-;_-* "-"??_-;_-@_-</c:formatCode>
                <c:ptCount val="12"/>
                <c:pt idx="0">
                  <c:v>135851</c:v>
                </c:pt>
                <c:pt idx="1">
                  <c:v>156571</c:v>
                </c:pt>
                <c:pt idx="2">
                  <c:v>97057</c:v>
                </c:pt>
                <c:pt idx="3">
                  <c:v>102960</c:v>
                </c:pt>
                <c:pt idx="4">
                  <c:v>73701</c:v>
                </c:pt>
                <c:pt idx="5">
                  <c:v>18704</c:v>
                </c:pt>
                <c:pt idx="6">
                  <c:v>4660</c:v>
                </c:pt>
                <c:pt idx="7">
                  <c:v>7802</c:v>
                </c:pt>
                <c:pt idx="8">
                  <c:v>21210</c:v>
                </c:pt>
                <c:pt idx="9">
                  <c:v>26003</c:v>
                </c:pt>
                <c:pt idx="10">
                  <c:v>10042</c:v>
                </c:pt>
                <c:pt idx="11">
                  <c:v>222705</c:v>
                </c:pt>
              </c:numCache>
            </c:numRef>
          </c:val>
          <c:extLst>
            <c:ext xmlns:c15="http://schemas.microsoft.com/office/drawing/2012/chart" uri="{02D57815-91ED-43cb-92C2-25804820EDAC}">
              <c15:datalabelsRange>
                <c15:f>工作表2!$D$5:$D$16</c15:f>
                <c15:dlblRangeCache>
                  <c:ptCount val="12"/>
                  <c:pt idx="0">
                    <c:v>89.38%</c:v>
                  </c:pt>
                  <c:pt idx="1">
                    <c:v>93.31%</c:v>
                  </c:pt>
                  <c:pt idx="2">
                    <c:v>98.71%</c:v>
                  </c:pt>
                  <c:pt idx="3">
                    <c:v>93.08%</c:v>
                  </c:pt>
                  <c:pt idx="4">
                    <c:v>85.01%</c:v>
                  </c:pt>
                  <c:pt idx="5">
                    <c:v>19.02%</c:v>
                  </c:pt>
                  <c:pt idx="6">
                    <c:v>89.58%</c:v>
                  </c:pt>
                  <c:pt idx="7">
                    <c:v>96.70%</c:v>
                  </c:pt>
                  <c:pt idx="8">
                    <c:v>92.46%</c:v>
                  </c:pt>
                  <c:pt idx="9">
                    <c:v>94.74%</c:v>
                  </c:pt>
                  <c:pt idx="10">
                    <c:v>91.89%</c:v>
                  </c:pt>
                  <c:pt idx="11">
                    <c:v>90.82%</c:v>
                  </c:pt>
                </c15:dlblRangeCache>
              </c15:datalabelsRange>
            </c:ext>
            <c:ext xmlns:c16="http://schemas.microsoft.com/office/drawing/2014/chart" uri="{C3380CC4-5D6E-409C-BE32-E72D297353CC}">
              <c16:uniqueId val="{00000018-7F00-45A5-B063-5D6230C30922}"/>
            </c:ext>
          </c:extLst>
        </c:ser>
        <c:ser>
          <c:idx val="1"/>
          <c:order val="1"/>
          <c:tx>
            <c:strRef>
              <c:f>工作表2!$C$4</c:f>
              <c:strCache>
                <c:ptCount val="1"/>
                <c:pt idx="0">
                  <c:v> YES </c:v>
                </c:pt>
              </c:strCache>
            </c:strRef>
          </c:tx>
          <c:spPr>
            <a:solidFill>
              <a:schemeClr val="accent2"/>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1A-7F00-45A5-B063-5D6230C30922}"/>
              </c:ext>
            </c:extLst>
          </c:dPt>
          <c:dPt>
            <c:idx val="1"/>
            <c:invertIfNegative val="0"/>
            <c:bubble3D val="0"/>
            <c:spPr>
              <a:solidFill>
                <a:schemeClr val="accent6"/>
              </a:solidFill>
              <a:ln>
                <a:noFill/>
              </a:ln>
              <a:effectLst/>
            </c:spPr>
            <c:extLst>
              <c:ext xmlns:c16="http://schemas.microsoft.com/office/drawing/2014/chart" uri="{C3380CC4-5D6E-409C-BE32-E72D297353CC}">
                <c16:uniqueId val="{0000001C-7F00-45A5-B063-5D6230C30922}"/>
              </c:ext>
            </c:extLst>
          </c:dPt>
          <c:dPt>
            <c:idx val="2"/>
            <c:invertIfNegative val="0"/>
            <c:bubble3D val="0"/>
            <c:spPr>
              <a:solidFill>
                <a:schemeClr val="accent5"/>
              </a:solidFill>
              <a:ln>
                <a:noFill/>
              </a:ln>
              <a:effectLst/>
            </c:spPr>
            <c:extLst>
              <c:ext xmlns:c16="http://schemas.microsoft.com/office/drawing/2014/chart" uri="{C3380CC4-5D6E-409C-BE32-E72D297353CC}">
                <c16:uniqueId val="{0000001E-7F00-45A5-B063-5D6230C30922}"/>
              </c:ext>
            </c:extLst>
          </c:dPt>
          <c:dPt>
            <c:idx val="3"/>
            <c:invertIfNegative val="0"/>
            <c:bubble3D val="0"/>
            <c:spPr>
              <a:solidFill>
                <a:schemeClr val="accent5"/>
              </a:solidFill>
              <a:ln>
                <a:noFill/>
              </a:ln>
              <a:effectLst/>
            </c:spPr>
            <c:extLst>
              <c:ext xmlns:c16="http://schemas.microsoft.com/office/drawing/2014/chart" uri="{C3380CC4-5D6E-409C-BE32-E72D297353CC}">
                <c16:uniqueId val="{00000020-7F00-45A5-B063-5D6230C30922}"/>
              </c:ext>
            </c:extLst>
          </c:dPt>
          <c:dPt>
            <c:idx val="4"/>
            <c:invertIfNegative val="0"/>
            <c:bubble3D val="0"/>
            <c:spPr>
              <a:solidFill>
                <a:schemeClr val="accent5"/>
              </a:solidFill>
              <a:ln>
                <a:noFill/>
              </a:ln>
              <a:effectLst/>
            </c:spPr>
            <c:extLst>
              <c:ext xmlns:c16="http://schemas.microsoft.com/office/drawing/2014/chart" uri="{C3380CC4-5D6E-409C-BE32-E72D297353CC}">
                <c16:uniqueId val="{00000022-7F00-45A5-B063-5D6230C30922}"/>
              </c:ext>
            </c:extLst>
          </c:dPt>
          <c:dPt>
            <c:idx val="5"/>
            <c:invertIfNegative val="0"/>
            <c:bubble3D val="0"/>
            <c:spPr>
              <a:solidFill>
                <a:schemeClr val="accent5"/>
              </a:solidFill>
              <a:ln>
                <a:noFill/>
              </a:ln>
              <a:effectLst/>
            </c:spPr>
            <c:extLst>
              <c:ext xmlns:c16="http://schemas.microsoft.com/office/drawing/2014/chart" uri="{C3380CC4-5D6E-409C-BE32-E72D297353CC}">
                <c16:uniqueId val="{00000024-7F00-45A5-B063-5D6230C30922}"/>
              </c:ext>
            </c:extLst>
          </c:dPt>
          <c:dLbls>
            <c:dLbl>
              <c:idx val="0"/>
              <c:tx>
                <c:rich>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fld id="{6C454EC1-2D4E-426A-86BE-57AC29F85737}" type="CELLRANGE">
                      <a:rPr lang="en-US" altLang="zh-TW"/>
                      <a:pPr>
                        <a:defRPr sz="1050" b="1">
                          <a:solidFill>
                            <a:srgbClr val="FF0000"/>
                          </a:solidFill>
                        </a:defRPr>
                      </a:pPr>
                      <a:t>[CELLRANGE]</a:t>
                    </a:fld>
                    <a:endParaRPr lang="zh-TW" altLang="en-US"/>
                  </a:p>
                </c:rich>
              </c:tx>
              <c:spPr>
                <a:solidFill>
                  <a:schemeClr val="bg1"/>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endParaRPr lang="zh-TW"/>
                </a:p>
              </c:txPr>
              <c:dLblPos val="inBase"/>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A-7F00-45A5-B063-5D6230C30922}"/>
                </c:ext>
              </c:extLst>
            </c:dLbl>
            <c:dLbl>
              <c:idx val="1"/>
              <c:tx>
                <c:rich>
                  <a:bodyPr/>
                  <a:lstStyle/>
                  <a:p>
                    <a:fld id="{EB4E120B-C747-4090-A13D-A4978963077E}" type="CELLRANGE">
                      <a:rPr lang="zh-TW" altLang="en-US"/>
                      <a:pPr/>
                      <a:t>[CELLRANGE]</a:t>
                    </a:fld>
                    <a:endParaRPr lang="zh-TW" altLang="en-US"/>
                  </a:p>
                </c:rich>
              </c:tx>
              <c:dLblPos val="inBase"/>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7F00-45A5-B063-5D6230C30922}"/>
                </c:ext>
              </c:extLst>
            </c:dLbl>
            <c:dLbl>
              <c:idx val="2"/>
              <c:tx>
                <c:rich>
                  <a:bodyPr/>
                  <a:lstStyle/>
                  <a:p>
                    <a:fld id="{C9BBE3E7-3308-4C45-BA7E-14887D28B540}" type="CELLRANGE">
                      <a:rPr lang="zh-TW" altLang="en-US"/>
                      <a:pPr/>
                      <a:t>[CELLRANGE]</a:t>
                    </a:fld>
                    <a:endParaRPr lang="zh-TW" altLang="en-US"/>
                  </a:p>
                </c:rich>
              </c:tx>
              <c:dLblPos val="inBase"/>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7F00-45A5-B063-5D6230C30922}"/>
                </c:ext>
              </c:extLst>
            </c:dLbl>
            <c:dLbl>
              <c:idx val="3"/>
              <c:tx>
                <c:rich>
                  <a:bodyPr/>
                  <a:lstStyle/>
                  <a:p>
                    <a:fld id="{05A6FADB-2E93-4C04-97D1-6FD692E93723}" type="CELLRANGE">
                      <a:rPr lang="zh-TW" altLang="en-US"/>
                      <a:pPr/>
                      <a:t>[CELLRANGE]</a:t>
                    </a:fld>
                    <a:endParaRPr lang="zh-TW" altLang="en-US"/>
                  </a:p>
                </c:rich>
              </c:tx>
              <c:dLblPos val="inBase"/>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7F00-45A5-B063-5D6230C30922}"/>
                </c:ext>
              </c:extLst>
            </c:dLbl>
            <c:dLbl>
              <c:idx val="4"/>
              <c:tx>
                <c:rich>
                  <a:bodyPr/>
                  <a:lstStyle/>
                  <a:p>
                    <a:fld id="{C2A656CE-55B6-491F-BA74-0AFFEBCC9EFB}" type="CELLRANGE">
                      <a:rPr lang="zh-TW" altLang="en-US"/>
                      <a:pPr/>
                      <a:t>[CELLRANGE]</a:t>
                    </a:fld>
                    <a:endParaRPr lang="zh-TW" altLang="en-US"/>
                  </a:p>
                </c:rich>
              </c:tx>
              <c:dLblPos val="inBase"/>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7F00-45A5-B063-5D6230C30922}"/>
                </c:ext>
              </c:extLst>
            </c:dLbl>
            <c:dLbl>
              <c:idx val="5"/>
              <c:tx>
                <c:rich>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fld id="{39EB75F3-399B-4F33-9DBF-FEB0A4C72DE3}" type="CELLRANGE">
                      <a:rPr lang="zh-TW" altLang="en-US"/>
                      <a:pPr>
                        <a:defRPr sz="1050" b="1">
                          <a:solidFill>
                            <a:srgbClr val="FF0000"/>
                          </a:solidFill>
                        </a:defRPr>
                      </a:pPr>
                      <a:t>[CELLRANGE]</a:t>
                    </a:fld>
                    <a:endParaRPr lang="zh-TW" altLang="en-US"/>
                  </a:p>
                </c:rich>
              </c:tx>
              <c:spPr>
                <a:solidFill>
                  <a:schemeClr val="bg1"/>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endParaRPr lang="zh-TW"/>
                </a:p>
              </c:txPr>
              <c:dLblPos val="inBase"/>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7F00-45A5-B063-5D6230C30922}"/>
                </c:ext>
              </c:extLst>
            </c:dLbl>
            <c:dLbl>
              <c:idx val="6"/>
              <c:tx>
                <c:rich>
                  <a:bodyPr/>
                  <a:lstStyle/>
                  <a:p>
                    <a:fld id="{73D93E72-C9D3-4FD7-A98C-7D4F5C60B14A}" type="CELLRANGE">
                      <a:rPr lang="zh-TW" altLang="en-US"/>
                      <a:pPr/>
                      <a:t>[CELLRANGE]</a:t>
                    </a:fld>
                    <a:endParaRPr lang="zh-TW" altLang="en-US"/>
                  </a:p>
                </c:rich>
              </c:tx>
              <c:dLblPos val="inBase"/>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7F00-45A5-B063-5D6230C30922}"/>
                </c:ext>
              </c:extLst>
            </c:dLbl>
            <c:dLbl>
              <c:idx val="7"/>
              <c:tx>
                <c:rich>
                  <a:bodyPr/>
                  <a:lstStyle/>
                  <a:p>
                    <a:fld id="{8B678B93-1FE8-4E63-8B0C-4911386DD991}" type="CELLRANGE">
                      <a:rPr lang="zh-TW" altLang="en-US"/>
                      <a:pPr/>
                      <a:t>[CELLRANGE]</a:t>
                    </a:fld>
                    <a:endParaRPr lang="zh-TW" altLang="en-US"/>
                  </a:p>
                </c:rich>
              </c:tx>
              <c:dLblPos val="inBase"/>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7F00-45A5-B063-5D6230C30922}"/>
                </c:ext>
              </c:extLst>
            </c:dLbl>
            <c:dLbl>
              <c:idx val="8"/>
              <c:tx>
                <c:rich>
                  <a:bodyPr/>
                  <a:lstStyle/>
                  <a:p>
                    <a:fld id="{CE8526F0-CEBF-4894-A71A-E5CE9A8D39CA}" type="CELLRANGE">
                      <a:rPr lang="zh-TW" altLang="en-US"/>
                      <a:pPr/>
                      <a:t>[CELLRANGE]</a:t>
                    </a:fld>
                    <a:endParaRPr lang="zh-TW" altLang="en-US"/>
                  </a:p>
                </c:rich>
              </c:tx>
              <c:dLblPos val="inBase"/>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7F00-45A5-B063-5D6230C30922}"/>
                </c:ext>
              </c:extLst>
            </c:dLbl>
            <c:dLbl>
              <c:idx val="9"/>
              <c:tx>
                <c:rich>
                  <a:bodyPr/>
                  <a:lstStyle/>
                  <a:p>
                    <a:fld id="{BC0F152B-F4B3-4910-A5FA-1E2431D45B5B}" type="CELLRANGE">
                      <a:rPr lang="zh-TW" altLang="en-US"/>
                      <a:pPr/>
                      <a:t>[CELLRANGE]</a:t>
                    </a:fld>
                    <a:endParaRPr lang="zh-TW" altLang="en-US"/>
                  </a:p>
                </c:rich>
              </c:tx>
              <c:dLblPos val="inBase"/>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7F00-45A5-B063-5D6230C30922}"/>
                </c:ext>
              </c:extLst>
            </c:dLbl>
            <c:dLbl>
              <c:idx val="10"/>
              <c:tx>
                <c:rich>
                  <a:bodyPr/>
                  <a:lstStyle/>
                  <a:p>
                    <a:fld id="{CCD5D4DB-DAAB-4097-951A-BD3736AA3E47}" type="CELLRANGE">
                      <a:rPr lang="zh-TW" altLang="en-US"/>
                      <a:pPr/>
                      <a:t>[CELLRANGE]</a:t>
                    </a:fld>
                    <a:endParaRPr lang="zh-TW" altLang="en-US"/>
                  </a:p>
                </c:rich>
              </c:tx>
              <c:dLblPos val="inBase"/>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7F00-45A5-B063-5D6230C30922}"/>
                </c:ext>
              </c:extLst>
            </c:dLbl>
            <c:dLbl>
              <c:idx val="11"/>
              <c:tx>
                <c:rich>
                  <a:bodyPr/>
                  <a:lstStyle/>
                  <a:p>
                    <a:fld id="{C8ECB759-A661-4CED-AF49-1C6D12B88AF0}" type="CELLRANGE">
                      <a:rPr lang="zh-TW" altLang="en-US"/>
                      <a:pPr/>
                      <a:t>[CELLRANGE]</a:t>
                    </a:fld>
                    <a:endParaRPr lang="zh-TW" altLang="en-US"/>
                  </a:p>
                </c:rich>
              </c:tx>
              <c:dLblPos val="inBase"/>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7F00-45A5-B063-5D6230C30922}"/>
                </c:ext>
              </c:extLst>
            </c:dLbl>
            <c:spPr>
              <a:solidFill>
                <a:schemeClr val="bg1"/>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zh-TW"/>
              </a:p>
            </c:txPr>
            <c:dLblPos val="inBase"/>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strRef>
              <c:f>工作表2!$A$5:$A$16</c:f>
              <c:strCache>
                <c:ptCount val="12"/>
                <c:pt idx="0">
                  <c:v> Male </c:v>
                </c:pt>
                <c:pt idx="1">
                  <c:v> Female</c:v>
                </c:pt>
                <c:pt idx="2">
                  <c:v> &lt;45</c:v>
                </c:pt>
                <c:pt idx="3">
                  <c:v> 45-64</c:v>
                </c:pt>
                <c:pt idx="4">
                  <c:v> 65-79</c:v>
                </c:pt>
                <c:pt idx="5">
                  <c:v> &gt;80</c:v>
                </c:pt>
                <c:pt idx="6">
                  <c:v> American Indian/Alaskan Native</c:v>
                </c:pt>
                <c:pt idx="7">
                  <c:v> Asian	</c:v>
                </c:pt>
                <c:pt idx="8">
                  <c:v> Black</c:v>
                </c:pt>
                <c:pt idx="9">
                  <c:v> Hispanic</c:v>
                </c:pt>
                <c:pt idx="10">
                  <c:v> Other</c:v>
                </c:pt>
                <c:pt idx="11">
                  <c:v> White</c:v>
                </c:pt>
              </c:strCache>
            </c:strRef>
          </c:cat>
          <c:val>
            <c:numRef>
              <c:f>工作表2!$C$5:$C$16</c:f>
              <c:numCache>
                <c:formatCode>_-* #,##0_-;\-* #,##0_-;_-* "-"??_-;_-@_-</c:formatCode>
                <c:ptCount val="12"/>
                <c:pt idx="0">
                  <c:v>16139</c:v>
                </c:pt>
                <c:pt idx="1">
                  <c:v>11234</c:v>
                </c:pt>
                <c:pt idx="2">
                  <c:v>1271</c:v>
                </c:pt>
                <c:pt idx="3">
                  <c:v>7656</c:v>
                </c:pt>
                <c:pt idx="4">
                  <c:v>12997</c:v>
                </c:pt>
                <c:pt idx="5">
                  <c:v>5449</c:v>
                </c:pt>
                <c:pt idx="6">
                  <c:v>542</c:v>
                </c:pt>
                <c:pt idx="7">
                  <c:v>266</c:v>
                </c:pt>
                <c:pt idx="8">
                  <c:v>1729</c:v>
                </c:pt>
                <c:pt idx="9">
                  <c:v>1443</c:v>
                </c:pt>
                <c:pt idx="10">
                  <c:v>886</c:v>
                </c:pt>
                <c:pt idx="11">
                  <c:v>22507</c:v>
                </c:pt>
              </c:numCache>
            </c:numRef>
          </c:val>
          <c:extLst>
            <c:ext xmlns:c15="http://schemas.microsoft.com/office/drawing/2012/chart" uri="{02D57815-91ED-43cb-92C2-25804820EDAC}">
              <c15:datalabelsRange>
                <c15:f>工作表2!$E$5:$E$16</c15:f>
                <c15:dlblRangeCache>
                  <c:ptCount val="12"/>
                  <c:pt idx="0">
                    <c:v>10.62%</c:v>
                  </c:pt>
                  <c:pt idx="1">
                    <c:v>6.69%</c:v>
                  </c:pt>
                  <c:pt idx="2">
                    <c:v>1.29%</c:v>
                  </c:pt>
                  <c:pt idx="3">
                    <c:v>6.92%</c:v>
                  </c:pt>
                  <c:pt idx="4">
                    <c:v>14.99%</c:v>
                  </c:pt>
                  <c:pt idx="5">
                    <c:v>22.56%</c:v>
                  </c:pt>
                  <c:pt idx="6">
                    <c:v>10.42%</c:v>
                  </c:pt>
                  <c:pt idx="7">
                    <c:v>3.30%</c:v>
                  </c:pt>
                  <c:pt idx="8">
                    <c:v>7.54%</c:v>
                  </c:pt>
                  <c:pt idx="9">
                    <c:v>5.26%</c:v>
                  </c:pt>
                  <c:pt idx="10">
                    <c:v>8.11%</c:v>
                  </c:pt>
                  <c:pt idx="11">
                    <c:v>9.18%</c:v>
                  </c:pt>
                </c15:dlblRangeCache>
              </c15:datalabelsRange>
            </c:ext>
            <c:ext xmlns:c16="http://schemas.microsoft.com/office/drawing/2014/chart" uri="{C3380CC4-5D6E-409C-BE32-E72D297353CC}">
              <c16:uniqueId val="{0000002B-7F00-45A5-B063-5D6230C30922}"/>
            </c:ext>
          </c:extLst>
        </c:ser>
        <c:dLbls>
          <c:showLegendKey val="0"/>
          <c:showVal val="0"/>
          <c:showCatName val="0"/>
          <c:showSerName val="0"/>
          <c:showPercent val="0"/>
          <c:showBubbleSize val="0"/>
        </c:dLbls>
        <c:gapWidth val="106"/>
        <c:overlap val="100"/>
        <c:axId val="159308384"/>
        <c:axId val="159318464"/>
      </c:barChart>
      <c:catAx>
        <c:axId val="159308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59318464"/>
        <c:crosses val="autoZero"/>
        <c:auto val="1"/>
        <c:lblAlgn val="ctr"/>
        <c:lblOffset val="100"/>
        <c:noMultiLvlLbl val="0"/>
      </c:catAx>
      <c:valAx>
        <c:axId val="1593184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59308384"/>
        <c:crosses val="autoZero"/>
        <c:crossBetween val="between"/>
      </c:valAx>
      <c:spPr>
        <a:noFill/>
        <a:ln>
          <a:noFill/>
        </a:ln>
        <a:effectLst/>
      </c:spPr>
    </c:plotArea>
    <c:plotVisOnly val="1"/>
    <c:dispBlanksAs val="gap"/>
    <c:showDLblsOverMax val="0"/>
  </c:chart>
  <c:spPr>
    <a:solidFill>
      <a:sysClr val="window" lastClr="FFFFFF"/>
    </a:solidFill>
    <a:ln>
      <a:solidFill>
        <a:sysClr val="windowText" lastClr="000000"/>
      </a:solidFill>
    </a:ln>
    <a:effectLst/>
  </c:spPr>
  <c:txPr>
    <a:bodyPr/>
    <a:lstStyle/>
    <a:p>
      <a:pPr>
        <a:defRPr/>
      </a:pPr>
      <a:endParaRPr lang="zh-TW"/>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altLang="zh-TW" sz="1200" b="1" i="0" u="none" strike="noStrike" kern="1200" spc="0" baseline="0">
                <a:solidFill>
                  <a:sysClr val="windowText" lastClr="000000">
                    <a:lumMod val="65000"/>
                    <a:lumOff val="35000"/>
                  </a:sysClr>
                </a:solidFill>
                <a:latin typeface="HeiT" panose="020B0502000000000001" pitchFamily="34" charset="-120"/>
                <a:ea typeface="HeiT" panose="020B0502000000000001" pitchFamily="34" charset="-120"/>
              </a:rPr>
              <a:t>Distribution of Heart Disease by General Health Condition</a:t>
            </a:r>
            <a:endParaRPr lang="zh-TW" altLang="zh-TW" sz="1200" b="1" i="0" u="none" strike="noStrike" kern="1200" spc="0" baseline="0">
              <a:solidFill>
                <a:sysClr val="windowText" lastClr="000000">
                  <a:lumMod val="65000"/>
                  <a:lumOff val="35000"/>
                </a:sysClr>
              </a:solidFill>
              <a:latin typeface="HeiT" panose="020B0502000000000001" pitchFamily="34" charset="-120"/>
              <a:ea typeface="HeiT" panose="020B0502000000000001" pitchFamily="34" charset="-120"/>
            </a:endParaRPr>
          </a:p>
        </c:rich>
      </c:tx>
      <c:layout>
        <c:manualLayout>
          <c:xMode val="edge"/>
          <c:yMode val="edge"/>
          <c:x val="0.13305021678179504"/>
          <c:y val="4.0799990362207002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8.6348342487439583E-2"/>
          <c:y val="0.16466021257494079"/>
          <c:w val="0.88841580398896836"/>
          <c:h val="0.60537893300359424"/>
        </c:manualLayout>
      </c:layout>
      <c:barChart>
        <c:barDir val="col"/>
        <c:grouping val="percentStacked"/>
        <c:varyColors val="0"/>
        <c:ser>
          <c:idx val="0"/>
          <c:order val="0"/>
          <c:tx>
            <c:strRef>
              <c:f>'demographic &amp; health condition'!$B$4</c:f>
              <c:strCache>
                <c:ptCount val="1"/>
                <c:pt idx="0">
                  <c:v> No </c:v>
                </c:pt>
              </c:strCache>
            </c:strRef>
          </c:tx>
          <c:spPr>
            <a:solidFill>
              <a:schemeClr val="accent6">
                <a:lumMod val="20000"/>
                <a:lumOff val="80000"/>
              </a:schemeClr>
            </a:solidFill>
            <a:ln>
              <a:noFill/>
            </a:ln>
            <a:effectLst/>
          </c:spPr>
          <c:invertIfNegative val="0"/>
          <c:dPt>
            <c:idx val="5"/>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1-6924-476C-8BA7-A743F12230D0}"/>
              </c:ext>
            </c:extLst>
          </c:dPt>
          <c:dPt>
            <c:idx val="6"/>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3-6924-476C-8BA7-A743F12230D0}"/>
              </c:ext>
            </c:extLst>
          </c:dPt>
          <c:dPt>
            <c:idx val="7"/>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5-6924-476C-8BA7-A743F12230D0}"/>
              </c:ext>
            </c:extLst>
          </c:dPt>
          <c:dPt>
            <c:idx val="8"/>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7-6924-476C-8BA7-A743F12230D0}"/>
              </c:ext>
            </c:extLst>
          </c:dPt>
          <c:dPt>
            <c:idx val="9"/>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9-6924-476C-8BA7-A743F12230D0}"/>
              </c:ext>
            </c:extLst>
          </c:dPt>
          <c:dPt>
            <c:idx val="10"/>
            <c:invertIfNegative val="0"/>
            <c:bubble3D val="0"/>
            <c:spPr>
              <a:solidFill>
                <a:schemeClr val="accent2">
                  <a:lumMod val="20000"/>
                  <a:lumOff val="80000"/>
                </a:schemeClr>
              </a:solidFill>
              <a:ln>
                <a:noFill/>
              </a:ln>
              <a:effectLst/>
            </c:spPr>
            <c:extLst>
              <c:ext xmlns:c16="http://schemas.microsoft.com/office/drawing/2014/chart" uri="{C3380CC4-5D6E-409C-BE32-E72D297353CC}">
                <c16:uniqueId val="{0000000B-6924-476C-8BA7-A743F12230D0}"/>
              </c:ext>
            </c:extLst>
          </c:dPt>
          <c:dPt>
            <c:idx val="11"/>
            <c:invertIfNegative val="0"/>
            <c:bubble3D val="0"/>
            <c:spPr>
              <a:solidFill>
                <a:schemeClr val="accent2">
                  <a:lumMod val="20000"/>
                  <a:lumOff val="80000"/>
                </a:schemeClr>
              </a:solidFill>
              <a:ln>
                <a:noFill/>
              </a:ln>
              <a:effectLst/>
            </c:spPr>
            <c:extLst>
              <c:ext xmlns:c16="http://schemas.microsoft.com/office/drawing/2014/chart" uri="{C3380CC4-5D6E-409C-BE32-E72D297353CC}">
                <c16:uniqueId val="{0000000D-6924-476C-8BA7-A743F12230D0}"/>
              </c:ext>
            </c:extLst>
          </c:dPt>
          <c:dLbls>
            <c:dLbl>
              <c:idx val="0"/>
              <c:tx>
                <c:rich>
                  <a:bodyPr/>
                  <a:lstStyle/>
                  <a:p>
                    <a:fld id="{2C0E121E-386E-47D6-93E4-48513934AA41}" type="CELLRANGE">
                      <a:rPr lang="en-US" altLang="zh-TW"/>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E-6924-476C-8BA7-A743F12230D0}"/>
                </c:ext>
              </c:extLst>
            </c:dLbl>
            <c:dLbl>
              <c:idx val="1"/>
              <c:tx>
                <c:rich>
                  <a:bodyPr/>
                  <a:lstStyle/>
                  <a:p>
                    <a:fld id="{21B75335-BF85-4FFA-B8EE-1A1810D80881}"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6924-476C-8BA7-A743F12230D0}"/>
                </c:ext>
              </c:extLst>
            </c:dLbl>
            <c:dLbl>
              <c:idx val="2"/>
              <c:tx>
                <c:rich>
                  <a:bodyPr/>
                  <a:lstStyle/>
                  <a:p>
                    <a:fld id="{773619B1-56BD-4E6B-A2A8-11F277865AD3}"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6924-476C-8BA7-A743F12230D0}"/>
                </c:ext>
              </c:extLst>
            </c:dLbl>
            <c:dLbl>
              <c:idx val="3"/>
              <c:tx>
                <c:rich>
                  <a:bodyPr/>
                  <a:lstStyle/>
                  <a:p>
                    <a:fld id="{20118603-0311-4A46-9187-CB15E055EDA2}"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6924-476C-8BA7-A743F12230D0}"/>
                </c:ext>
              </c:extLst>
            </c:dLbl>
            <c:dLbl>
              <c:idx val="4"/>
              <c:tx>
                <c:rich>
                  <a:bodyPr/>
                  <a:lstStyle/>
                  <a:p>
                    <a:fld id="{C82E4D1D-379C-4561-B3B9-EFFEAA9D61C4}"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6924-476C-8BA7-A743F12230D0}"/>
                </c:ext>
              </c:extLst>
            </c:dLbl>
            <c:dLbl>
              <c:idx val="5"/>
              <c:tx>
                <c:rich>
                  <a:bodyPr/>
                  <a:lstStyle/>
                  <a:p>
                    <a:fld id="{937D5A70-4035-495C-81D3-9BBAF75320F2}"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6924-476C-8BA7-A743F12230D0}"/>
                </c:ext>
              </c:extLst>
            </c:dLbl>
            <c:dLbl>
              <c:idx val="6"/>
              <c:tx>
                <c:rich>
                  <a:bodyPr/>
                  <a:lstStyle/>
                  <a:p>
                    <a:fld id="{4C032EF5-587C-4320-A4B9-820CF58EB860}"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6924-476C-8BA7-A743F12230D0}"/>
                </c:ext>
              </c:extLst>
            </c:dLbl>
            <c:dLbl>
              <c:idx val="7"/>
              <c:tx>
                <c:rich>
                  <a:bodyPr/>
                  <a:lstStyle/>
                  <a:p>
                    <a:fld id="{E8240900-6F4C-4639-BDD1-B5790802D8FF}"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6924-476C-8BA7-A743F12230D0}"/>
                </c:ext>
              </c:extLst>
            </c:dLbl>
            <c:dLbl>
              <c:idx val="8"/>
              <c:tx>
                <c:rich>
                  <a:bodyPr/>
                  <a:lstStyle/>
                  <a:p>
                    <a:fld id="{CD0C6748-56C4-4D6B-96CF-158B7B180F59}"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6924-476C-8BA7-A743F12230D0}"/>
                </c:ext>
              </c:extLst>
            </c:dLbl>
            <c:dLbl>
              <c:idx val="9"/>
              <c:tx>
                <c:rich>
                  <a:bodyPr/>
                  <a:lstStyle/>
                  <a:p>
                    <a:fld id="{9C0EEA92-D659-4D72-AE82-CBD628F6F1C4}"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6924-476C-8BA7-A743F12230D0}"/>
                </c:ext>
              </c:extLst>
            </c:dLbl>
            <c:dLbl>
              <c:idx val="10"/>
              <c:tx>
                <c:rich>
                  <a:bodyPr/>
                  <a:lstStyle/>
                  <a:p>
                    <a:fld id="{36F1EDC1-F387-4B50-9338-725810F4F478}"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6924-476C-8BA7-A743F12230D0}"/>
                </c:ext>
              </c:extLst>
            </c:dLbl>
            <c:dLbl>
              <c:idx val="11"/>
              <c:tx>
                <c:rich>
                  <a:bodyPr/>
                  <a:lstStyle/>
                  <a:p>
                    <a:fld id="{2690DD48-11BA-48A7-A3B5-796D733726C4}"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6924-476C-8BA7-A743F12230D0}"/>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zh-TW"/>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strRef>
              <c:f>'demographic &amp; health condition'!$A$35:$A$46</c:f>
              <c:strCache>
                <c:ptCount val="12"/>
                <c:pt idx="0">
                  <c:v>Underweight</c:v>
                </c:pt>
                <c:pt idx="1">
                  <c:v>Healthy weight</c:v>
                </c:pt>
                <c:pt idx="2">
                  <c:v>Overweight</c:v>
                </c:pt>
                <c:pt idx="3">
                  <c:v>Obese</c:v>
                </c:pt>
                <c:pt idx="4">
                  <c:v>Severly Obese</c:v>
                </c:pt>
                <c:pt idx="5">
                  <c:v> Excellent</c:v>
                </c:pt>
                <c:pt idx="6">
                  <c:v> Very Good</c:v>
                </c:pt>
                <c:pt idx="7">
                  <c:v> Good</c:v>
                </c:pt>
                <c:pt idx="8">
                  <c:v> Fair</c:v>
                </c:pt>
                <c:pt idx="9">
                  <c:v> Poor</c:v>
                </c:pt>
                <c:pt idx="10">
                  <c:v> Yes</c:v>
                </c:pt>
                <c:pt idx="11">
                  <c:v> No</c:v>
                </c:pt>
              </c:strCache>
            </c:strRef>
          </c:cat>
          <c:val>
            <c:numRef>
              <c:f>'demographic &amp; health condition'!$B$35:$B$46</c:f>
              <c:numCache>
                <c:formatCode>General</c:formatCode>
                <c:ptCount val="12"/>
                <c:pt idx="0">
                  <c:v>4709</c:v>
                </c:pt>
                <c:pt idx="1">
                  <c:v>91022</c:v>
                </c:pt>
                <c:pt idx="2">
                  <c:v>104521</c:v>
                </c:pt>
                <c:pt idx="3">
                  <c:v>77597</c:v>
                </c:pt>
                <c:pt idx="4">
                  <c:v>14573</c:v>
                </c:pt>
                <c:pt idx="5" formatCode="_-* #,##0_-;\-* #,##0_-;_-* &quot;-&quot;??_-;_-@_-">
                  <c:v>65342</c:v>
                </c:pt>
                <c:pt idx="6" formatCode="_-* #,##0_-;\-* #,##0_-;_-* &quot;-&quot;??_-;_-@_-">
                  <c:v>108477</c:v>
                </c:pt>
                <c:pt idx="7" formatCode="_-* #,##0_-;\-* #,##0_-;_-* &quot;-&quot;??_-;_-@_-">
                  <c:v>83571</c:v>
                </c:pt>
                <c:pt idx="8" formatCode="_-* #,##0_-;\-* #,##0_-;_-* &quot;-&quot;??_-;_-@_-">
                  <c:v>27593</c:v>
                </c:pt>
                <c:pt idx="9" formatCode="_-* #,##0_-;\-* #,##0_-;_-* &quot;-&quot;??_-;_-@_-">
                  <c:v>7439</c:v>
                </c:pt>
                <c:pt idx="10" formatCode="_-* #,##0_-;\-* #,##0_-;_-* &quot;-&quot;??_-;_-@_-">
                  <c:v>34382</c:v>
                </c:pt>
                <c:pt idx="11" formatCode="_-* #,##0_-;\-* #,##0_-;_-* &quot;-&quot;??_-;_-@_-">
                  <c:v>258040</c:v>
                </c:pt>
              </c:numCache>
            </c:numRef>
          </c:val>
          <c:extLst>
            <c:ext xmlns:c15="http://schemas.microsoft.com/office/drawing/2012/chart" uri="{02D57815-91ED-43cb-92C2-25804820EDAC}">
              <c15:datalabelsRange>
                <c15:f>'demographic &amp; health condition'!$D$35:$D$46</c15:f>
                <c15:dlblRangeCache>
                  <c:ptCount val="12"/>
                  <c:pt idx="0">
                    <c:v>92.15%</c:v>
                  </c:pt>
                  <c:pt idx="1">
                    <c:v>93.52%</c:v>
                  </c:pt>
                  <c:pt idx="2">
                    <c:v>91.28%</c:v>
                  </c:pt>
                  <c:pt idx="3">
                    <c:v>89.75%</c:v>
                  </c:pt>
                  <c:pt idx="4">
                    <c:v>88.94%</c:v>
                  </c:pt>
                  <c:pt idx="5">
                    <c:v>97.76%</c:v>
                  </c:pt>
                  <c:pt idx="6">
                    <c:v>95.27%</c:v>
                  </c:pt>
                  <c:pt idx="7">
                    <c:v>89.74%</c:v>
                  </c:pt>
                  <c:pt idx="8">
                    <c:v>79.57%</c:v>
                  </c:pt>
                  <c:pt idx="9">
                    <c:v>65.90%</c:v>
                  </c:pt>
                  <c:pt idx="10">
                    <c:v>77.42%</c:v>
                  </c:pt>
                  <c:pt idx="11">
                    <c:v>93.70%</c:v>
                  </c:pt>
                </c15:dlblRangeCache>
              </c15:datalabelsRange>
            </c:ext>
            <c:ext xmlns:c16="http://schemas.microsoft.com/office/drawing/2014/chart" uri="{C3380CC4-5D6E-409C-BE32-E72D297353CC}">
              <c16:uniqueId val="{00000013-6924-476C-8BA7-A743F12230D0}"/>
            </c:ext>
          </c:extLst>
        </c:ser>
        <c:ser>
          <c:idx val="1"/>
          <c:order val="1"/>
          <c:tx>
            <c:strRef>
              <c:f>'demographic &amp; health condition'!$C$4</c:f>
              <c:strCache>
                <c:ptCount val="1"/>
                <c:pt idx="0">
                  <c:v> YES </c:v>
                </c:pt>
              </c:strCache>
            </c:strRef>
          </c:tx>
          <c:spPr>
            <a:solidFill>
              <a:schemeClr val="accent6"/>
            </a:solidFill>
            <a:ln>
              <a:noFill/>
            </a:ln>
            <a:effectLst/>
          </c:spPr>
          <c:invertIfNegative val="0"/>
          <c:dPt>
            <c:idx val="5"/>
            <c:invertIfNegative val="0"/>
            <c:bubble3D val="0"/>
            <c:spPr>
              <a:solidFill>
                <a:schemeClr val="accent5"/>
              </a:solidFill>
              <a:ln>
                <a:noFill/>
              </a:ln>
              <a:effectLst/>
            </c:spPr>
            <c:extLst>
              <c:ext xmlns:c16="http://schemas.microsoft.com/office/drawing/2014/chart" uri="{C3380CC4-5D6E-409C-BE32-E72D297353CC}">
                <c16:uniqueId val="{00000015-6924-476C-8BA7-A743F12230D0}"/>
              </c:ext>
            </c:extLst>
          </c:dPt>
          <c:dPt>
            <c:idx val="6"/>
            <c:invertIfNegative val="0"/>
            <c:bubble3D val="0"/>
            <c:spPr>
              <a:solidFill>
                <a:schemeClr val="accent5"/>
              </a:solidFill>
              <a:ln>
                <a:noFill/>
              </a:ln>
              <a:effectLst/>
            </c:spPr>
            <c:extLst>
              <c:ext xmlns:c16="http://schemas.microsoft.com/office/drawing/2014/chart" uri="{C3380CC4-5D6E-409C-BE32-E72D297353CC}">
                <c16:uniqueId val="{00000017-6924-476C-8BA7-A743F12230D0}"/>
              </c:ext>
            </c:extLst>
          </c:dPt>
          <c:dPt>
            <c:idx val="7"/>
            <c:invertIfNegative val="0"/>
            <c:bubble3D val="0"/>
            <c:spPr>
              <a:solidFill>
                <a:schemeClr val="accent5"/>
              </a:solidFill>
              <a:ln>
                <a:noFill/>
              </a:ln>
              <a:effectLst/>
            </c:spPr>
            <c:extLst>
              <c:ext xmlns:c16="http://schemas.microsoft.com/office/drawing/2014/chart" uri="{C3380CC4-5D6E-409C-BE32-E72D297353CC}">
                <c16:uniqueId val="{00000019-6924-476C-8BA7-A743F12230D0}"/>
              </c:ext>
            </c:extLst>
          </c:dPt>
          <c:dPt>
            <c:idx val="8"/>
            <c:invertIfNegative val="0"/>
            <c:bubble3D val="0"/>
            <c:spPr>
              <a:solidFill>
                <a:schemeClr val="accent5"/>
              </a:solidFill>
              <a:ln>
                <a:noFill/>
              </a:ln>
              <a:effectLst/>
            </c:spPr>
            <c:extLst>
              <c:ext xmlns:c16="http://schemas.microsoft.com/office/drawing/2014/chart" uri="{C3380CC4-5D6E-409C-BE32-E72D297353CC}">
                <c16:uniqueId val="{0000001B-6924-476C-8BA7-A743F12230D0}"/>
              </c:ext>
            </c:extLst>
          </c:dPt>
          <c:dPt>
            <c:idx val="9"/>
            <c:invertIfNegative val="0"/>
            <c:bubble3D val="0"/>
            <c:spPr>
              <a:solidFill>
                <a:schemeClr val="accent5"/>
              </a:solidFill>
              <a:ln>
                <a:noFill/>
              </a:ln>
              <a:effectLst/>
            </c:spPr>
            <c:extLst>
              <c:ext xmlns:c16="http://schemas.microsoft.com/office/drawing/2014/chart" uri="{C3380CC4-5D6E-409C-BE32-E72D297353CC}">
                <c16:uniqueId val="{0000001D-6924-476C-8BA7-A743F12230D0}"/>
              </c:ext>
            </c:extLst>
          </c:dPt>
          <c:dPt>
            <c:idx val="10"/>
            <c:invertIfNegative val="0"/>
            <c:bubble3D val="0"/>
            <c:spPr>
              <a:solidFill>
                <a:schemeClr val="accent2"/>
              </a:solidFill>
              <a:ln>
                <a:noFill/>
              </a:ln>
              <a:effectLst/>
            </c:spPr>
            <c:extLst>
              <c:ext xmlns:c16="http://schemas.microsoft.com/office/drawing/2014/chart" uri="{C3380CC4-5D6E-409C-BE32-E72D297353CC}">
                <c16:uniqueId val="{0000001F-6924-476C-8BA7-A743F12230D0}"/>
              </c:ext>
            </c:extLst>
          </c:dPt>
          <c:dPt>
            <c:idx val="11"/>
            <c:invertIfNegative val="0"/>
            <c:bubble3D val="0"/>
            <c:spPr>
              <a:solidFill>
                <a:schemeClr val="accent2"/>
              </a:solidFill>
              <a:ln>
                <a:noFill/>
              </a:ln>
              <a:effectLst/>
            </c:spPr>
            <c:extLst>
              <c:ext xmlns:c16="http://schemas.microsoft.com/office/drawing/2014/chart" uri="{C3380CC4-5D6E-409C-BE32-E72D297353CC}">
                <c16:uniqueId val="{00000021-6924-476C-8BA7-A743F12230D0}"/>
              </c:ext>
            </c:extLst>
          </c:dPt>
          <c:dLbls>
            <c:dLbl>
              <c:idx val="0"/>
              <c:tx>
                <c:rich>
                  <a:bodyPr/>
                  <a:lstStyle/>
                  <a:p>
                    <a:fld id="{0C09AF82-952C-48D8-800B-F347E29FBCA7}" type="CELLRANGE">
                      <a:rPr lang="en-US" altLang="zh-TW"/>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22-6924-476C-8BA7-A743F12230D0}"/>
                </c:ext>
              </c:extLst>
            </c:dLbl>
            <c:dLbl>
              <c:idx val="1"/>
              <c:tx>
                <c:rich>
                  <a:bodyPr/>
                  <a:lstStyle/>
                  <a:p>
                    <a:fld id="{9C5D7B6A-2F57-47DD-9281-9DF9C81CCDE6}"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6924-476C-8BA7-A743F12230D0}"/>
                </c:ext>
              </c:extLst>
            </c:dLbl>
            <c:dLbl>
              <c:idx val="2"/>
              <c:tx>
                <c:rich>
                  <a:bodyPr/>
                  <a:lstStyle/>
                  <a:p>
                    <a:fld id="{9809E108-5433-4980-8300-638A95781C54}"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6924-476C-8BA7-A743F12230D0}"/>
                </c:ext>
              </c:extLst>
            </c:dLbl>
            <c:dLbl>
              <c:idx val="3"/>
              <c:tx>
                <c:rich>
                  <a:bodyPr/>
                  <a:lstStyle/>
                  <a:p>
                    <a:fld id="{490184EB-A191-4527-9A47-2D5200EADCC3}"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6924-476C-8BA7-A743F12230D0}"/>
                </c:ext>
              </c:extLst>
            </c:dLbl>
            <c:dLbl>
              <c:idx val="4"/>
              <c:tx>
                <c:rich>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fld id="{6241FA50-11DD-4D89-91D2-EE4AA326BC2B}" type="CELLRANGE">
                      <a:rPr lang="zh-TW" altLang="en-US"/>
                      <a:pPr>
                        <a:defRPr sz="1050" b="1">
                          <a:solidFill>
                            <a:srgbClr val="FF0000"/>
                          </a:solidFill>
                        </a:defRPr>
                      </a:pPr>
                      <a:t>[CELLRANGE]</a:t>
                    </a:fld>
                    <a:endParaRPr lang="zh-TW" altLang="en-US"/>
                  </a:p>
                </c:rich>
              </c:tx>
              <c:spPr>
                <a:solidFill>
                  <a:schemeClr val="bg1"/>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endParaRPr lang="zh-TW"/>
                </a:p>
              </c:txPr>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6924-476C-8BA7-A743F12230D0}"/>
                </c:ext>
              </c:extLst>
            </c:dLbl>
            <c:dLbl>
              <c:idx val="5"/>
              <c:tx>
                <c:rich>
                  <a:bodyPr/>
                  <a:lstStyle/>
                  <a:p>
                    <a:fld id="{D17841F8-001B-4D97-8F4F-617F3B8B5EB0}"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6924-476C-8BA7-A743F12230D0}"/>
                </c:ext>
              </c:extLst>
            </c:dLbl>
            <c:dLbl>
              <c:idx val="6"/>
              <c:tx>
                <c:rich>
                  <a:bodyPr/>
                  <a:lstStyle/>
                  <a:p>
                    <a:fld id="{AC7F1D5E-E084-4B74-A586-A14010FDBE9E}"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6924-476C-8BA7-A743F12230D0}"/>
                </c:ext>
              </c:extLst>
            </c:dLbl>
            <c:dLbl>
              <c:idx val="7"/>
              <c:tx>
                <c:rich>
                  <a:bodyPr/>
                  <a:lstStyle/>
                  <a:p>
                    <a:fld id="{CBA1BA82-9388-4D4B-8D13-B77FA9CC8934}"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6924-476C-8BA7-A743F12230D0}"/>
                </c:ext>
              </c:extLst>
            </c:dLbl>
            <c:dLbl>
              <c:idx val="8"/>
              <c:tx>
                <c:rich>
                  <a:bodyPr/>
                  <a:lstStyle/>
                  <a:p>
                    <a:fld id="{3777229F-C86B-4DA4-8F82-E378929AA6D3}"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6924-476C-8BA7-A743F12230D0}"/>
                </c:ext>
              </c:extLst>
            </c:dLbl>
            <c:dLbl>
              <c:idx val="9"/>
              <c:tx>
                <c:rich>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fld id="{AF799A3E-A7BE-4C81-A834-4871056FCACA}" type="CELLRANGE">
                      <a:rPr lang="zh-TW" altLang="en-US"/>
                      <a:pPr>
                        <a:defRPr sz="1050" b="1">
                          <a:solidFill>
                            <a:srgbClr val="FF0000"/>
                          </a:solidFill>
                        </a:defRPr>
                      </a:pPr>
                      <a:t>[CELLRANGE]</a:t>
                    </a:fld>
                    <a:endParaRPr lang="zh-TW" altLang="en-US"/>
                  </a:p>
                </c:rich>
              </c:tx>
              <c:spPr>
                <a:solidFill>
                  <a:schemeClr val="bg1"/>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endParaRPr lang="zh-TW"/>
                </a:p>
              </c:txPr>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6924-476C-8BA7-A743F12230D0}"/>
                </c:ext>
              </c:extLst>
            </c:dLbl>
            <c:dLbl>
              <c:idx val="10"/>
              <c:tx>
                <c:rich>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fld id="{93D8EEA7-88D8-4258-A087-3589FFCF0895}" type="CELLRANGE">
                      <a:rPr lang="zh-TW" altLang="en-US"/>
                      <a:pPr>
                        <a:defRPr sz="1050" b="1">
                          <a:solidFill>
                            <a:srgbClr val="FF0000"/>
                          </a:solidFill>
                        </a:defRPr>
                      </a:pPr>
                      <a:t>[CELLRANGE]</a:t>
                    </a:fld>
                    <a:endParaRPr lang="zh-TW" altLang="en-US"/>
                  </a:p>
                </c:rich>
              </c:tx>
              <c:spPr>
                <a:solidFill>
                  <a:schemeClr val="bg1"/>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endParaRPr lang="zh-TW"/>
                </a:p>
              </c:txPr>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6924-476C-8BA7-A743F12230D0}"/>
                </c:ext>
              </c:extLst>
            </c:dLbl>
            <c:dLbl>
              <c:idx val="11"/>
              <c:tx>
                <c:rich>
                  <a:bodyPr/>
                  <a:lstStyle/>
                  <a:p>
                    <a:fld id="{ED9A34CC-49F6-4AB6-A0EB-26831B39E877}"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6924-476C-8BA7-A743F12230D0}"/>
                </c:ext>
              </c:extLst>
            </c:dLbl>
            <c:spPr>
              <a:solidFill>
                <a:schemeClr val="bg1"/>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zh-TW"/>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strRef>
              <c:f>'demographic &amp; health condition'!$A$35:$A$46</c:f>
              <c:strCache>
                <c:ptCount val="12"/>
                <c:pt idx="0">
                  <c:v>Underweight</c:v>
                </c:pt>
                <c:pt idx="1">
                  <c:v>Healthy weight</c:v>
                </c:pt>
                <c:pt idx="2">
                  <c:v>Overweight</c:v>
                </c:pt>
                <c:pt idx="3">
                  <c:v>Obese</c:v>
                </c:pt>
                <c:pt idx="4">
                  <c:v>Severly Obese</c:v>
                </c:pt>
                <c:pt idx="5">
                  <c:v> Excellent</c:v>
                </c:pt>
                <c:pt idx="6">
                  <c:v> Very Good</c:v>
                </c:pt>
                <c:pt idx="7">
                  <c:v> Good</c:v>
                </c:pt>
                <c:pt idx="8">
                  <c:v> Fair</c:v>
                </c:pt>
                <c:pt idx="9">
                  <c:v> Poor</c:v>
                </c:pt>
                <c:pt idx="10">
                  <c:v> Yes</c:v>
                </c:pt>
                <c:pt idx="11">
                  <c:v> No</c:v>
                </c:pt>
              </c:strCache>
            </c:strRef>
          </c:cat>
          <c:val>
            <c:numRef>
              <c:f>'demographic &amp; health condition'!$C$35:$C$46</c:f>
              <c:numCache>
                <c:formatCode>General</c:formatCode>
                <c:ptCount val="12"/>
                <c:pt idx="0">
                  <c:v>401</c:v>
                </c:pt>
                <c:pt idx="1">
                  <c:v>6309</c:v>
                </c:pt>
                <c:pt idx="2">
                  <c:v>9991</c:v>
                </c:pt>
                <c:pt idx="3">
                  <c:v>8860</c:v>
                </c:pt>
                <c:pt idx="4">
                  <c:v>1812</c:v>
                </c:pt>
                <c:pt idx="5" formatCode="_-* #,##0_-;\-* #,##0_-;_-* &quot;-&quot;??_-;_-@_-">
                  <c:v>1500</c:v>
                </c:pt>
                <c:pt idx="6" formatCode="_-* #,##0_-;\-* #,##0_-;_-* &quot;-&quot;??_-;_-@_-">
                  <c:v>5381</c:v>
                </c:pt>
                <c:pt idx="7" formatCode="_-* #,##0_-;\-* #,##0_-;_-* &quot;-&quot;??_-;_-@_-">
                  <c:v>9558</c:v>
                </c:pt>
                <c:pt idx="8" formatCode="_-* #,##0_-;\-* #,##0_-;_-* &quot;-&quot;??_-;_-@_-">
                  <c:v>7084</c:v>
                </c:pt>
                <c:pt idx="9" formatCode="_-* #,##0_-;\-* #,##0_-;_-* &quot;-&quot;??_-;_-@_-">
                  <c:v>3850</c:v>
                </c:pt>
                <c:pt idx="10" formatCode="_-* #,##0_-;\-* #,##0_-;_-* &quot;-&quot;??_-;_-@_-">
                  <c:v>10028</c:v>
                </c:pt>
                <c:pt idx="11" formatCode="_-* #,##0_-;\-* #,##0_-;_-* &quot;-&quot;??_-;_-@_-">
                  <c:v>17345</c:v>
                </c:pt>
              </c:numCache>
            </c:numRef>
          </c:val>
          <c:extLst>
            <c:ext xmlns:c15="http://schemas.microsoft.com/office/drawing/2012/chart" uri="{02D57815-91ED-43cb-92C2-25804820EDAC}">
              <c15:datalabelsRange>
                <c15:f>'demographic &amp; health condition'!$E$35:$E$46</c15:f>
                <c15:dlblRangeCache>
                  <c:ptCount val="12"/>
                  <c:pt idx="0">
                    <c:v>7.85%</c:v>
                  </c:pt>
                  <c:pt idx="1">
                    <c:v>6.48%</c:v>
                  </c:pt>
                  <c:pt idx="2">
                    <c:v>8.72%</c:v>
                  </c:pt>
                  <c:pt idx="3">
                    <c:v>10.25%</c:v>
                  </c:pt>
                  <c:pt idx="4">
                    <c:v>11.06%</c:v>
                  </c:pt>
                  <c:pt idx="5">
                    <c:v>2.24%</c:v>
                  </c:pt>
                  <c:pt idx="6">
                    <c:v>4.73%</c:v>
                  </c:pt>
                  <c:pt idx="7">
                    <c:v>10.26%</c:v>
                  </c:pt>
                  <c:pt idx="8">
                    <c:v>20.43%</c:v>
                  </c:pt>
                  <c:pt idx="9">
                    <c:v>34.10%</c:v>
                  </c:pt>
                  <c:pt idx="10">
                    <c:v>22.58%</c:v>
                  </c:pt>
                  <c:pt idx="11">
                    <c:v>6.30%</c:v>
                  </c:pt>
                </c15:dlblRangeCache>
              </c15:datalabelsRange>
            </c:ext>
            <c:ext xmlns:c16="http://schemas.microsoft.com/office/drawing/2014/chart" uri="{C3380CC4-5D6E-409C-BE32-E72D297353CC}">
              <c16:uniqueId val="{00000027-6924-476C-8BA7-A743F12230D0}"/>
            </c:ext>
          </c:extLst>
        </c:ser>
        <c:dLbls>
          <c:showLegendKey val="0"/>
          <c:showVal val="1"/>
          <c:showCatName val="0"/>
          <c:showSerName val="0"/>
          <c:showPercent val="0"/>
          <c:showBubbleSize val="0"/>
        </c:dLbls>
        <c:gapWidth val="106"/>
        <c:overlap val="100"/>
        <c:axId val="159308384"/>
        <c:axId val="159318464"/>
      </c:barChart>
      <c:catAx>
        <c:axId val="159308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59318464"/>
        <c:crosses val="autoZero"/>
        <c:auto val="1"/>
        <c:lblAlgn val="ctr"/>
        <c:lblOffset val="100"/>
        <c:noMultiLvlLbl val="0"/>
      </c:catAx>
      <c:valAx>
        <c:axId val="1593184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59308384"/>
        <c:crosses val="autoZero"/>
        <c:crossBetween val="between"/>
      </c:valAx>
      <c:spPr>
        <a:noFill/>
        <a:ln>
          <a:noFill/>
        </a:ln>
        <a:effectLst/>
      </c:spPr>
    </c:plotArea>
    <c:plotVisOnly val="1"/>
    <c:dispBlanksAs val="gap"/>
    <c:showDLblsOverMax val="0"/>
  </c:chart>
  <c:spPr>
    <a:solidFill>
      <a:sysClr val="window" lastClr="FFFFFF"/>
    </a:solidFill>
    <a:ln>
      <a:solidFill>
        <a:sysClr val="windowText" lastClr="000000"/>
      </a:solidFill>
    </a:ln>
    <a:effectLst/>
  </c:spPr>
  <c:txPr>
    <a:bodyPr/>
    <a:lstStyle/>
    <a:p>
      <a:pPr>
        <a:defRPr/>
      </a:pPr>
      <a:endParaRPr lang="zh-TW"/>
    </a:p>
  </c:txPr>
  <c:externalData r:id="rId4">
    <c:autoUpdate val="0"/>
  </c:externalData>
  <c:userShapes r:id="rId5"/>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1" i="0" u="none" strike="noStrike" kern="1200" spc="0" baseline="0">
                <a:solidFill>
                  <a:sysClr val="windowText" lastClr="000000">
                    <a:lumMod val="65000"/>
                    <a:lumOff val="35000"/>
                  </a:sysClr>
                </a:solidFill>
                <a:latin typeface="HeiT" panose="020B0502000000000001" pitchFamily="34" charset="-120"/>
                <a:ea typeface="HeiT" panose="020B0502000000000001" pitchFamily="34" charset="-120"/>
              </a:rPr>
              <a:t>Distribution of Heart Disease by Health Behavior</a:t>
            </a:r>
            <a:endParaRPr lang="zh-TW" altLang="zh-TW" sz="1400" b="1" i="0" u="none" strike="noStrike" kern="1200" spc="0" baseline="0">
              <a:solidFill>
                <a:sysClr val="windowText" lastClr="000000">
                  <a:lumMod val="65000"/>
                  <a:lumOff val="35000"/>
                </a:sysClr>
              </a:solidFill>
              <a:latin typeface="HeiT" panose="020B0502000000000001" pitchFamily="34" charset="-120"/>
              <a:ea typeface="HeiT" panose="020B0502000000000001" pitchFamily="34" charset="-12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8.6348309504095333E-2"/>
          <c:y val="0.2130753824211811"/>
          <c:w val="0.88841580398896836"/>
          <c:h val="0.60537893300359424"/>
        </c:manualLayout>
      </c:layout>
      <c:barChart>
        <c:barDir val="col"/>
        <c:grouping val="percentStacked"/>
        <c:varyColors val="0"/>
        <c:ser>
          <c:idx val="0"/>
          <c:order val="0"/>
          <c:tx>
            <c:strRef>
              <c:f>'health behavior &amp; other disease'!$B$2</c:f>
              <c:strCache>
                <c:ptCount val="1"/>
                <c:pt idx="0">
                  <c:v> No </c:v>
                </c:pt>
              </c:strCache>
            </c:strRef>
          </c:tx>
          <c:spPr>
            <a:solidFill>
              <a:schemeClr val="accent6">
                <a:lumMod val="20000"/>
                <a:lumOff val="80000"/>
              </a:schemeClr>
            </a:solidFill>
            <a:ln>
              <a:noFill/>
            </a:ln>
            <a:effectLst/>
          </c:spPr>
          <c:invertIfNegative val="0"/>
          <c:dPt>
            <c:idx val="2"/>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1-142B-44B0-AA0E-F9E403B50FF0}"/>
              </c:ext>
            </c:extLst>
          </c:dPt>
          <c:dPt>
            <c:idx val="3"/>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3-142B-44B0-AA0E-F9E403B50FF0}"/>
              </c:ext>
            </c:extLst>
          </c:dPt>
          <c:dPt>
            <c:idx val="4"/>
            <c:invertIfNegative val="0"/>
            <c:bubble3D val="0"/>
            <c:spPr>
              <a:solidFill>
                <a:schemeClr val="accent2">
                  <a:lumMod val="20000"/>
                  <a:lumOff val="80000"/>
                </a:schemeClr>
              </a:solidFill>
              <a:ln>
                <a:noFill/>
              </a:ln>
              <a:effectLst/>
            </c:spPr>
            <c:extLst>
              <c:ext xmlns:c16="http://schemas.microsoft.com/office/drawing/2014/chart" uri="{C3380CC4-5D6E-409C-BE32-E72D297353CC}">
                <c16:uniqueId val="{00000005-142B-44B0-AA0E-F9E403B50FF0}"/>
              </c:ext>
            </c:extLst>
          </c:dPt>
          <c:dPt>
            <c:idx val="5"/>
            <c:invertIfNegative val="0"/>
            <c:bubble3D val="0"/>
            <c:spPr>
              <a:solidFill>
                <a:schemeClr val="accent2">
                  <a:lumMod val="20000"/>
                  <a:lumOff val="80000"/>
                </a:schemeClr>
              </a:solidFill>
              <a:ln>
                <a:noFill/>
              </a:ln>
              <a:effectLst/>
            </c:spPr>
            <c:extLst>
              <c:ext xmlns:c16="http://schemas.microsoft.com/office/drawing/2014/chart" uri="{C3380CC4-5D6E-409C-BE32-E72D297353CC}">
                <c16:uniqueId val="{00000007-142B-44B0-AA0E-F9E403B50FF0}"/>
              </c:ext>
            </c:extLst>
          </c:dPt>
          <c:dLbls>
            <c:dLbl>
              <c:idx val="0"/>
              <c:tx>
                <c:rich>
                  <a:bodyPr/>
                  <a:lstStyle/>
                  <a:p>
                    <a:fld id="{9648D386-EFD3-4276-8082-89B14CBFF966}"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142B-44B0-AA0E-F9E403B50FF0}"/>
                </c:ext>
              </c:extLst>
            </c:dLbl>
            <c:dLbl>
              <c:idx val="1"/>
              <c:tx>
                <c:rich>
                  <a:bodyPr/>
                  <a:lstStyle/>
                  <a:p>
                    <a:fld id="{061F2BFD-A8F9-46E5-B607-C4BAA9828B37}"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142B-44B0-AA0E-F9E403B50FF0}"/>
                </c:ext>
              </c:extLst>
            </c:dLbl>
            <c:dLbl>
              <c:idx val="2"/>
              <c:tx>
                <c:rich>
                  <a:bodyPr/>
                  <a:lstStyle/>
                  <a:p>
                    <a:fld id="{D5444BB7-E58F-427F-BB7B-F6B5CEEFDF68}"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142B-44B0-AA0E-F9E403B50FF0}"/>
                </c:ext>
              </c:extLst>
            </c:dLbl>
            <c:dLbl>
              <c:idx val="3"/>
              <c:tx>
                <c:rich>
                  <a:bodyPr/>
                  <a:lstStyle/>
                  <a:p>
                    <a:fld id="{0ABD9D0B-3C8B-4571-AC75-A01748737D78}"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142B-44B0-AA0E-F9E403B50FF0}"/>
                </c:ext>
              </c:extLst>
            </c:dLbl>
            <c:dLbl>
              <c:idx val="4"/>
              <c:tx>
                <c:rich>
                  <a:bodyPr/>
                  <a:lstStyle/>
                  <a:p>
                    <a:fld id="{2F48BE4F-02C5-45F9-B4EB-6063714BF118}"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142B-44B0-AA0E-F9E403B50FF0}"/>
                </c:ext>
              </c:extLst>
            </c:dLbl>
            <c:dLbl>
              <c:idx val="5"/>
              <c:tx>
                <c:rich>
                  <a:bodyPr/>
                  <a:lstStyle/>
                  <a:p>
                    <a:fld id="{E19B69F5-AFAA-4C63-A057-B45834096CDB}" type="CELLRANGE">
                      <a:rPr lang="zh-TW" altLang="en-US"/>
                      <a:pPr/>
                      <a:t>[CELLRANGE]</a:t>
                    </a:fld>
                    <a:endParaRPr lang="zh-TW" alt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142B-44B0-AA0E-F9E403B50FF0}"/>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zh-TW"/>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strRef>
              <c:f>'health behavior &amp; other disease'!$A$3:$A$8</c:f>
              <c:strCache>
                <c:ptCount val="6"/>
                <c:pt idx="0">
                  <c:v> Yes</c:v>
                </c:pt>
                <c:pt idx="1">
                  <c:v> No</c:v>
                </c:pt>
                <c:pt idx="2">
                  <c:v> Yes</c:v>
                </c:pt>
                <c:pt idx="3">
                  <c:v> No</c:v>
                </c:pt>
                <c:pt idx="4">
                  <c:v> Yes</c:v>
                </c:pt>
                <c:pt idx="5">
                  <c:v> No</c:v>
                </c:pt>
              </c:strCache>
            </c:strRef>
          </c:cat>
          <c:val>
            <c:numRef>
              <c:f>'health behavior &amp; other disease'!$B$3:$B$8</c:f>
              <c:numCache>
                <c:formatCode>_-* #,##0_-;\-* #,##0_-;_-* "-"??_-;_-@_-</c:formatCode>
                <c:ptCount val="6"/>
                <c:pt idx="0">
                  <c:v>115871</c:v>
                </c:pt>
                <c:pt idx="1">
                  <c:v>176551</c:v>
                </c:pt>
                <c:pt idx="2">
                  <c:v>20636</c:v>
                </c:pt>
                <c:pt idx="3">
                  <c:v>271786</c:v>
                </c:pt>
                <c:pt idx="4">
                  <c:v>230468</c:v>
                </c:pt>
                <c:pt idx="5">
                  <c:v>61954</c:v>
                </c:pt>
              </c:numCache>
            </c:numRef>
          </c:val>
          <c:extLst>
            <c:ext xmlns:c15="http://schemas.microsoft.com/office/drawing/2012/chart" uri="{02D57815-91ED-43cb-92C2-25804820EDAC}">
              <c15:datalabelsRange>
                <c15:f>'health behavior &amp; other disease'!$D$3:$D$8</c15:f>
                <c15:dlblRangeCache>
                  <c:ptCount val="6"/>
                  <c:pt idx="0">
                    <c:v>87.84%</c:v>
                  </c:pt>
                  <c:pt idx="1">
                    <c:v>93.97%</c:v>
                  </c:pt>
                  <c:pt idx="2">
                    <c:v>94.76%</c:v>
                  </c:pt>
                  <c:pt idx="3">
                    <c:v>91.20%</c:v>
                  </c:pt>
                  <c:pt idx="4">
                    <c:v>92.95%</c:v>
                  </c:pt>
                  <c:pt idx="5">
                    <c:v>86.24%</c:v>
                  </c:pt>
                </c15:dlblRangeCache>
              </c15:datalabelsRange>
            </c:ext>
            <c:ext xmlns:c16="http://schemas.microsoft.com/office/drawing/2014/chart" uri="{C3380CC4-5D6E-409C-BE32-E72D297353CC}">
              <c16:uniqueId val="{0000000A-142B-44B0-AA0E-F9E403B50FF0}"/>
            </c:ext>
          </c:extLst>
        </c:ser>
        <c:ser>
          <c:idx val="1"/>
          <c:order val="1"/>
          <c:tx>
            <c:strRef>
              <c:f>'health behavior &amp; other disease'!$C$2</c:f>
              <c:strCache>
                <c:ptCount val="1"/>
                <c:pt idx="0">
                  <c:v> YES </c:v>
                </c:pt>
              </c:strCache>
            </c:strRef>
          </c:tx>
          <c:spPr>
            <a:solidFill>
              <a:schemeClr val="accent6"/>
            </a:solidFill>
            <a:ln>
              <a:noFill/>
            </a:ln>
            <a:effectLst/>
          </c:spPr>
          <c:invertIfNegative val="0"/>
          <c:dPt>
            <c:idx val="2"/>
            <c:invertIfNegative val="0"/>
            <c:bubble3D val="0"/>
            <c:spPr>
              <a:solidFill>
                <a:schemeClr val="accent5"/>
              </a:solidFill>
              <a:ln>
                <a:noFill/>
              </a:ln>
              <a:effectLst/>
            </c:spPr>
            <c:extLst>
              <c:ext xmlns:c16="http://schemas.microsoft.com/office/drawing/2014/chart" uri="{C3380CC4-5D6E-409C-BE32-E72D297353CC}">
                <c16:uniqueId val="{0000000C-142B-44B0-AA0E-F9E403B50FF0}"/>
              </c:ext>
            </c:extLst>
          </c:dPt>
          <c:dPt>
            <c:idx val="3"/>
            <c:invertIfNegative val="0"/>
            <c:bubble3D val="0"/>
            <c:spPr>
              <a:solidFill>
                <a:schemeClr val="accent5"/>
              </a:solidFill>
              <a:ln>
                <a:noFill/>
              </a:ln>
              <a:effectLst/>
            </c:spPr>
            <c:extLst>
              <c:ext xmlns:c16="http://schemas.microsoft.com/office/drawing/2014/chart" uri="{C3380CC4-5D6E-409C-BE32-E72D297353CC}">
                <c16:uniqueId val="{0000000E-142B-44B0-AA0E-F9E403B50FF0}"/>
              </c:ext>
            </c:extLst>
          </c:dPt>
          <c:dPt>
            <c:idx val="4"/>
            <c:invertIfNegative val="0"/>
            <c:bubble3D val="0"/>
            <c:spPr>
              <a:solidFill>
                <a:schemeClr val="accent2"/>
              </a:solidFill>
              <a:ln>
                <a:noFill/>
              </a:ln>
              <a:effectLst/>
            </c:spPr>
            <c:extLst>
              <c:ext xmlns:c16="http://schemas.microsoft.com/office/drawing/2014/chart" uri="{C3380CC4-5D6E-409C-BE32-E72D297353CC}">
                <c16:uniqueId val="{00000010-142B-44B0-AA0E-F9E403B50FF0}"/>
              </c:ext>
            </c:extLst>
          </c:dPt>
          <c:dPt>
            <c:idx val="5"/>
            <c:invertIfNegative val="0"/>
            <c:bubble3D val="0"/>
            <c:spPr>
              <a:solidFill>
                <a:schemeClr val="accent2"/>
              </a:solidFill>
              <a:ln>
                <a:noFill/>
              </a:ln>
              <a:effectLst/>
            </c:spPr>
            <c:extLst>
              <c:ext xmlns:c16="http://schemas.microsoft.com/office/drawing/2014/chart" uri="{C3380CC4-5D6E-409C-BE32-E72D297353CC}">
                <c16:uniqueId val="{00000012-142B-44B0-AA0E-F9E403B50FF0}"/>
              </c:ext>
            </c:extLst>
          </c:dPt>
          <c:dLbls>
            <c:dLbl>
              <c:idx val="0"/>
              <c:tx>
                <c:rich>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fld id="{1F955C23-E431-4534-8CE7-41C6104E4430}" type="CELLRANGE">
                      <a:rPr lang="zh-TW" altLang="en-US"/>
                      <a:pPr>
                        <a:defRPr sz="1050" b="1">
                          <a:solidFill>
                            <a:srgbClr val="FF0000"/>
                          </a:solidFill>
                        </a:defRPr>
                      </a:pPr>
                      <a:t>[CELLRANGE]</a:t>
                    </a:fld>
                    <a:endParaRPr lang="zh-TW" altLang="en-US"/>
                  </a:p>
                </c:rich>
              </c:tx>
              <c:spPr>
                <a:solidFill>
                  <a:schemeClr val="bg1"/>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endParaRPr lang="zh-TW"/>
                </a:p>
              </c:txPr>
              <c:dLblPos val="inBase"/>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142B-44B0-AA0E-F9E403B50FF0}"/>
                </c:ext>
              </c:extLst>
            </c:dLbl>
            <c:dLbl>
              <c:idx val="1"/>
              <c:tx>
                <c:rich>
                  <a:bodyPr/>
                  <a:lstStyle/>
                  <a:p>
                    <a:fld id="{E5A99A56-835D-47A2-BFDA-705BB3EEBECC}" type="CELLRANGE">
                      <a:rPr lang="zh-TW" altLang="en-US"/>
                      <a:pPr/>
                      <a:t>[CELLRANGE]</a:t>
                    </a:fld>
                    <a:endParaRPr lang="zh-TW" altLang="en-US"/>
                  </a:p>
                </c:rich>
              </c:tx>
              <c:dLblPos val="inBase"/>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142B-44B0-AA0E-F9E403B50FF0}"/>
                </c:ext>
              </c:extLst>
            </c:dLbl>
            <c:dLbl>
              <c:idx val="2"/>
              <c:tx>
                <c:rich>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fld id="{553AAC47-C34A-420F-B704-0733F0812FFA}" type="CELLRANGE">
                      <a:rPr lang="zh-TW" altLang="en-US"/>
                      <a:pPr>
                        <a:defRPr sz="800" b="1">
                          <a:solidFill>
                            <a:sysClr val="windowText" lastClr="000000"/>
                          </a:solidFill>
                        </a:defRPr>
                      </a:pPr>
                      <a:t>[CELLRANGE]</a:t>
                    </a:fld>
                    <a:endParaRPr lang="zh-TW" altLang="en-US"/>
                  </a:p>
                </c:rich>
              </c:tx>
              <c:spPr>
                <a:solidFill>
                  <a:schemeClr val="bg1"/>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zh-TW"/>
                </a:p>
              </c:txPr>
              <c:dLblPos val="inBase"/>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142B-44B0-AA0E-F9E403B50FF0}"/>
                </c:ext>
              </c:extLst>
            </c:dLbl>
            <c:dLbl>
              <c:idx val="3"/>
              <c:tx>
                <c:rich>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fld id="{B4112300-5639-46D8-847E-1A4FE579D129}" type="CELLRANGE">
                      <a:rPr lang="zh-TW" altLang="en-US"/>
                      <a:pPr>
                        <a:defRPr sz="1050" b="1">
                          <a:solidFill>
                            <a:srgbClr val="FF0000"/>
                          </a:solidFill>
                        </a:defRPr>
                      </a:pPr>
                      <a:t>[CELLRANGE]</a:t>
                    </a:fld>
                    <a:endParaRPr lang="zh-TW" altLang="en-US"/>
                  </a:p>
                </c:rich>
              </c:tx>
              <c:spPr>
                <a:solidFill>
                  <a:schemeClr val="bg1"/>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endParaRPr lang="zh-TW"/>
                </a:p>
              </c:txPr>
              <c:dLblPos val="inBase"/>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142B-44B0-AA0E-F9E403B50FF0}"/>
                </c:ext>
              </c:extLst>
            </c:dLbl>
            <c:dLbl>
              <c:idx val="4"/>
              <c:tx>
                <c:rich>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fld id="{4BAC26AD-A1C7-4B41-906A-6CB277034F04}" type="CELLRANGE">
                      <a:rPr lang="zh-TW" altLang="en-US"/>
                      <a:pPr>
                        <a:defRPr sz="800" b="1">
                          <a:solidFill>
                            <a:sysClr val="windowText" lastClr="000000"/>
                          </a:solidFill>
                        </a:defRPr>
                      </a:pPr>
                      <a:t>[CELLRANGE]</a:t>
                    </a:fld>
                    <a:endParaRPr lang="zh-TW" altLang="en-US"/>
                  </a:p>
                </c:rich>
              </c:tx>
              <c:spPr>
                <a:solidFill>
                  <a:schemeClr val="bg1"/>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800" b="1" i="0" u="none" strike="noStrike" kern="1200" baseline="0">
                      <a:solidFill>
                        <a:sysClr val="windowText" lastClr="000000"/>
                      </a:solidFill>
                      <a:latin typeface="+mn-lt"/>
                      <a:ea typeface="+mn-ea"/>
                      <a:cs typeface="+mn-cs"/>
                    </a:defRPr>
                  </a:pPr>
                  <a:endParaRPr lang="zh-TW"/>
                </a:p>
              </c:txPr>
              <c:dLblPos val="inBase"/>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142B-44B0-AA0E-F9E403B50FF0}"/>
                </c:ext>
              </c:extLst>
            </c:dLbl>
            <c:dLbl>
              <c:idx val="5"/>
              <c:tx>
                <c:rich>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fld id="{F94EBBB6-562E-4125-B292-5FE5CB3441B8}" type="CELLRANGE">
                      <a:rPr lang="zh-TW" altLang="en-US"/>
                      <a:pPr>
                        <a:defRPr sz="1050" b="1">
                          <a:solidFill>
                            <a:srgbClr val="FF0000"/>
                          </a:solidFill>
                        </a:defRPr>
                      </a:pPr>
                      <a:t>[CELLRANGE]</a:t>
                    </a:fld>
                    <a:endParaRPr lang="zh-TW" altLang="en-US"/>
                  </a:p>
                </c:rich>
              </c:tx>
              <c:spPr>
                <a:solidFill>
                  <a:schemeClr val="bg1"/>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endParaRPr lang="zh-TW"/>
                </a:p>
              </c:txPr>
              <c:dLblPos val="inBase"/>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142B-44B0-AA0E-F9E403B50FF0}"/>
                </c:ext>
              </c:extLst>
            </c:dLbl>
            <c:spPr>
              <a:solidFill>
                <a:schemeClr val="bg1"/>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zh-TW"/>
              </a:p>
            </c:txPr>
            <c:dLblPos val="inBase"/>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strRef>
              <c:f>'health behavior &amp; other disease'!$A$3:$A$8</c:f>
              <c:strCache>
                <c:ptCount val="6"/>
                <c:pt idx="0">
                  <c:v> Yes</c:v>
                </c:pt>
                <c:pt idx="1">
                  <c:v> No</c:v>
                </c:pt>
                <c:pt idx="2">
                  <c:v> Yes</c:v>
                </c:pt>
                <c:pt idx="3">
                  <c:v> No</c:v>
                </c:pt>
                <c:pt idx="4">
                  <c:v> Yes</c:v>
                </c:pt>
                <c:pt idx="5">
                  <c:v> No</c:v>
                </c:pt>
              </c:strCache>
            </c:strRef>
          </c:cat>
          <c:val>
            <c:numRef>
              <c:f>'health behavior &amp; other disease'!$C$3:$C$8</c:f>
              <c:numCache>
                <c:formatCode>_-* #,##0_-;\-* #,##0_-;_-* "-"??_-;_-@_-</c:formatCode>
                <c:ptCount val="6"/>
                <c:pt idx="0">
                  <c:v>16037</c:v>
                </c:pt>
                <c:pt idx="1">
                  <c:v>11336</c:v>
                </c:pt>
                <c:pt idx="2">
                  <c:v>1141</c:v>
                </c:pt>
                <c:pt idx="3">
                  <c:v>26232</c:v>
                </c:pt>
                <c:pt idx="4">
                  <c:v>17489</c:v>
                </c:pt>
                <c:pt idx="5">
                  <c:v>9884</c:v>
                </c:pt>
              </c:numCache>
            </c:numRef>
          </c:val>
          <c:extLst>
            <c:ext xmlns:c15="http://schemas.microsoft.com/office/drawing/2012/chart" uri="{02D57815-91ED-43cb-92C2-25804820EDAC}">
              <c15:datalabelsRange>
                <c15:f>'health behavior &amp; other disease'!$E$3:$E$8</c15:f>
                <c15:dlblRangeCache>
                  <c:ptCount val="6"/>
                  <c:pt idx="0">
                    <c:v>12.16%</c:v>
                  </c:pt>
                  <c:pt idx="1">
                    <c:v>6.03%</c:v>
                  </c:pt>
                  <c:pt idx="2">
                    <c:v>5.24%</c:v>
                  </c:pt>
                  <c:pt idx="3">
                    <c:v>8.80%</c:v>
                  </c:pt>
                  <c:pt idx="4">
                    <c:v>7.05%</c:v>
                  </c:pt>
                  <c:pt idx="5">
                    <c:v>13.76%</c:v>
                  </c:pt>
                </c15:dlblRangeCache>
              </c15:datalabelsRange>
            </c:ext>
            <c:ext xmlns:c16="http://schemas.microsoft.com/office/drawing/2014/chart" uri="{C3380CC4-5D6E-409C-BE32-E72D297353CC}">
              <c16:uniqueId val="{00000015-142B-44B0-AA0E-F9E403B50FF0}"/>
            </c:ext>
          </c:extLst>
        </c:ser>
        <c:ser>
          <c:idx val="2"/>
          <c:order val="2"/>
          <c:tx>
            <c:strRef>
              <c:f>'health behavior &amp; other disease'!$D$2</c:f>
              <c:strCache>
                <c:ptCount val="1"/>
                <c:pt idx="0">
                  <c:v>NO</c:v>
                </c:pt>
              </c:strCache>
            </c:strRef>
          </c:tx>
          <c:spPr>
            <a:solidFill>
              <a:schemeClr val="accent3"/>
            </a:solidFill>
            <a:ln>
              <a:noFill/>
            </a:ln>
            <a:effectLst/>
          </c:spPr>
          <c:invertIfNegative val="0"/>
          <c:cat>
            <c:strRef>
              <c:f>'health behavior &amp; other disease'!$A$3:$A$8</c:f>
              <c:strCache>
                <c:ptCount val="6"/>
                <c:pt idx="0">
                  <c:v> Yes</c:v>
                </c:pt>
                <c:pt idx="1">
                  <c:v> No</c:v>
                </c:pt>
                <c:pt idx="2">
                  <c:v> Yes</c:v>
                </c:pt>
                <c:pt idx="3">
                  <c:v> No</c:v>
                </c:pt>
                <c:pt idx="4">
                  <c:v> Yes</c:v>
                </c:pt>
                <c:pt idx="5">
                  <c:v> No</c:v>
                </c:pt>
              </c:strCache>
            </c:strRef>
          </c:cat>
          <c:val>
            <c:numRef>
              <c:f>'health behavior &amp; other disease'!$D$3:$D$8</c:f>
              <c:numCache>
                <c:formatCode>0.00%</c:formatCode>
                <c:ptCount val="6"/>
                <c:pt idx="0">
                  <c:v>0.87842284016132455</c:v>
                </c:pt>
                <c:pt idx="1">
                  <c:v>0.93966586299211763</c:v>
                </c:pt>
                <c:pt idx="2">
                  <c:v>0.94760527161684349</c:v>
                </c:pt>
                <c:pt idx="3">
                  <c:v>0.91197847109906116</c:v>
                </c:pt>
                <c:pt idx="4">
                  <c:v>0.92946760930322592</c:v>
                </c:pt>
                <c:pt idx="5">
                  <c:v>0.86241265068626627</c:v>
                </c:pt>
              </c:numCache>
            </c:numRef>
          </c:val>
          <c:extLst>
            <c:ext xmlns:c16="http://schemas.microsoft.com/office/drawing/2014/chart" uri="{C3380CC4-5D6E-409C-BE32-E72D297353CC}">
              <c16:uniqueId val="{00000016-142B-44B0-AA0E-F9E403B50FF0}"/>
            </c:ext>
          </c:extLst>
        </c:ser>
        <c:ser>
          <c:idx val="3"/>
          <c:order val="3"/>
          <c:tx>
            <c:strRef>
              <c:f>'health behavior &amp; other disease'!$E$2</c:f>
              <c:strCache>
                <c:ptCount val="1"/>
                <c:pt idx="0">
                  <c:v>YES</c:v>
                </c:pt>
              </c:strCache>
            </c:strRef>
          </c:tx>
          <c:spPr>
            <a:solidFill>
              <a:schemeClr val="accent4"/>
            </a:solidFill>
            <a:ln>
              <a:noFill/>
            </a:ln>
            <a:effectLst/>
          </c:spPr>
          <c:invertIfNegative val="0"/>
          <c:cat>
            <c:strRef>
              <c:f>'health behavior &amp; other disease'!$A$3:$A$8</c:f>
              <c:strCache>
                <c:ptCount val="6"/>
                <c:pt idx="0">
                  <c:v> Yes</c:v>
                </c:pt>
                <c:pt idx="1">
                  <c:v> No</c:v>
                </c:pt>
                <c:pt idx="2">
                  <c:v> Yes</c:v>
                </c:pt>
                <c:pt idx="3">
                  <c:v> No</c:v>
                </c:pt>
                <c:pt idx="4">
                  <c:v> Yes</c:v>
                </c:pt>
                <c:pt idx="5">
                  <c:v> No</c:v>
                </c:pt>
              </c:strCache>
            </c:strRef>
          </c:cat>
          <c:val>
            <c:numRef>
              <c:f>'health behavior &amp; other disease'!$E$3:$E$8</c:f>
              <c:numCache>
                <c:formatCode>0.00%</c:formatCode>
                <c:ptCount val="6"/>
                <c:pt idx="0">
                  <c:v>0.12157715983867544</c:v>
                </c:pt>
                <c:pt idx="1">
                  <c:v>6.0334137007882399E-2</c:v>
                </c:pt>
                <c:pt idx="2">
                  <c:v>5.2394728383156543E-2</c:v>
                </c:pt>
                <c:pt idx="3">
                  <c:v>8.8021528900938867E-2</c:v>
                </c:pt>
                <c:pt idx="4">
                  <c:v>7.0532390696774042E-2</c:v>
                </c:pt>
                <c:pt idx="5">
                  <c:v>0.13758734931373368</c:v>
                </c:pt>
              </c:numCache>
            </c:numRef>
          </c:val>
          <c:extLst>
            <c:ext xmlns:c16="http://schemas.microsoft.com/office/drawing/2014/chart" uri="{C3380CC4-5D6E-409C-BE32-E72D297353CC}">
              <c16:uniqueId val="{00000017-142B-44B0-AA0E-F9E403B50FF0}"/>
            </c:ext>
          </c:extLst>
        </c:ser>
        <c:dLbls>
          <c:showLegendKey val="0"/>
          <c:showVal val="0"/>
          <c:showCatName val="0"/>
          <c:showSerName val="0"/>
          <c:showPercent val="0"/>
          <c:showBubbleSize val="0"/>
        </c:dLbls>
        <c:gapWidth val="106"/>
        <c:overlap val="100"/>
        <c:axId val="159308384"/>
        <c:axId val="159318464"/>
      </c:barChart>
      <c:catAx>
        <c:axId val="159308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59318464"/>
        <c:crosses val="autoZero"/>
        <c:auto val="1"/>
        <c:lblAlgn val="ctr"/>
        <c:lblOffset val="100"/>
        <c:noMultiLvlLbl val="0"/>
      </c:catAx>
      <c:valAx>
        <c:axId val="15931846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59308384"/>
        <c:crosses val="autoZero"/>
        <c:crossBetween val="between"/>
      </c:valAx>
      <c:spPr>
        <a:noFill/>
        <a:ln>
          <a:noFill/>
        </a:ln>
        <a:effectLst/>
      </c:spPr>
    </c:plotArea>
    <c:plotVisOnly val="1"/>
    <c:dispBlanksAs val="gap"/>
    <c:showDLblsOverMax val="0"/>
  </c:chart>
  <c:spPr>
    <a:solidFill>
      <a:sysClr val="window" lastClr="FFFFFF"/>
    </a:solidFill>
    <a:ln>
      <a:solidFill>
        <a:sysClr val="windowText" lastClr="000000"/>
      </a:solidFill>
    </a:ln>
    <a:effectLst/>
  </c:spPr>
  <c:txPr>
    <a:bodyPr/>
    <a:lstStyle/>
    <a:p>
      <a:pPr>
        <a:defRPr/>
      </a:pPr>
      <a:endParaRPr lang="zh-TW"/>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1" i="0" u="none" strike="noStrike" kern="1200" spc="0" baseline="0">
                <a:solidFill>
                  <a:sysClr val="windowText" lastClr="000000">
                    <a:lumMod val="65000"/>
                    <a:lumOff val="35000"/>
                  </a:sysClr>
                </a:solidFill>
                <a:latin typeface="HeiT" panose="020B0502000000000001" pitchFamily="34" charset="-120"/>
                <a:ea typeface="HeiT" panose="020B0502000000000001" pitchFamily="34" charset="-120"/>
              </a:rPr>
              <a:t>Distribution of Heart Disease by Other Disease</a:t>
            </a:r>
            <a:endParaRPr lang="zh-TW" altLang="zh-TW" sz="1400" b="1" i="0" u="none" strike="noStrike" kern="1200" spc="0" baseline="0">
              <a:solidFill>
                <a:sysClr val="windowText" lastClr="000000">
                  <a:lumMod val="65000"/>
                  <a:lumOff val="35000"/>
                </a:sysClr>
              </a:solidFill>
              <a:latin typeface="HeiT" panose="020B0502000000000001" pitchFamily="34" charset="-120"/>
              <a:ea typeface="HeiT" panose="020B0502000000000001" pitchFamily="34" charset="-120"/>
            </a:endParaRPr>
          </a:p>
        </c:rich>
      </c:tx>
      <c:layout>
        <c:manualLayout>
          <c:xMode val="edge"/>
          <c:yMode val="edge"/>
          <c:x val="0.19049400779789744"/>
          <c:y val="0.04"/>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8.2051811192773841E-2"/>
          <c:y val="0.13778119499768413"/>
          <c:w val="0.88841580398896836"/>
          <c:h val="0.60537893300359424"/>
        </c:manualLayout>
      </c:layout>
      <c:barChart>
        <c:barDir val="col"/>
        <c:grouping val="percentStacked"/>
        <c:varyColors val="0"/>
        <c:ser>
          <c:idx val="0"/>
          <c:order val="0"/>
          <c:spPr>
            <a:solidFill>
              <a:schemeClr val="accent6">
                <a:lumMod val="20000"/>
                <a:lumOff val="80000"/>
              </a:schemeClr>
            </a:solidFill>
            <a:ln>
              <a:noFill/>
            </a:ln>
            <a:effectLst/>
          </c:spPr>
          <c:invertIfNegative val="0"/>
          <c:dPt>
            <c:idx val="4"/>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1-A4D8-4769-8F97-FAB5CA6CEF2A}"/>
              </c:ext>
            </c:extLst>
          </c:dPt>
          <c:dPt>
            <c:idx val="5"/>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3-A4D8-4769-8F97-FAB5CA6CEF2A}"/>
              </c:ext>
            </c:extLst>
          </c:dPt>
          <c:dPt>
            <c:idx val="6"/>
            <c:invertIfNegative val="0"/>
            <c:bubble3D val="0"/>
            <c:spPr>
              <a:solidFill>
                <a:schemeClr val="accent2">
                  <a:lumMod val="20000"/>
                  <a:lumOff val="80000"/>
                </a:schemeClr>
              </a:solidFill>
              <a:ln>
                <a:noFill/>
              </a:ln>
              <a:effectLst/>
            </c:spPr>
            <c:extLst>
              <c:ext xmlns:c16="http://schemas.microsoft.com/office/drawing/2014/chart" uri="{C3380CC4-5D6E-409C-BE32-E72D297353CC}">
                <c16:uniqueId val="{00000005-A4D8-4769-8F97-FAB5CA6CEF2A}"/>
              </c:ext>
            </c:extLst>
          </c:dPt>
          <c:dPt>
            <c:idx val="7"/>
            <c:invertIfNegative val="0"/>
            <c:bubble3D val="0"/>
            <c:spPr>
              <a:solidFill>
                <a:schemeClr val="accent2">
                  <a:lumMod val="20000"/>
                  <a:lumOff val="80000"/>
                </a:schemeClr>
              </a:solidFill>
              <a:ln>
                <a:noFill/>
              </a:ln>
              <a:effectLst/>
            </c:spPr>
            <c:extLst>
              <c:ext xmlns:c16="http://schemas.microsoft.com/office/drawing/2014/chart" uri="{C3380CC4-5D6E-409C-BE32-E72D297353CC}">
                <c16:uniqueId val="{00000007-A4D8-4769-8F97-FAB5CA6CEF2A}"/>
              </c:ext>
            </c:extLst>
          </c:dPt>
          <c:dPt>
            <c:idx val="8"/>
            <c:invertIfNegative val="0"/>
            <c:bubble3D val="0"/>
            <c:spPr>
              <a:solidFill>
                <a:schemeClr val="accent4">
                  <a:lumMod val="20000"/>
                  <a:lumOff val="80000"/>
                </a:schemeClr>
              </a:solidFill>
              <a:ln>
                <a:noFill/>
              </a:ln>
              <a:effectLst/>
            </c:spPr>
            <c:extLst>
              <c:ext xmlns:c16="http://schemas.microsoft.com/office/drawing/2014/chart" uri="{C3380CC4-5D6E-409C-BE32-E72D297353CC}">
                <c16:uniqueId val="{00000009-A4D8-4769-8F97-FAB5CA6CEF2A}"/>
              </c:ext>
            </c:extLst>
          </c:dPt>
          <c:dPt>
            <c:idx val="9"/>
            <c:invertIfNegative val="0"/>
            <c:bubble3D val="0"/>
            <c:spPr>
              <a:solidFill>
                <a:schemeClr val="accent4">
                  <a:lumMod val="20000"/>
                  <a:lumOff val="80000"/>
                </a:schemeClr>
              </a:solidFill>
              <a:ln>
                <a:noFill/>
              </a:ln>
              <a:effectLst/>
            </c:spPr>
            <c:extLst>
              <c:ext xmlns:c16="http://schemas.microsoft.com/office/drawing/2014/chart" uri="{C3380CC4-5D6E-409C-BE32-E72D297353CC}">
                <c16:uniqueId val="{0000000B-A4D8-4769-8F97-FAB5CA6CEF2A}"/>
              </c:ext>
            </c:extLst>
          </c:dPt>
          <c:dPt>
            <c:idx val="10"/>
            <c:invertIfNegative val="0"/>
            <c:bubble3D val="0"/>
            <c:spPr>
              <a:solidFill>
                <a:srgbClr val="EFE5F7"/>
              </a:solidFill>
              <a:ln>
                <a:noFill/>
              </a:ln>
              <a:effectLst/>
            </c:spPr>
            <c:extLst>
              <c:ext xmlns:c16="http://schemas.microsoft.com/office/drawing/2014/chart" uri="{C3380CC4-5D6E-409C-BE32-E72D297353CC}">
                <c16:uniqueId val="{0000000D-A4D8-4769-8F97-FAB5CA6CEF2A}"/>
              </c:ext>
            </c:extLst>
          </c:dPt>
          <c:dPt>
            <c:idx val="11"/>
            <c:invertIfNegative val="0"/>
            <c:bubble3D val="0"/>
            <c:spPr>
              <a:solidFill>
                <a:srgbClr val="EFE5F7"/>
              </a:solidFill>
              <a:ln>
                <a:noFill/>
              </a:ln>
              <a:effectLst/>
            </c:spPr>
            <c:extLst>
              <c:ext xmlns:c16="http://schemas.microsoft.com/office/drawing/2014/chart" uri="{C3380CC4-5D6E-409C-BE32-E72D297353CC}">
                <c16:uniqueId val="{0000000F-A4D8-4769-8F97-FAB5CA6CEF2A}"/>
              </c:ext>
            </c:extLst>
          </c:dPt>
          <c:dLbls>
            <c:dLbl>
              <c:idx val="0"/>
              <c:tx>
                <c:rich>
                  <a:bodyPr/>
                  <a:lstStyle/>
                  <a:p>
                    <a:fld id="{670B8DCB-CE1A-4D9C-B03E-75B75559A71D}" type="CELLRANGE">
                      <a:rPr lang="en-US" altLang="zh-TW"/>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0-A4D8-4769-8F97-FAB5CA6CEF2A}"/>
                </c:ext>
              </c:extLst>
            </c:dLbl>
            <c:dLbl>
              <c:idx val="1"/>
              <c:tx>
                <c:rich>
                  <a:bodyPr/>
                  <a:lstStyle/>
                  <a:p>
                    <a:fld id="{9AADBD43-A410-4527-A2A2-F2AD76434A71}"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A4D8-4769-8F97-FAB5CA6CEF2A}"/>
                </c:ext>
              </c:extLst>
            </c:dLbl>
            <c:dLbl>
              <c:idx val="2"/>
              <c:tx>
                <c:rich>
                  <a:bodyPr/>
                  <a:lstStyle/>
                  <a:p>
                    <a:fld id="{6190621D-F130-4DDD-A278-540E4381B81C}"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A4D8-4769-8F97-FAB5CA6CEF2A}"/>
                </c:ext>
              </c:extLst>
            </c:dLbl>
            <c:dLbl>
              <c:idx val="3"/>
              <c:tx>
                <c:rich>
                  <a:bodyPr/>
                  <a:lstStyle/>
                  <a:p>
                    <a:fld id="{4DD5A0E5-68A3-4561-8F93-5E76EE4E9450}"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A4D8-4769-8F97-FAB5CA6CEF2A}"/>
                </c:ext>
              </c:extLst>
            </c:dLbl>
            <c:dLbl>
              <c:idx val="4"/>
              <c:tx>
                <c:rich>
                  <a:bodyPr/>
                  <a:lstStyle/>
                  <a:p>
                    <a:fld id="{BC17F2BF-549A-41FF-9A52-7AF096F2C867}"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A4D8-4769-8F97-FAB5CA6CEF2A}"/>
                </c:ext>
              </c:extLst>
            </c:dLbl>
            <c:dLbl>
              <c:idx val="5"/>
              <c:tx>
                <c:rich>
                  <a:bodyPr/>
                  <a:lstStyle/>
                  <a:p>
                    <a:fld id="{6CD82D91-7962-4D3F-92F3-92CD50140DB8}"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A4D8-4769-8F97-FAB5CA6CEF2A}"/>
                </c:ext>
              </c:extLst>
            </c:dLbl>
            <c:dLbl>
              <c:idx val="6"/>
              <c:tx>
                <c:rich>
                  <a:bodyPr/>
                  <a:lstStyle/>
                  <a:p>
                    <a:fld id="{BEFFA69E-2DA8-4316-8459-A61C7769DC35}"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A4D8-4769-8F97-FAB5CA6CEF2A}"/>
                </c:ext>
              </c:extLst>
            </c:dLbl>
            <c:dLbl>
              <c:idx val="7"/>
              <c:tx>
                <c:rich>
                  <a:bodyPr/>
                  <a:lstStyle/>
                  <a:p>
                    <a:fld id="{51B0DF1F-180A-4A37-B8F3-33A815D51B5E}"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A4D8-4769-8F97-FAB5CA6CEF2A}"/>
                </c:ext>
              </c:extLst>
            </c:dLbl>
            <c:dLbl>
              <c:idx val="8"/>
              <c:tx>
                <c:rich>
                  <a:bodyPr/>
                  <a:lstStyle/>
                  <a:p>
                    <a:fld id="{CBA282C3-D0A6-48BD-A5AD-EF3395493DF0}"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A4D8-4769-8F97-FAB5CA6CEF2A}"/>
                </c:ext>
              </c:extLst>
            </c:dLbl>
            <c:dLbl>
              <c:idx val="9"/>
              <c:tx>
                <c:rich>
                  <a:bodyPr/>
                  <a:lstStyle/>
                  <a:p>
                    <a:fld id="{5CAEB69A-D2D0-49C1-A45B-B310BF4700EE}"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A4D8-4769-8F97-FAB5CA6CEF2A}"/>
                </c:ext>
              </c:extLst>
            </c:dLbl>
            <c:dLbl>
              <c:idx val="10"/>
              <c:tx>
                <c:rich>
                  <a:bodyPr/>
                  <a:lstStyle/>
                  <a:p>
                    <a:fld id="{8CA80BE5-3A92-47C5-B2E9-63DDCBBD4926}"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A4D8-4769-8F97-FAB5CA6CEF2A}"/>
                </c:ext>
              </c:extLst>
            </c:dLbl>
            <c:dLbl>
              <c:idx val="11"/>
              <c:tx>
                <c:rich>
                  <a:bodyPr/>
                  <a:lstStyle/>
                  <a:p>
                    <a:fld id="{E363B7ED-E0FD-4048-86E1-F4D0154C580A}"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A4D8-4769-8F97-FAB5CA6CEF2A}"/>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zh-TW"/>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strRef>
              <c:f>'health behavior &amp; other disease'!$A$13:$A$24</c:f>
              <c:strCache>
                <c:ptCount val="12"/>
                <c:pt idx="0">
                  <c:v> Yes</c:v>
                </c:pt>
                <c:pt idx="1">
                  <c:v> Yes (during pregnancy)</c:v>
                </c:pt>
                <c:pt idx="2">
                  <c:v> No</c:v>
                </c:pt>
                <c:pt idx="3">
                  <c:v> No, borderline diabetic</c:v>
                </c:pt>
                <c:pt idx="4">
                  <c:v> Yes</c:v>
                </c:pt>
                <c:pt idx="5">
                  <c:v> No</c:v>
                </c:pt>
                <c:pt idx="6">
                  <c:v> Yes</c:v>
                </c:pt>
                <c:pt idx="7">
                  <c:v> No</c:v>
                </c:pt>
                <c:pt idx="8">
                  <c:v> Yes</c:v>
                </c:pt>
                <c:pt idx="9">
                  <c:v> No</c:v>
                </c:pt>
                <c:pt idx="10">
                  <c:v> Yes</c:v>
                </c:pt>
                <c:pt idx="11">
                  <c:v> No</c:v>
                </c:pt>
              </c:strCache>
            </c:strRef>
          </c:cat>
          <c:val>
            <c:numRef>
              <c:f>'health behavior &amp; other disease'!$B$13:$B$24</c:f>
              <c:numCache>
                <c:formatCode>_-* #,##0_-;\-* #,##0_-;_-* "-"??_-;_-@_-</c:formatCode>
                <c:ptCount val="12"/>
                <c:pt idx="0">
                  <c:v>31845</c:v>
                </c:pt>
                <c:pt idx="1">
                  <c:v>2451</c:v>
                </c:pt>
                <c:pt idx="2">
                  <c:v>252134</c:v>
                </c:pt>
                <c:pt idx="3">
                  <c:v>5992</c:v>
                </c:pt>
                <c:pt idx="4">
                  <c:v>37939</c:v>
                </c:pt>
                <c:pt idx="5">
                  <c:v>254483</c:v>
                </c:pt>
                <c:pt idx="6">
                  <c:v>8324</c:v>
                </c:pt>
                <c:pt idx="7">
                  <c:v>284098</c:v>
                </c:pt>
                <c:pt idx="8">
                  <c:v>7680</c:v>
                </c:pt>
                <c:pt idx="9">
                  <c:v>284742</c:v>
                </c:pt>
                <c:pt idx="10">
                  <c:v>7680</c:v>
                </c:pt>
                <c:pt idx="11">
                  <c:v>284742</c:v>
                </c:pt>
              </c:numCache>
            </c:numRef>
          </c:val>
          <c:extLst>
            <c:ext xmlns:c15="http://schemas.microsoft.com/office/drawing/2012/chart" uri="{02D57815-91ED-43cb-92C2-25804820EDAC}">
              <c15:datalabelsRange>
                <c15:f>'health behavior &amp; other disease'!$D$13:$D$24</c15:f>
                <c15:dlblRangeCache>
                  <c:ptCount val="12"/>
                  <c:pt idx="0">
                    <c:v>78.05%</c:v>
                  </c:pt>
                  <c:pt idx="1">
                    <c:v>95.78%</c:v>
                  </c:pt>
                  <c:pt idx="2">
                    <c:v>93.50%</c:v>
                  </c:pt>
                  <c:pt idx="3">
                    <c:v>88.36%</c:v>
                  </c:pt>
                  <c:pt idx="4">
                    <c:v>88.49%</c:v>
                  </c:pt>
                  <c:pt idx="5">
                    <c:v>91.90%</c:v>
                  </c:pt>
                  <c:pt idx="6">
                    <c:v>70.67%</c:v>
                  </c:pt>
                  <c:pt idx="7">
                    <c:v>92.23%</c:v>
                  </c:pt>
                  <c:pt idx="8">
                    <c:v>63.63%</c:v>
                  </c:pt>
                  <c:pt idx="9">
                    <c:v>92.53%</c:v>
                  </c:pt>
                  <c:pt idx="10">
                    <c:v>63.63%</c:v>
                  </c:pt>
                  <c:pt idx="11">
                    <c:v>92.53%</c:v>
                  </c:pt>
                </c15:dlblRangeCache>
              </c15:datalabelsRange>
            </c:ext>
            <c:ext xmlns:c16="http://schemas.microsoft.com/office/drawing/2014/chart" uri="{C3380CC4-5D6E-409C-BE32-E72D297353CC}">
              <c16:uniqueId val="{00000014-A4D8-4769-8F97-FAB5CA6CEF2A}"/>
            </c:ext>
          </c:extLst>
        </c:ser>
        <c:ser>
          <c:idx val="1"/>
          <c:order val="1"/>
          <c:spPr>
            <a:solidFill>
              <a:schemeClr val="accent6"/>
            </a:solidFill>
            <a:ln>
              <a:noFill/>
            </a:ln>
            <a:effectLst/>
          </c:spPr>
          <c:invertIfNegative val="0"/>
          <c:dPt>
            <c:idx val="4"/>
            <c:invertIfNegative val="0"/>
            <c:bubble3D val="0"/>
            <c:spPr>
              <a:solidFill>
                <a:schemeClr val="accent5"/>
              </a:solidFill>
              <a:ln>
                <a:noFill/>
              </a:ln>
              <a:effectLst/>
            </c:spPr>
            <c:extLst>
              <c:ext xmlns:c16="http://schemas.microsoft.com/office/drawing/2014/chart" uri="{C3380CC4-5D6E-409C-BE32-E72D297353CC}">
                <c16:uniqueId val="{00000016-A4D8-4769-8F97-FAB5CA6CEF2A}"/>
              </c:ext>
            </c:extLst>
          </c:dPt>
          <c:dPt>
            <c:idx val="5"/>
            <c:invertIfNegative val="0"/>
            <c:bubble3D val="0"/>
            <c:spPr>
              <a:solidFill>
                <a:schemeClr val="accent5"/>
              </a:solidFill>
              <a:ln>
                <a:noFill/>
              </a:ln>
              <a:effectLst/>
            </c:spPr>
            <c:extLst>
              <c:ext xmlns:c16="http://schemas.microsoft.com/office/drawing/2014/chart" uri="{C3380CC4-5D6E-409C-BE32-E72D297353CC}">
                <c16:uniqueId val="{00000018-A4D8-4769-8F97-FAB5CA6CEF2A}"/>
              </c:ext>
            </c:extLst>
          </c:dPt>
          <c:dPt>
            <c:idx val="6"/>
            <c:invertIfNegative val="0"/>
            <c:bubble3D val="0"/>
            <c:spPr>
              <a:solidFill>
                <a:schemeClr val="accent2"/>
              </a:solidFill>
              <a:ln>
                <a:noFill/>
              </a:ln>
              <a:effectLst/>
            </c:spPr>
            <c:extLst>
              <c:ext xmlns:c16="http://schemas.microsoft.com/office/drawing/2014/chart" uri="{C3380CC4-5D6E-409C-BE32-E72D297353CC}">
                <c16:uniqueId val="{0000001A-A4D8-4769-8F97-FAB5CA6CEF2A}"/>
              </c:ext>
            </c:extLst>
          </c:dPt>
          <c:dPt>
            <c:idx val="7"/>
            <c:invertIfNegative val="0"/>
            <c:bubble3D val="0"/>
            <c:spPr>
              <a:solidFill>
                <a:schemeClr val="accent2"/>
              </a:solidFill>
              <a:ln>
                <a:noFill/>
              </a:ln>
              <a:effectLst/>
            </c:spPr>
            <c:extLst>
              <c:ext xmlns:c16="http://schemas.microsoft.com/office/drawing/2014/chart" uri="{C3380CC4-5D6E-409C-BE32-E72D297353CC}">
                <c16:uniqueId val="{0000001C-A4D8-4769-8F97-FAB5CA6CEF2A}"/>
              </c:ext>
            </c:extLst>
          </c:dPt>
          <c:dPt>
            <c:idx val="8"/>
            <c:invertIfNegative val="0"/>
            <c:bubble3D val="0"/>
            <c:spPr>
              <a:solidFill>
                <a:schemeClr val="accent4"/>
              </a:solidFill>
              <a:ln>
                <a:noFill/>
              </a:ln>
              <a:effectLst/>
            </c:spPr>
            <c:extLst>
              <c:ext xmlns:c16="http://schemas.microsoft.com/office/drawing/2014/chart" uri="{C3380CC4-5D6E-409C-BE32-E72D297353CC}">
                <c16:uniqueId val="{0000001E-A4D8-4769-8F97-FAB5CA6CEF2A}"/>
              </c:ext>
            </c:extLst>
          </c:dPt>
          <c:dPt>
            <c:idx val="9"/>
            <c:invertIfNegative val="0"/>
            <c:bubble3D val="0"/>
            <c:spPr>
              <a:solidFill>
                <a:schemeClr val="accent4"/>
              </a:solidFill>
              <a:ln>
                <a:noFill/>
              </a:ln>
              <a:effectLst/>
            </c:spPr>
            <c:extLst>
              <c:ext xmlns:c16="http://schemas.microsoft.com/office/drawing/2014/chart" uri="{C3380CC4-5D6E-409C-BE32-E72D297353CC}">
                <c16:uniqueId val="{00000020-A4D8-4769-8F97-FAB5CA6CEF2A}"/>
              </c:ext>
            </c:extLst>
          </c:dPt>
          <c:dPt>
            <c:idx val="10"/>
            <c:invertIfNegative val="0"/>
            <c:bubble3D val="0"/>
            <c:spPr>
              <a:solidFill>
                <a:srgbClr val="7030A0"/>
              </a:solidFill>
              <a:ln>
                <a:noFill/>
              </a:ln>
              <a:effectLst/>
            </c:spPr>
            <c:extLst>
              <c:ext xmlns:c16="http://schemas.microsoft.com/office/drawing/2014/chart" uri="{C3380CC4-5D6E-409C-BE32-E72D297353CC}">
                <c16:uniqueId val="{00000022-A4D8-4769-8F97-FAB5CA6CEF2A}"/>
              </c:ext>
            </c:extLst>
          </c:dPt>
          <c:dPt>
            <c:idx val="11"/>
            <c:invertIfNegative val="0"/>
            <c:bubble3D val="0"/>
            <c:spPr>
              <a:solidFill>
                <a:srgbClr val="7030A0"/>
              </a:solidFill>
              <a:ln>
                <a:noFill/>
              </a:ln>
              <a:effectLst/>
            </c:spPr>
            <c:extLst>
              <c:ext xmlns:c16="http://schemas.microsoft.com/office/drawing/2014/chart" uri="{C3380CC4-5D6E-409C-BE32-E72D297353CC}">
                <c16:uniqueId val="{00000024-A4D8-4769-8F97-FAB5CA6CEF2A}"/>
              </c:ext>
            </c:extLst>
          </c:dPt>
          <c:dLbls>
            <c:dLbl>
              <c:idx val="0"/>
              <c:tx>
                <c:rich>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fld id="{E96D1DAD-857E-4A51-89B8-10012475DB60}" type="CELLRANGE">
                      <a:rPr lang="en-US" altLang="zh-TW"/>
                      <a:pPr>
                        <a:defRPr sz="1050" b="1">
                          <a:solidFill>
                            <a:srgbClr val="FF0000"/>
                          </a:solidFill>
                        </a:defRPr>
                      </a:pPr>
                      <a:t>[CELLRANGE]</a:t>
                    </a:fld>
                    <a:endParaRPr lang="zh-TW" altLang="en-US"/>
                  </a:p>
                </c:rich>
              </c:tx>
              <c:spPr>
                <a:solidFill>
                  <a:schemeClr val="bg1"/>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endParaRPr lang="zh-TW"/>
                </a:p>
              </c:txP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25-A4D8-4769-8F97-FAB5CA6CEF2A}"/>
                </c:ext>
              </c:extLst>
            </c:dLbl>
            <c:dLbl>
              <c:idx val="1"/>
              <c:tx>
                <c:rich>
                  <a:bodyPr/>
                  <a:lstStyle/>
                  <a:p>
                    <a:fld id="{77591C66-D4A4-4171-9366-84FC5A50E2D2}"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A4D8-4769-8F97-FAB5CA6CEF2A}"/>
                </c:ext>
              </c:extLst>
            </c:dLbl>
            <c:dLbl>
              <c:idx val="2"/>
              <c:tx>
                <c:rich>
                  <a:bodyPr/>
                  <a:lstStyle/>
                  <a:p>
                    <a:fld id="{01E833C5-760A-4E58-B539-833BE1094DE5}"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A4D8-4769-8F97-FAB5CA6CEF2A}"/>
                </c:ext>
              </c:extLst>
            </c:dLbl>
            <c:dLbl>
              <c:idx val="3"/>
              <c:tx>
                <c:rich>
                  <a:bodyPr/>
                  <a:lstStyle/>
                  <a:p>
                    <a:fld id="{E0DFEC30-372E-4812-AEFC-1B1BFF7C1D1E}"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A4D8-4769-8F97-FAB5CA6CEF2A}"/>
                </c:ext>
              </c:extLst>
            </c:dLbl>
            <c:dLbl>
              <c:idx val="4"/>
              <c:tx>
                <c:rich>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fld id="{02853542-1A7F-412E-8BFB-9E7B93B4B9FC}" type="CELLRANGE">
                      <a:rPr lang="zh-TW" altLang="en-US"/>
                      <a:pPr>
                        <a:defRPr sz="1050" b="1">
                          <a:solidFill>
                            <a:srgbClr val="FF0000"/>
                          </a:solidFill>
                        </a:defRPr>
                      </a:pPr>
                      <a:t>[CELLRANGE]</a:t>
                    </a:fld>
                    <a:endParaRPr lang="zh-TW" altLang="en-US"/>
                  </a:p>
                </c:rich>
              </c:tx>
              <c:spPr>
                <a:solidFill>
                  <a:schemeClr val="bg1"/>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endParaRPr lang="zh-TW"/>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A4D8-4769-8F97-FAB5CA6CEF2A}"/>
                </c:ext>
              </c:extLst>
            </c:dLbl>
            <c:dLbl>
              <c:idx val="5"/>
              <c:tx>
                <c:rich>
                  <a:bodyPr/>
                  <a:lstStyle/>
                  <a:p>
                    <a:fld id="{D3FCE2A7-A5E6-41B4-886B-FD05F8F12CCC}"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A4D8-4769-8F97-FAB5CA6CEF2A}"/>
                </c:ext>
              </c:extLst>
            </c:dLbl>
            <c:dLbl>
              <c:idx val="6"/>
              <c:tx>
                <c:rich>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fld id="{6A7353B3-A794-47D9-969F-FA898C5EF1A4}" type="CELLRANGE">
                      <a:rPr lang="zh-TW" altLang="en-US"/>
                      <a:pPr>
                        <a:defRPr sz="1050" b="1">
                          <a:solidFill>
                            <a:srgbClr val="FF0000"/>
                          </a:solidFill>
                        </a:defRPr>
                      </a:pPr>
                      <a:t>[CELLRANGE]</a:t>
                    </a:fld>
                    <a:endParaRPr lang="zh-TW" altLang="en-US"/>
                  </a:p>
                </c:rich>
              </c:tx>
              <c:spPr>
                <a:solidFill>
                  <a:schemeClr val="bg1"/>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endParaRPr lang="zh-TW"/>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A4D8-4769-8F97-FAB5CA6CEF2A}"/>
                </c:ext>
              </c:extLst>
            </c:dLbl>
            <c:dLbl>
              <c:idx val="7"/>
              <c:tx>
                <c:rich>
                  <a:bodyPr/>
                  <a:lstStyle/>
                  <a:p>
                    <a:fld id="{55F54CFB-5434-42C9-846A-27E688569728}"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A4D8-4769-8F97-FAB5CA6CEF2A}"/>
                </c:ext>
              </c:extLst>
            </c:dLbl>
            <c:dLbl>
              <c:idx val="8"/>
              <c:tx>
                <c:rich>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fld id="{F4BCFD60-DCD8-48EB-8524-99AB7AA33046}" type="CELLRANGE">
                      <a:rPr lang="zh-TW" altLang="en-US"/>
                      <a:pPr>
                        <a:defRPr sz="1050" b="1">
                          <a:solidFill>
                            <a:srgbClr val="FF0000"/>
                          </a:solidFill>
                        </a:defRPr>
                      </a:pPr>
                      <a:t>[CELLRANGE]</a:t>
                    </a:fld>
                    <a:endParaRPr lang="zh-TW" altLang="en-US"/>
                  </a:p>
                </c:rich>
              </c:tx>
              <c:spPr>
                <a:solidFill>
                  <a:schemeClr val="bg1"/>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endParaRPr lang="zh-TW"/>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A4D8-4769-8F97-FAB5CA6CEF2A}"/>
                </c:ext>
              </c:extLst>
            </c:dLbl>
            <c:dLbl>
              <c:idx val="9"/>
              <c:tx>
                <c:rich>
                  <a:bodyPr/>
                  <a:lstStyle/>
                  <a:p>
                    <a:fld id="{704DC24B-8B0D-4BD6-9B79-40801B354CF8}"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A4D8-4769-8F97-FAB5CA6CEF2A}"/>
                </c:ext>
              </c:extLst>
            </c:dLbl>
            <c:dLbl>
              <c:idx val="10"/>
              <c:tx>
                <c:rich>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fld id="{89CF7EE1-B3BA-4ADF-9BD4-AEE66DCAB222}" type="CELLRANGE">
                      <a:rPr lang="zh-TW" altLang="en-US"/>
                      <a:pPr>
                        <a:defRPr sz="1050" b="1">
                          <a:solidFill>
                            <a:srgbClr val="FF0000"/>
                          </a:solidFill>
                        </a:defRPr>
                      </a:pPr>
                      <a:t>[CELLRANGE]</a:t>
                    </a:fld>
                    <a:endParaRPr lang="zh-TW" altLang="en-US"/>
                  </a:p>
                </c:rich>
              </c:tx>
              <c:spPr>
                <a:solidFill>
                  <a:schemeClr val="bg1"/>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1050" b="1" i="0" u="none" strike="noStrike" kern="1200" baseline="0">
                      <a:solidFill>
                        <a:srgbClr val="FF0000"/>
                      </a:solidFill>
                      <a:latin typeface="+mn-lt"/>
                      <a:ea typeface="+mn-ea"/>
                      <a:cs typeface="+mn-cs"/>
                    </a:defRPr>
                  </a:pPr>
                  <a:endParaRPr lang="zh-TW"/>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A4D8-4769-8F97-FAB5CA6CEF2A}"/>
                </c:ext>
              </c:extLst>
            </c:dLbl>
            <c:dLbl>
              <c:idx val="11"/>
              <c:tx>
                <c:rich>
                  <a:bodyPr/>
                  <a:lstStyle/>
                  <a:p>
                    <a:fld id="{5882F367-D58F-4C72-9387-B088333AE814}" type="CELLRANGE">
                      <a:rPr lang="zh-TW" altLang="en-US"/>
                      <a:pPr/>
                      <a:t>[CELLRANGE]</a:t>
                    </a:fld>
                    <a:endParaRPr lang="zh-TW" alt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A4D8-4769-8F97-FAB5CA6CEF2A}"/>
                </c:ext>
              </c:extLst>
            </c:dLbl>
            <c:spPr>
              <a:solidFill>
                <a:schemeClr val="bg1"/>
              </a:solidFill>
              <a:ln>
                <a:solidFill>
                  <a:schemeClr val="tx1">
                    <a:lumMod val="95000"/>
                    <a:lumOff val="5000"/>
                  </a:schemeClr>
                </a:solidFill>
              </a:ln>
              <a:effectLst/>
            </c:spPr>
            <c:txPr>
              <a:bodyPr rot="0" spcFirstLastPara="1" vertOverflow="ellipsis" vert="horz" wrap="square" lIns="38100" tIns="19050" rIns="38100" bIns="19050" anchor="ctr" anchorCtr="1">
                <a:spAutoFit/>
              </a:bodyPr>
              <a:lstStyle/>
              <a:p>
                <a:pPr>
                  <a:defRPr sz="800" b="0" i="0" u="none" strike="noStrike" kern="1200" baseline="0">
                    <a:solidFill>
                      <a:sysClr val="windowText" lastClr="000000"/>
                    </a:solidFill>
                    <a:latin typeface="+mn-lt"/>
                    <a:ea typeface="+mn-ea"/>
                    <a:cs typeface="+mn-cs"/>
                  </a:defRPr>
                </a:pPr>
                <a:endParaRPr lang="zh-TW"/>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cat>
            <c:strRef>
              <c:f>'health behavior &amp; other disease'!$A$13:$A$24</c:f>
              <c:strCache>
                <c:ptCount val="12"/>
                <c:pt idx="0">
                  <c:v> Yes</c:v>
                </c:pt>
                <c:pt idx="1">
                  <c:v> Yes (during pregnancy)</c:v>
                </c:pt>
                <c:pt idx="2">
                  <c:v> No</c:v>
                </c:pt>
                <c:pt idx="3">
                  <c:v> No, borderline diabetic</c:v>
                </c:pt>
                <c:pt idx="4">
                  <c:v> Yes</c:v>
                </c:pt>
                <c:pt idx="5">
                  <c:v> No</c:v>
                </c:pt>
                <c:pt idx="6">
                  <c:v> Yes</c:v>
                </c:pt>
                <c:pt idx="7">
                  <c:v> No</c:v>
                </c:pt>
                <c:pt idx="8">
                  <c:v> Yes</c:v>
                </c:pt>
                <c:pt idx="9">
                  <c:v> No</c:v>
                </c:pt>
                <c:pt idx="10">
                  <c:v> Yes</c:v>
                </c:pt>
                <c:pt idx="11">
                  <c:v> No</c:v>
                </c:pt>
              </c:strCache>
            </c:strRef>
          </c:cat>
          <c:val>
            <c:numRef>
              <c:f>'health behavior &amp; other disease'!$C$13:$C$24</c:f>
              <c:numCache>
                <c:formatCode>_-* #,##0_-;\-* #,##0_-;_-* "-"??_-;_-@_-</c:formatCode>
                <c:ptCount val="12"/>
                <c:pt idx="0">
                  <c:v>8957</c:v>
                </c:pt>
                <c:pt idx="1">
                  <c:v>108</c:v>
                </c:pt>
                <c:pt idx="2">
                  <c:v>17519</c:v>
                </c:pt>
                <c:pt idx="3">
                  <c:v>789</c:v>
                </c:pt>
                <c:pt idx="4">
                  <c:v>4933</c:v>
                </c:pt>
                <c:pt idx="5">
                  <c:v>22440</c:v>
                </c:pt>
                <c:pt idx="6">
                  <c:v>3455</c:v>
                </c:pt>
                <c:pt idx="7">
                  <c:v>23918</c:v>
                </c:pt>
                <c:pt idx="8">
                  <c:v>4389</c:v>
                </c:pt>
                <c:pt idx="9">
                  <c:v>22984</c:v>
                </c:pt>
                <c:pt idx="10">
                  <c:v>4389</c:v>
                </c:pt>
                <c:pt idx="11">
                  <c:v>22984</c:v>
                </c:pt>
              </c:numCache>
            </c:numRef>
          </c:val>
          <c:extLst>
            <c:ext xmlns:c15="http://schemas.microsoft.com/office/drawing/2012/chart" uri="{02D57815-91ED-43cb-92C2-25804820EDAC}">
              <c15:datalabelsRange>
                <c15:f>'health behavior &amp; other disease'!$E$13:$E$24</c15:f>
                <c15:dlblRangeCache>
                  <c:ptCount val="12"/>
                  <c:pt idx="0">
                    <c:v>21.95%</c:v>
                  </c:pt>
                  <c:pt idx="1">
                    <c:v>4.22%</c:v>
                  </c:pt>
                  <c:pt idx="2">
                    <c:v>6.50%</c:v>
                  </c:pt>
                  <c:pt idx="3">
                    <c:v>11.64%</c:v>
                  </c:pt>
                  <c:pt idx="4">
                    <c:v>11.51%</c:v>
                  </c:pt>
                  <c:pt idx="5">
                    <c:v>8.10%</c:v>
                  </c:pt>
                  <c:pt idx="6">
                    <c:v>29.33%</c:v>
                  </c:pt>
                  <c:pt idx="7">
                    <c:v>7.77%</c:v>
                  </c:pt>
                  <c:pt idx="8">
                    <c:v>36.37%</c:v>
                  </c:pt>
                  <c:pt idx="9">
                    <c:v>7.47%</c:v>
                  </c:pt>
                  <c:pt idx="10">
                    <c:v>36.37%</c:v>
                  </c:pt>
                  <c:pt idx="11">
                    <c:v>7.47%</c:v>
                  </c:pt>
                </c15:dlblRangeCache>
              </c15:datalabelsRange>
            </c:ext>
            <c:ext xmlns:c16="http://schemas.microsoft.com/office/drawing/2014/chart" uri="{C3380CC4-5D6E-409C-BE32-E72D297353CC}">
              <c16:uniqueId val="{00000029-A4D8-4769-8F97-FAB5CA6CEF2A}"/>
            </c:ext>
          </c:extLst>
        </c:ser>
        <c:ser>
          <c:idx val="2"/>
          <c:order val="2"/>
          <c:spPr>
            <a:solidFill>
              <a:schemeClr val="accent3"/>
            </a:solidFill>
            <a:ln>
              <a:noFill/>
            </a:ln>
            <a:effectLst/>
          </c:spPr>
          <c:invertIfNegative val="0"/>
          <c:dLbls>
            <c:delete val="1"/>
          </c:dLbls>
          <c:cat>
            <c:strRef>
              <c:f>'health behavior &amp; other disease'!$A$13:$A$24</c:f>
              <c:strCache>
                <c:ptCount val="12"/>
                <c:pt idx="0">
                  <c:v> Yes</c:v>
                </c:pt>
                <c:pt idx="1">
                  <c:v> Yes (during pregnancy)</c:v>
                </c:pt>
                <c:pt idx="2">
                  <c:v> No</c:v>
                </c:pt>
                <c:pt idx="3">
                  <c:v> No, borderline diabetic</c:v>
                </c:pt>
                <c:pt idx="4">
                  <c:v> Yes</c:v>
                </c:pt>
                <c:pt idx="5">
                  <c:v> No</c:v>
                </c:pt>
                <c:pt idx="6">
                  <c:v> Yes</c:v>
                </c:pt>
                <c:pt idx="7">
                  <c:v> No</c:v>
                </c:pt>
                <c:pt idx="8">
                  <c:v> Yes</c:v>
                </c:pt>
                <c:pt idx="9">
                  <c:v> No</c:v>
                </c:pt>
                <c:pt idx="10">
                  <c:v> Yes</c:v>
                </c:pt>
                <c:pt idx="11">
                  <c:v> No</c:v>
                </c:pt>
              </c:strCache>
            </c:strRef>
          </c:cat>
          <c:val>
            <c:numRef>
              <c:f>'health behavior &amp; other disease'!$D$13:$D$24</c:f>
              <c:numCache>
                <c:formatCode>0.00%</c:formatCode>
                <c:ptCount val="12"/>
                <c:pt idx="0">
                  <c:v>0.78047644723297882</c:v>
                </c:pt>
                <c:pt idx="1">
                  <c:v>0.9577960140679953</c:v>
                </c:pt>
                <c:pt idx="2">
                  <c:v>0.93503131802724238</c:v>
                </c:pt>
                <c:pt idx="3">
                  <c:v>0.88364548001769649</c:v>
                </c:pt>
                <c:pt idx="4">
                  <c:v>0.8849365553274865</c:v>
                </c:pt>
                <c:pt idx="5">
                  <c:v>0.91896664415740115</c:v>
                </c:pt>
                <c:pt idx="6">
                  <c:v>0.70668138212072329</c:v>
                </c:pt>
                <c:pt idx="7">
                  <c:v>0.92234818970443089</c:v>
                </c:pt>
                <c:pt idx="8">
                  <c:v>0.63634103902560279</c:v>
                </c:pt>
                <c:pt idx="9">
                  <c:v>0.92531017853545039</c:v>
                </c:pt>
                <c:pt idx="10">
                  <c:v>0.63634103902560279</c:v>
                </c:pt>
                <c:pt idx="11">
                  <c:v>0.92531017853545039</c:v>
                </c:pt>
              </c:numCache>
            </c:numRef>
          </c:val>
          <c:extLst>
            <c:ext xmlns:c16="http://schemas.microsoft.com/office/drawing/2014/chart" uri="{C3380CC4-5D6E-409C-BE32-E72D297353CC}">
              <c16:uniqueId val="{0000002A-A4D8-4769-8F97-FAB5CA6CEF2A}"/>
            </c:ext>
          </c:extLst>
        </c:ser>
        <c:ser>
          <c:idx val="3"/>
          <c:order val="3"/>
          <c:spPr>
            <a:solidFill>
              <a:schemeClr val="accent4"/>
            </a:solidFill>
            <a:ln>
              <a:noFill/>
            </a:ln>
            <a:effectLst/>
          </c:spPr>
          <c:invertIfNegative val="0"/>
          <c:dLbls>
            <c:delete val="1"/>
          </c:dLbls>
          <c:cat>
            <c:strRef>
              <c:f>'health behavior &amp; other disease'!$A$13:$A$24</c:f>
              <c:strCache>
                <c:ptCount val="12"/>
                <c:pt idx="0">
                  <c:v> Yes</c:v>
                </c:pt>
                <c:pt idx="1">
                  <c:v> Yes (during pregnancy)</c:v>
                </c:pt>
                <c:pt idx="2">
                  <c:v> No</c:v>
                </c:pt>
                <c:pt idx="3">
                  <c:v> No, borderline diabetic</c:v>
                </c:pt>
                <c:pt idx="4">
                  <c:v> Yes</c:v>
                </c:pt>
                <c:pt idx="5">
                  <c:v> No</c:v>
                </c:pt>
                <c:pt idx="6">
                  <c:v> Yes</c:v>
                </c:pt>
                <c:pt idx="7">
                  <c:v> No</c:v>
                </c:pt>
                <c:pt idx="8">
                  <c:v> Yes</c:v>
                </c:pt>
                <c:pt idx="9">
                  <c:v> No</c:v>
                </c:pt>
                <c:pt idx="10">
                  <c:v> Yes</c:v>
                </c:pt>
                <c:pt idx="11">
                  <c:v> No</c:v>
                </c:pt>
              </c:strCache>
            </c:strRef>
          </c:cat>
          <c:val>
            <c:numRef>
              <c:f>'health behavior &amp; other disease'!$E$13:$E$24</c:f>
              <c:numCache>
                <c:formatCode>0.00%</c:formatCode>
                <c:ptCount val="12"/>
                <c:pt idx="0">
                  <c:v>0.21952355276702123</c:v>
                </c:pt>
                <c:pt idx="1">
                  <c:v>4.2203985932004688E-2</c:v>
                </c:pt>
                <c:pt idx="2">
                  <c:v>6.4968681972757583E-2</c:v>
                </c:pt>
                <c:pt idx="3">
                  <c:v>0.11635451998230349</c:v>
                </c:pt>
                <c:pt idx="4">
                  <c:v>0.11506344467251353</c:v>
                </c:pt>
                <c:pt idx="5">
                  <c:v>8.1033355842598839E-2</c:v>
                </c:pt>
                <c:pt idx="6">
                  <c:v>0.29331861787927666</c:v>
                </c:pt>
                <c:pt idx="7">
                  <c:v>7.7651810295569057E-2</c:v>
                </c:pt>
                <c:pt idx="8">
                  <c:v>0.36365896097439721</c:v>
                </c:pt>
                <c:pt idx="9">
                  <c:v>7.4689821464549638E-2</c:v>
                </c:pt>
                <c:pt idx="10">
                  <c:v>0.36365896097439721</c:v>
                </c:pt>
                <c:pt idx="11">
                  <c:v>7.4689821464549638E-2</c:v>
                </c:pt>
              </c:numCache>
            </c:numRef>
          </c:val>
          <c:extLst>
            <c:ext xmlns:c16="http://schemas.microsoft.com/office/drawing/2014/chart" uri="{C3380CC4-5D6E-409C-BE32-E72D297353CC}">
              <c16:uniqueId val="{0000002B-A4D8-4769-8F97-FAB5CA6CEF2A}"/>
            </c:ext>
          </c:extLst>
        </c:ser>
        <c:dLbls>
          <c:showLegendKey val="0"/>
          <c:showVal val="1"/>
          <c:showCatName val="0"/>
          <c:showSerName val="0"/>
          <c:showPercent val="0"/>
          <c:showBubbleSize val="0"/>
        </c:dLbls>
        <c:gapWidth val="106"/>
        <c:overlap val="100"/>
        <c:axId val="159308384"/>
        <c:axId val="159318464"/>
      </c:barChart>
      <c:catAx>
        <c:axId val="159308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59318464"/>
        <c:crosses val="autoZero"/>
        <c:auto val="1"/>
        <c:lblAlgn val="ctr"/>
        <c:lblOffset val="100"/>
        <c:noMultiLvlLbl val="0"/>
      </c:catAx>
      <c:valAx>
        <c:axId val="159318464"/>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59308384"/>
        <c:crosses val="autoZero"/>
        <c:crossBetween val="between"/>
      </c:valAx>
      <c:spPr>
        <a:noFill/>
        <a:ln>
          <a:noFill/>
        </a:ln>
        <a:effectLst/>
      </c:spPr>
    </c:plotArea>
    <c:plotVisOnly val="1"/>
    <c:dispBlanksAs val="gap"/>
    <c:showDLblsOverMax val="0"/>
  </c:chart>
  <c:spPr>
    <a:solidFill>
      <a:sysClr val="window" lastClr="FFFFFF"/>
    </a:solidFill>
    <a:ln>
      <a:solidFill>
        <a:sysClr val="windowText" lastClr="000000"/>
      </a:solidFill>
    </a:ln>
    <a:effectLst/>
  </c:spPr>
  <c:txPr>
    <a:bodyPr/>
    <a:lstStyle/>
    <a:p>
      <a:pPr>
        <a:defRPr/>
      </a:pPr>
      <a:endParaRPr lang="zh-TW"/>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0.08271</cdr:x>
      <cdr:y>0.8366</cdr:y>
    </cdr:from>
    <cdr:to>
      <cdr:x>0.1413</cdr:x>
      <cdr:y>0.95659</cdr:y>
    </cdr:to>
    <cdr:sp macro="" textlink="">
      <cdr:nvSpPr>
        <cdr:cNvPr id="2" name="文字方塊 1">
          <a:extLst xmlns:a="http://schemas.openxmlformats.org/drawingml/2006/main">
            <a:ext uri="{FF2B5EF4-FFF2-40B4-BE49-F238E27FC236}">
              <a16:creationId xmlns:a16="http://schemas.microsoft.com/office/drawing/2014/main" id="{5143FCAC-06D0-9E34-965C-871217FE391F}"/>
            </a:ext>
          </a:extLst>
        </cdr:cNvPr>
        <cdr:cNvSpPr txBox="1"/>
      </cdr:nvSpPr>
      <cdr:spPr>
        <a:xfrm xmlns:a="http://schemas.openxmlformats.org/drawingml/2006/main" rot="18857564">
          <a:off x="443917" y="3807139"/>
          <a:ext cx="534430" cy="372010"/>
        </a:xfrm>
        <a:prstGeom xmlns:a="http://schemas.openxmlformats.org/drawingml/2006/main" prst="rect">
          <a:avLst/>
        </a:prstGeom>
        <a:solidFill xmlns:a="http://schemas.openxmlformats.org/drawingml/2006/main">
          <a:schemeClr val="bg1"/>
        </a:solidFill>
      </cdr:spPr>
      <cdr:txBody>
        <a:bodyPr xmlns:a="http://schemas.openxmlformats.org/drawingml/2006/main" vertOverflow="clip" wrap="square" rtlCol="0"/>
        <a:lstStyle xmlns:a="http://schemas.openxmlformats.org/drawingml/2006/main"/>
        <a:p xmlns:a="http://schemas.openxmlformats.org/drawingml/2006/main">
          <a:pPr algn="r"/>
          <a:r>
            <a:rPr lang="en-US" altLang="zh-TW" sz="1200" b="1" kern="1200" dirty="0">
              <a:solidFill>
                <a:schemeClr val="tx1"/>
              </a:solidFill>
            </a:rPr>
            <a:t>Male`</a:t>
          </a:r>
          <a:endParaRPr lang="zh-TW" altLang="en-US" sz="1200" b="1" kern="1200" dirty="0">
            <a:solidFill>
              <a:schemeClr val="tx1"/>
            </a:solidFill>
          </a:endParaRPr>
        </a:p>
      </cdr:txBody>
    </cdr:sp>
  </cdr:relSizeAnchor>
  <cdr:relSizeAnchor xmlns:cdr="http://schemas.openxmlformats.org/drawingml/2006/chartDrawing">
    <cdr:from>
      <cdr:x>0.44541</cdr:x>
      <cdr:y>0.8366</cdr:y>
    </cdr:from>
    <cdr:to>
      <cdr:x>0.504</cdr:x>
      <cdr:y>0.95659</cdr:y>
    </cdr:to>
    <cdr:sp macro="" textlink="">
      <cdr:nvSpPr>
        <cdr:cNvPr id="3" name="文字方塊 1">
          <a:extLst xmlns:a="http://schemas.openxmlformats.org/drawingml/2006/main">
            <a:ext uri="{FF2B5EF4-FFF2-40B4-BE49-F238E27FC236}">
              <a16:creationId xmlns:a16="http://schemas.microsoft.com/office/drawing/2014/main" id="{3E145182-EDF9-3879-BC81-D8F0E618FDD1}"/>
            </a:ext>
          </a:extLst>
        </cdr:cNvPr>
        <cdr:cNvSpPr txBox="1"/>
      </cdr:nvSpPr>
      <cdr:spPr>
        <a:xfrm xmlns:a="http://schemas.openxmlformats.org/drawingml/2006/main" rot="18474494">
          <a:off x="2746852" y="3807141"/>
          <a:ext cx="534430" cy="372010"/>
        </a:xfrm>
        <a:prstGeom xmlns:a="http://schemas.openxmlformats.org/drawingml/2006/main" prst="rect">
          <a:avLst/>
        </a:prstGeom>
        <a:solidFill xmlns:a="http://schemas.openxmlformats.org/drawingml/2006/main">
          <a:schemeClr val="bg1"/>
        </a:solidFill>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r>
            <a:rPr lang="en-US" altLang="zh-TW" sz="1200" b="1" kern="1200" dirty="0">
              <a:solidFill>
                <a:schemeClr val="tx1"/>
              </a:solidFill>
            </a:rPr>
            <a:t>&gt;80</a:t>
          </a:r>
          <a:endParaRPr lang="zh-TW" altLang="en-US" sz="1200" b="1" kern="1200" dirty="0">
            <a:solidFill>
              <a:schemeClr val="tx1"/>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0.19274</cdr:x>
      <cdr:y>0.89625</cdr:y>
    </cdr:from>
    <cdr:to>
      <cdr:x>1</cdr:x>
      <cdr:y>0.98271</cdr:y>
    </cdr:to>
    <cdr:grpSp>
      <cdr:nvGrpSpPr>
        <cdr:cNvPr id="2" name="群組 1">
          <a:extLst xmlns:a="http://schemas.openxmlformats.org/drawingml/2006/main">
            <a:ext uri="{FF2B5EF4-FFF2-40B4-BE49-F238E27FC236}">
              <a16:creationId xmlns:a16="http://schemas.microsoft.com/office/drawing/2014/main" id="{34B7F965-DBC0-64DE-2676-AACA72E2A0D2}"/>
            </a:ext>
          </a:extLst>
        </cdr:cNvPr>
        <cdr:cNvGrpSpPr/>
      </cdr:nvGrpSpPr>
      <cdr:grpSpPr>
        <a:xfrm xmlns:a="http://schemas.openxmlformats.org/drawingml/2006/main">
          <a:off x="1231267" y="4052817"/>
          <a:ext cx="5156960" cy="390970"/>
          <a:chOff x="1318191" y="3883990"/>
          <a:chExt cx="5157015" cy="383669"/>
        </a:xfrm>
        <a:noFill xmlns:a="http://schemas.openxmlformats.org/drawingml/2006/main"/>
      </cdr:grpSpPr>
      <cdr:sp macro="" textlink="">
        <cdr:nvSpPr>
          <cdr:cNvPr id="3" name="文字方塊 2">
            <a:extLst xmlns:a="http://schemas.openxmlformats.org/drawingml/2006/main">
              <a:ext uri="{FF2B5EF4-FFF2-40B4-BE49-F238E27FC236}">
                <a16:creationId xmlns:a16="http://schemas.microsoft.com/office/drawing/2014/main" id="{1511A25D-4DC3-0B72-0F27-74477D842E95}"/>
              </a:ext>
            </a:extLst>
          </cdr:cNvPr>
          <cdr:cNvSpPr txBox="1"/>
        </cdr:nvSpPr>
        <cdr:spPr>
          <a:xfrm xmlns:a="http://schemas.openxmlformats.org/drawingml/2006/main">
            <a:off x="1318191" y="3895652"/>
            <a:ext cx="534433" cy="372005"/>
          </a:xfrm>
          <a:prstGeom xmlns:a="http://schemas.openxmlformats.org/drawingml/2006/main" prst="rect">
            <a:avLst/>
          </a:prstGeom>
          <a:noFill xmlns:a="http://schemas.openxmlformats.org/drawingml/2006/main"/>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r"/>
            <a:r>
              <a:rPr lang="en-US" altLang="zh-TW" sz="1200" kern="1200" dirty="0">
                <a:solidFill>
                  <a:schemeClr val="accent6"/>
                </a:solidFill>
              </a:rPr>
              <a:t>BMI</a:t>
            </a:r>
            <a:endParaRPr lang="zh-TW" altLang="en-US" sz="1200" kern="1200" dirty="0">
              <a:solidFill>
                <a:schemeClr val="accent6"/>
              </a:solidFill>
            </a:endParaRPr>
          </a:p>
        </cdr:txBody>
      </cdr:sp>
      <cdr:sp macro="" textlink="">
        <cdr:nvSpPr>
          <cdr:cNvPr id="4" name="文字方塊 1">
            <a:extLst xmlns:a="http://schemas.openxmlformats.org/drawingml/2006/main">
              <a:ext uri="{FF2B5EF4-FFF2-40B4-BE49-F238E27FC236}">
                <a16:creationId xmlns:a16="http://schemas.microsoft.com/office/drawing/2014/main" id="{F144C658-92AF-74E6-C84E-282D375B8EB2}"/>
              </a:ext>
            </a:extLst>
          </cdr:cNvPr>
          <cdr:cNvSpPr txBox="1"/>
        </cdr:nvSpPr>
        <cdr:spPr>
          <a:xfrm xmlns:a="http://schemas.openxmlformats.org/drawingml/2006/main">
            <a:off x="3081988" y="3883990"/>
            <a:ext cx="1786478" cy="372005"/>
          </a:xfrm>
          <a:prstGeom xmlns:a="http://schemas.openxmlformats.org/drawingml/2006/main" prst="rect">
            <a:avLst/>
          </a:prstGeom>
          <a:noFill xmlns:a="http://schemas.openxmlformats.org/drawingml/2006/main"/>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altLang="zh-TW" sz="1200" kern="1200" dirty="0">
                <a:solidFill>
                  <a:srgbClr val="0070C0"/>
                </a:solidFill>
              </a:rPr>
              <a:t>General Health</a:t>
            </a:r>
          </a:p>
          <a:p xmlns:a="http://schemas.openxmlformats.org/drawingml/2006/main">
            <a:pPr algn="ctr"/>
            <a:r>
              <a:rPr lang="en-US" altLang="zh-TW" sz="1200" kern="1200" dirty="0">
                <a:solidFill>
                  <a:srgbClr val="0070C0"/>
                </a:solidFill>
              </a:rPr>
              <a:t> Self Report</a:t>
            </a:r>
            <a:endParaRPr lang="zh-TW" altLang="en-US" sz="1200" kern="1200" dirty="0">
              <a:solidFill>
                <a:srgbClr val="0070C0"/>
              </a:solidFill>
            </a:endParaRPr>
          </a:p>
        </cdr:txBody>
      </cdr:sp>
      <cdr:sp macro="" textlink="">
        <cdr:nvSpPr>
          <cdr:cNvPr id="5" name="文字方塊 1">
            <a:extLst xmlns:a="http://schemas.openxmlformats.org/drawingml/2006/main">
              <a:ext uri="{FF2B5EF4-FFF2-40B4-BE49-F238E27FC236}">
                <a16:creationId xmlns:a16="http://schemas.microsoft.com/office/drawing/2014/main" id="{47021828-43C4-BA63-537B-3C82C997B9F0}"/>
              </a:ext>
            </a:extLst>
          </cdr:cNvPr>
          <cdr:cNvSpPr txBox="1"/>
        </cdr:nvSpPr>
        <cdr:spPr>
          <a:xfrm xmlns:a="http://schemas.openxmlformats.org/drawingml/2006/main">
            <a:off x="4688728" y="3895654"/>
            <a:ext cx="1786478" cy="372005"/>
          </a:xfrm>
          <a:prstGeom xmlns:a="http://schemas.openxmlformats.org/drawingml/2006/main" prst="rect">
            <a:avLst/>
          </a:prstGeom>
          <a:noFill xmlns:a="http://schemas.openxmlformats.org/drawingml/2006/main"/>
        </cdr:spPr>
        <cdr:txBody>
          <a:bodyPr xmlns:a="http://schemas.openxmlformats.org/drawingml/2006/main" wrap="square" rtlCol="0" anchor="ct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altLang="zh-TW" sz="1200" kern="1200" dirty="0">
                <a:solidFill>
                  <a:schemeClr val="accent2"/>
                </a:solidFill>
              </a:rPr>
              <a:t>Difficult Walking</a:t>
            </a:r>
            <a:endParaRPr lang="zh-TW" altLang="en-US" sz="1200" kern="1200" dirty="0">
              <a:solidFill>
                <a:schemeClr val="accent2"/>
              </a:solidFill>
            </a:endParaRPr>
          </a:p>
        </cdr:txBody>
      </cdr:sp>
    </cdr:grp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5DB026-E5C3-427C-A28C-0B01A23B3FCB}" type="datetimeFigureOut">
              <a:rPr lang="zh-TW" altLang="en-US" smtClean="0"/>
              <a:t>2024/12/15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3CA708-D611-402A-931D-921F776D6AF1}" type="slidenum">
              <a:rPr lang="zh-TW" altLang="en-US" smtClean="0"/>
              <a:t>‹#›</a:t>
            </a:fld>
            <a:endParaRPr lang="zh-TW" altLang="en-US"/>
          </a:p>
        </p:txBody>
      </p:sp>
    </p:spTree>
    <p:extLst>
      <p:ext uri="{BB962C8B-B14F-4D97-AF65-F5344CB8AC3E}">
        <p14:creationId xmlns:p14="http://schemas.microsoft.com/office/powerpoint/2010/main" val="3084986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Heart disease has long plagued populations globally and this data allows us to provide critical education and analysis on risk factors and what leads to higher likelihood of heart disease and among which populations. We are also able to understand various prevention strategies of heart disease. Additionally, one of our team members has experience working in healthcare data analysis and this was a perfect opportunity to continue that passion. </a:t>
            </a:r>
          </a:p>
          <a:p>
            <a:r>
              <a:rPr lang="en-US" altLang="zh-TW" dirty="0"/>
              <a:t>This dataset was also clean, well-organized and well structured which was ideal for our analysis. </a:t>
            </a:r>
          </a:p>
          <a:p>
            <a:r>
              <a:rPr lang="en-US" altLang="zh-TW" dirty="0"/>
              <a:t>Concerns:</a:t>
            </a:r>
          </a:p>
          <a:p>
            <a:r>
              <a:rPr lang="en-US" altLang="zh-TW" dirty="0"/>
              <a:t>Relatively small sample size which may hinder some of the variables from applying entirely</a:t>
            </a:r>
          </a:p>
          <a:p>
            <a:r>
              <a:rPr lang="en-US" altLang="zh-TW" dirty="0"/>
              <a:t>Some variables can be subjective rather than standardized (ex. general health status, physical and mental health)</a:t>
            </a:r>
          </a:p>
        </p:txBody>
      </p:sp>
      <p:sp>
        <p:nvSpPr>
          <p:cNvPr id="4" name="投影片編號版面配置區 3"/>
          <p:cNvSpPr>
            <a:spLocks noGrp="1"/>
          </p:cNvSpPr>
          <p:nvPr>
            <p:ph type="sldNum" sz="quarter" idx="5"/>
          </p:nvPr>
        </p:nvSpPr>
        <p:spPr/>
        <p:txBody>
          <a:bodyPr/>
          <a:lstStyle/>
          <a:p>
            <a:fld id="{763CA708-D611-402A-931D-921F776D6AF1}" type="slidenum">
              <a:rPr lang="zh-TW" altLang="en-US" smtClean="0"/>
              <a:t>2</a:t>
            </a:fld>
            <a:endParaRPr lang="zh-TW" altLang="en-US"/>
          </a:p>
        </p:txBody>
      </p:sp>
    </p:spTree>
    <p:extLst>
      <p:ext uri="{BB962C8B-B14F-4D97-AF65-F5344CB8AC3E}">
        <p14:creationId xmlns:p14="http://schemas.microsoft.com/office/powerpoint/2010/main" val="2102335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27D9F8-4142-0083-BA86-3D4176F1199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B58F8987-5A86-AB53-DAF6-2BDEF57FCA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A16F96F-8ED9-D205-6F6F-74A6267459ED}"/>
              </a:ext>
            </a:extLst>
          </p:cNvPr>
          <p:cNvSpPr>
            <a:spLocks noGrp="1"/>
          </p:cNvSpPr>
          <p:nvPr>
            <p:ph type="dt" sz="half" idx="10"/>
          </p:nvPr>
        </p:nvSpPr>
        <p:spPr/>
        <p:txBody>
          <a:bodyPr/>
          <a:lstStyle/>
          <a:p>
            <a:fld id="{A59085EF-B2EA-45C1-8C36-D39ABFB78625}" type="datetimeFigureOut">
              <a:rPr lang="zh-TW" altLang="en-US" smtClean="0"/>
              <a:t>2024/12/15</a:t>
            </a:fld>
            <a:endParaRPr lang="zh-TW" altLang="en-US"/>
          </a:p>
        </p:txBody>
      </p:sp>
      <p:sp>
        <p:nvSpPr>
          <p:cNvPr id="5" name="頁尾版面配置區 4">
            <a:extLst>
              <a:ext uri="{FF2B5EF4-FFF2-40B4-BE49-F238E27FC236}">
                <a16:creationId xmlns:a16="http://schemas.microsoft.com/office/drawing/2014/main" id="{ED100E30-73E3-5FDE-2552-A636BDCDEF5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159917F-8A6E-068E-499E-77DCCB2AC56E}"/>
              </a:ext>
            </a:extLst>
          </p:cNvPr>
          <p:cNvSpPr>
            <a:spLocks noGrp="1"/>
          </p:cNvSpPr>
          <p:nvPr>
            <p:ph type="sldNum" sz="quarter" idx="12"/>
          </p:nvPr>
        </p:nvSpPr>
        <p:spPr/>
        <p:txBody>
          <a:bodyPr/>
          <a:lstStyle/>
          <a:p>
            <a:fld id="{8B52E510-C9E2-492B-89BA-E1DDF1894F1F}" type="slidenum">
              <a:rPr lang="zh-TW" altLang="en-US" smtClean="0"/>
              <a:t>‹#›</a:t>
            </a:fld>
            <a:endParaRPr lang="zh-TW" altLang="en-US"/>
          </a:p>
        </p:txBody>
      </p:sp>
    </p:spTree>
    <p:extLst>
      <p:ext uri="{BB962C8B-B14F-4D97-AF65-F5344CB8AC3E}">
        <p14:creationId xmlns:p14="http://schemas.microsoft.com/office/powerpoint/2010/main" val="2304650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AA9334-FF31-7A43-45CB-3929E11252F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007E114-93A5-C25E-3C27-6BFDFA594680}"/>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6C4A918-B9C8-EF63-5167-A169EE6F48C6}"/>
              </a:ext>
            </a:extLst>
          </p:cNvPr>
          <p:cNvSpPr>
            <a:spLocks noGrp="1"/>
          </p:cNvSpPr>
          <p:nvPr>
            <p:ph type="dt" sz="half" idx="10"/>
          </p:nvPr>
        </p:nvSpPr>
        <p:spPr/>
        <p:txBody>
          <a:bodyPr/>
          <a:lstStyle/>
          <a:p>
            <a:fld id="{A59085EF-B2EA-45C1-8C36-D39ABFB78625}" type="datetimeFigureOut">
              <a:rPr lang="zh-TW" altLang="en-US" smtClean="0"/>
              <a:t>2024/12/15</a:t>
            </a:fld>
            <a:endParaRPr lang="zh-TW" altLang="en-US"/>
          </a:p>
        </p:txBody>
      </p:sp>
      <p:sp>
        <p:nvSpPr>
          <p:cNvPr id="5" name="頁尾版面配置區 4">
            <a:extLst>
              <a:ext uri="{FF2B5EF4-FFF2-40B4-BE49-F238E27FC236}">
                <a16:creationId xmlns:a16="http://schemas.microsoft.com/office/drawing/2014/main" id="{5475C0E2-D19A-AEAE-3718-9F1EA8F9003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47AF8F6-3DEB-9D38-E9F6-33C783337C5D}"/>
              </a:ext>
            </a:extLst>
          </p:cNvPr>
          <p:cNvSpPr>
            <a:spLocks noGrp="1"/>
          </p:cNvSpPr>
          <p:nvPr>
            <p:ph type="sldNum" sz="quarter" idx="12"/>
          </p:nvPr>
        </p:nvSpPr>
        <p:spPr/>
        <p:txBody>
          <a:bodyPr/>
          <a:lstStyle/>
          <a:p>
            <a:fld id="{8B52E510-C9E2-492B-89BA-E1DDF1894F1F}" type="slidenum">
              <a:rPr lang="zh-TW" altLang="en-US" smtClean="0"/>
              <a:t>‹#›</a:t>
            </a:fld>
            <a:endParaRPr lang="zh-TW" altLang="en-US"/>
          </a:p>
        </p:txBody>
      </p:sp>
    </p:spTree>
    <p:extLst>
      <p:ext uri="{BB962C8B-B14F-4D97-AF65-F5344CB8AC3E}">
        <p14:creationId xmlns:p14="http://schemas.microsoft.com/office/powerpoint/2010/main" val="38860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E13F972-B55C-41CD-4F07-24C5126F02B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2E3B1275-F87A-EF21-7522-F468C598F99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1494C76-F9B4-A516-A670-C8ED9D1A6720}"/>
              </a:ext>
            </a:extLst>
          </p:cNvPr>
          <p:cNvSpPr>
            <a:spLocks noGrp="1"/>
          </p:cNvSpPr>
          <p:nvPr>
            <p:ph type="dt" sz="half" idx="10"/>
          </p:nvPr>
        </p:nvSpPr>
        <p:spPr/>
        <p:txBody>
          <a:bodyPr/>
          <a:lstStyle/>
          <a:p>
            <a:fld id="{A59085EF-B2EA-45C1-8C36-D39ABFB78625}" type="datetimeFigureOut">
              <a:rPr lang="zh-TW" altLang="en-US" smtClean="0"/>
              <a:t>2024/12/15</a:t>
            </a:fld>
            <a:endParaRPr lang="zh-TW" altLang="en-US"/>
          </a:p>
        </p:txBody>
      </p:sp>
      <p:sp>
        <p:nvSpPr>
          <p:cNvPr id="5" name="頁尾版面配置區 4">
            <a:extLst>
              <a:ext uri="{FF2B5EF4-FFF2-40B4-BE49-F238E27FC236}">
                <a16:creationId xmlns:a16="http://schemas.microsoft.com/office/drawing/2014/main" id="{3E344FE5-EA0C-5E60-D649-CC3EE6B04A0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1341E18-9AA4-D5CC-6AD4-FDF185E05FD9}"/>
              </a:ext>
            </a:extLst>
          </p:cNvPr>
          <p:cNvSpPr>
            <a:spLocks noGrp="1"/>
          </p:cNvSpPr>
          <p:nvPr>
            <p:ph type="sldNum" sz="quarter" idx="12"/>
          </p:nvPr>
        </p:nvSpPr>
        <p:spPr/>
        <p:txBody>
          <a:bodyPr/>
          <a:lstStyle/>
          <a:p>
            <a:fld id="{8B52E510-C9E2-492B-89BA-E1DDF1894F1F}" type="slidenum">
              <a:rPr lang="zh-TW" altLang="en-US" smtClean="0"/>
              <a:t>‹#›</a:t>
            </a:fld>
            <a:endParaRPr lang="zh-TW" altLang="en-US"/>
          </a:p>
        </p:txBody>
      </p:sp>
    </p:spTree>
    <p:extLst>
      <p:ext uri="{BB962C8B-B14F-4D97-AF65-F5344CB8AC3E}">
        <p14:creationId xmlns:p14="http://schemas.microsoft.com/office/powerpoint/2010/main" val="1903498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4CCA34-92E7-06AF-8F23-1536DE1EF1C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16B685B-4B88-EEA3-F074-8E7E5D1F9C91}"/>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1469DD9-870A-D627-794F-922FC7D95188}"/>
              </a:ext>
            </a:extLst>
          </p:cNvPr>
          <p:cNvSpPr>
            <a:spLocks noGrp="1"/>
          </p:cNvSpPr>
          <p:nvPr>
            <p:ph type="dt" sz="half" idx="10"/>
          </p:nvPr>
        </p:nvSpPr>
        <p:spPr/>
        <p:txBody>
          <a:bodyPr/>
          <a:lstStyle/>
          <a:p>
            <a:fld id="{A59085EF-B2EA-45C1-8C36-D39ABFB78625}" type="datetimeFigureOut">
              <a:rPr lang="zh-TW" altLang="en-US" smtClean="0"/>
              <a:t>2024/12/15</a:t>
            </a:fld>
            <a:endParaRPr lang="zh-TW" altLang="en-US"/>
          </a:p>
        </p:txBody>
      </p:sp>
      <p:sp>
        <p:nvSpPr>
          <p:cNvPr id="5" name="頁尾版面配置區 4">
            <a:extLst>
              <a:ext uri="{FF2B5EF4-FFF2-40B4-BE49-F238E27FC236}">
                <a16:creationId xmlns:a16="http://schemas.microsoft.com/office/drawing/2014/main" id="{9C7A2DD0-A675-148C-916D-D15C070887E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12FFE23-F57B-3A3D-B694-68AAAE561543}"/>
              </a:ext>
            </a:extLst>
          </p:cNvPr>
          <p:cNvSpPr>
            <a:spLocks noGrp="1"/>
          </p:cNvSpPr>
          <p:nvPr>
            <p:ph type="sldNum" sz="quarter" idx="12"/>
          </p:nvPr>
        </p:nvSpPr>
        <p:spPr/>
        <p:txBody>
          <a:bodyPr/>
          <a:lstStyle/>
          <a:p>
            <a:fld id="{8B52E510-C9E2-492B-89BA-E1DDF1894F1F}" type="slidenum">
              <a:rPr lang="zh-TW" altLang="en-US" smtClean="0"/>
              <a:t>‹#›</a:t>
            </a:fld>
            <a:endParaRPr lang="zh-TW" altLang="en-US"/>
          </a:p>
        </p:txBody>
      </p:sp>
    </p:spTree>
    <p:extLst>
      <p:ext uri="{BB962C8B-B14F-4D97-AF65-F5344CB8AC3E}">
        <p14:creationId xmlns:p14="http://schemas.microsoft.com/office/powerpoint/2010/main" val="1979935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EC532D-4B17-6407-C856-CBE112D1B90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CFB7E07-60B5-944E-D272-97F2E4A144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D2D3459E-FC60-6B44-647D-731FADF26DEB}"/>
              </a:ext>
            </a:extLst>
          </p:cNvPr>
          <p:cNvSpPr>
            <a:spLocks noGrp="1"/>
          </p:cNvSpPr>
          <p:nvPr>
            <p:ph type="dt" sz="half" idx="10"/>
          </p:nvPr>
        </p:nvSpPr>
        <p:spPr/>
        <p:txBody>
          <a:bodyPr/>
          <a:lstStyle/>
          <a:p>
            <a:fld id="{A59085EF-B2EA-45C1-8C36-D39ABFB78625}" type="datetimeFigureOut">
              <a:rPr lang="zh-TW" altLang="en-US" smtClean="0"/>
              <a:t>2024/12/15</a:t>
            </a:fld>
            <a:endParaRPr lang="zh-TW" altLang="en-US"/>
          </a:p>
        </p:txBody>
      </p:sp>
      <p:sp>
        <p:nvSpPr>
          <p:cNvPr id="5" name="頁尾版面配置區 4">
            <a:extLst>
              <a:ext uri="{FF2B5EF4-FFF2-40B4-BE49-F238E27FC236}">
                <a16:creationId xmlns:a16="http://schemas.microsoft.com/office/drawing/2014/main" id="{F8CB396D-764A-33C5-AB80-A9787E169D2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3587874-FF5B-186B-0B31-FABD338EC1D7}"/>
              </a:ext>
            </a:extLst>
          </p:cNvPr>
          <p:cNvSpPr>
            <a:spLocks noGrp="1"/>
          </p:cNvSpPr>
          <p:nvPr>
            <p:ph type="sldNum" sz="quarter" idx="12"/>
          </p:nvPr>
        </p:nvSpPr>
        <p:spPr/>
        <p:txBody>
          <a:bodyPr/>
          <a:lstStyle/>
          <a:p>
            <a:fld id="{8B52E510-C9E2-492B-89BA-E1DDF1894F1F}" type="slidenum">
              <a:rPr lang="zh-TW" altLang="en-US" smtClean="0"/>
              <a:t>‹#›</a:t>
            </a:fld>
            <a:endParaRPr lang="zh-TW" altLang="en-US"/>
          </a:p>
        </p:txBody>
      </p:sp>
    </p:spTree>
    <p:extLst>
      <p:ext uri="{BB962C8B-B14F-4D97-AF65-F5344CB8AC3E}">
        <p14:creationId xmlns:p14="http://schemas.microsoft.com/office/powerpoint/2010/main" val="358966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7D4828-6E3E-80CE-CC91-64E9CD2CDAD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D488D6D-AD73-F9C3-306A-6A676A302CD1}"/>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3D2D5CEF-7F2B-F2BC-3FE2-C2CF6623AE3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1B8723E-B467-1236-CA6F-D455E49D2559}"/>
              </a:ext>
            </a:extLst>
          </p:cNvPr>
          <p:cNvSpPr>
            <a:spLocks noGrp="1"/>
          </p:cNvSpPr>
          <p:nvPr>
            <p:ph type="dt" sz="half" idx="10"/>
          </p:nvPr>
        </p:nvSpPr>
        <p:spPr/>
        <p:txBody>
          <a:bodyPr/>
          <a:lstStyle/>
          <a:p>
            <a:fld id="{A59085EF-B2EA-45C1-8C36-D39ABFB78625}" type="datetimeFigureOut">
              <a:rPr lang="zh-TW" altLang="en-US" smtClean="0"/>
              <a:t>2024/12/15</a:t>
            </a:fld>
            <a:endParaRPr lang="zh-TW" altLang="en-US"/>
          </a:p>
        </p:txBody>
      </p:sp>
      <p:sp>
        <p:nvSpPr>
          <p:cNvPr id="6" name="頁尾版面配置區 5">
            <a:extLst>
              <a:ext uri="{FF2B5EF4-FFF2-40B4-BE49-F238E27FC236}">
                <a16:creationId xmlns:a16="http://schemas.microsoft.com/office/drawing/2014/main" id="{7E8C483F-8A53-1A50-91B1-5C9A5C31C05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5FA1EE2-391C-CED1-0C73-555133D938F3}"/>
              </a:ext>
            </a:extLst>
          </p:cNvPr>
          <p:cNvSpPr>
            <a:spLocks noGrp="1"/>
          </p:cNvSpPr>
          <p:nvPr>
            <p:ph type="sldNum" sz="quarter" idx="12"/>
          </p:nvPr>
        </p:nvSpPr>
        <p:spPr/>
        <p:txBody>
          <a:bodyPr/>
          <a:lstStyle/>
          <a:p>
            <a:fld id="{8B52E510-C9E2-492B-89BA-E1DDF1894F1F}" type="slidenum">
              <a:rPr lang="zh-TW" altLang="en-US" smtClean="0"/>
              <a:t>‹#›</a:t>
            </a:fld>
            <a:endParaRPr lang="zh-TW" altLang="en-US"/>
          </a:p>
        </p:txBody>
      </p:sp>
    </p:spTree>
    <p:extLst>
      <p:ext uri="{BB962C8B-B14F-4D97-AF65-F5344CB8AC3E}">
        <p14:creationId xmlns:p14="http://schemas.microsoft.com/office/powerpoint/2010/main" val="18205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F3B2B5-B74D-F7D1-FFE6-12946588086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C4002FD-7BAB-5691-8A11-D73427F7A8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A75BC51-BFB7-B68E-6973-24C1637D5CA8}"/>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4D8DC34-883C-5A16-E4BF-59CC3FF867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F89A6BB5-A407-2A02-358E-6737896C017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74A9D0F-1E45-DB8B-C7B3-C5F3A13B4152}"/>
              </a:ext>
            </a:extLst>
          </p:cNvPr>
          <p:cNvSpPr>
            <a:spLocks noGrp="1"/>
          </p:cNvSpPr>
          <p:nvPr>
            <p:ph type="dt" sz="half" idx="10"/>
          </p:nvPr>
        </p:nvSpPr>
        <p:spPr/>
        <p:txBody>
          <a:bodyPr/>
          <a:lstStyle/>
          <a:p>
            <a:fld id="{A59085EF-B2EA-45C1-8C36-D39ABFB78625}" type="datetimeFigureOut">
              <a:rPr lang="zh-TW" altLang="en-US" smtClean="0"/>
              <a:t>2024/12/15</a:t>
            </a:fld>
            <a:endParaRPr lang="zh-TW" altLang="en-US"/>
          </a:p>
        </p:txBody>
      </p:sp>
      <p:sp>
        <p:nvSpPr>
          <p:cNvPr id="8" name="頁尾版面配置區 7">
            <a:extLst>
              <a:ext uri="{FF2B5EF4-FFF2-40B4-BE49-F238E27FC236}">
                <a16:creationId xmlns:a16="http://schemas.microsoft.com/office/drawing/2014/main" id="{3A9D288B-82B5-4082-1704-21DB43089FB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3B05796-30E6-21FF-13EE-BD0B89C0867C}"/>
              </a:ext>
            </a:extLst>
          </p:cNvPr>
          <p:cNvSpPr>
            <a:spLocks noGrp="1"/>
          </p:cNvSpPr>
          <p:nvPr>
            <p:ph type="sldNum" sz="quarter" idx="12"/>
          </p:nvPr>
        </p:nvSpPr>
        <p:spPr/>
        <p:txBody>
          <a:bodyPr/>
          <a:lstStyle/>
          <a:p>
            <a:fld id="{8B52E510-C9E2-492B-89BA-E1DDF1894F1F}" type="slidenum">
              <a:rPr lang="zh-TW" altLang="en-US" smtClean="0"/>
              <a:t>‹#›</a:t>
            </a:fld>
            <a:endParaRPr lang="zh-TW" altLang="en-US"/>
          </a:p>
        </p:txBody>
      </p:sp>
    </p:spTree>
    <p:extLst>
      <p:ext uri="{BB962C8B-B14F-4D97-AF65-F5344CB8AC3E}">
        <p14:creationId xmlns:p14="http://schemas.microsoft.com/office/powerpoint/2010/main" val="356461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62FA71-CB47-C7D3-A026-0EE884FF58EA}"/>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BDC810F8-0DD3-42DF-256E-97FB21914EDB}"/>
              </a:ext>
            </a:extLst>
          </p:cNvPr>
          <p:cNvSpPr>
            <a:spLocks noGrp="1"/>
          </p:cNvSpPr>
          <p:nvPr>
            <p:ph type="dt" sz="half" idx="10"/>
          </p:nvPr>
        </p:nvSpPr>
        <p:spPr/>
        <p:txBody>
          <a:bodyPr/>
          <a:lstStyle/>
          <a:p>
            <a:fld id="{A59085EF-B2EA-45C1-8C36-D39ABFB78625}" type="datetimeFigureOut">
              <a:rPr lang="zh-TW" altLang="en-US" smtClean="0"/>
              <a:t>2024/12/15</a:t>
            </a:fld>
            <a:endParaRPr lang="zh-TW" altLang="en-US"/>
          </a:p>
        </p:txBody>
      </p:sp>
      <p:sp>
        <p:nvSpPr>
          <p:cNvPr id="4" name="頁尾版面配置區 3">
            <a:extLst>
              <a:ext uri="{FF2B5EF4-FFF2-40B4-BE49-F238E27FC236}">
                <a16:creationId xmlns:a16="http://schemas.microsoft.com/office/drawing/2014/main" id="{8F5F0B61-944B-3CDA-7353-C42780E8E4C6}"/>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266CC5F1-0719-E80A-0705-33D48EBE9473}"/>
              </a:ext>
            </a:extLst>
          </p:cNvPr>
          <p:cNvSpPr>
            <a:spLocks noGrp="1"/>
          </p:cNvSpPr>
          <p:nvPr>
            <p:ph type="sldNum" sz="quarter" idx="12"/>
          </p:nvPr>
        </p:nvSpPr>
        <p:spPr/>
        <p:txBody>
          <a:bodyPr/>
          <a:lstStyle/>
          <a:p>
            <a:fld id="{8B52E510-C9E2-492B-89BA-E1DDF1894F1F}" type="slidenum">
              <a:rPr lang="zh-TW" altLang="en-US" smtClean="0"/>
              <a:t>‹#›</a:t>
            </a:fld>
            <a:endParaRPr lang="zh-TW" altLang="en-US"/>
          </a:p>
        </p:txBody>
      </p:sp>
    </p:spTree>
    <p:extLst>
      <p:ext uri="{BB962C8B-B14F-4D97-AF65-F5344CB8AC3E}">
        <p14:creationId xmlns:p14="http://schemas.microsoft.com/office/powerpoint/2010/main" val="2400949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E73DEA8-E3B5-F6CC-9B47-8289C31604C9}"/>
              </a:ext>
            </a:extLst>
          </p:cNvPr>
          <p:cNvSpPr>
            <a:spLocks noGrp="1"/>
          </p:cNvSpPr>
          <p:nvPr>
            <p:ph type="dt" sz="half" idx="10"/>
          </p:nvPr>
        </p:nvSpPr>
        <p:spPr/>
        <p:txBody>
          <a:bodyPr/>
          <a:lstStyle/>
          <a:p>
            <a:fld id="{A59085EF-B2EA-45C1-8C36-D39ABFB78625}" type="datetimeFigureOut">
              <a:rPr lang="zh-TW" altLang="en-US" smtClean="0"/>
              <a:t>2024/12/15</a:t>
            </a:fld>
            <a:endParaRPr lang="zh-TW" altLang="en-US"/>
          </a:p>
        </p:txBody>
      </p:sp>
      <p:sp>
        <p:nvSpPr>
          <p:cNvPr id="3" name="頁尾版面配置區 2">
            <a:extLst>
              <a:ext uri="{FF2B5EF4-FFF2-40B4-BE49-F238E27FC236}">
                <a16:creationId xmlns:a16="http://schemas.microsoft.com/office/drawing/2014/main" id="{3C14831C-58DF-0937-900F-F14CC1B0FBBB}"/>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CFA4BAAA-E66B-AC88-F749-A9E569B212C3}"/>
              </a:ext>
            </a:extLst>
          </p:cNvPr>
          <p:cNvSpPr>
            <a:spLocks noGrp="1"/>
          </p:cNvSpPr>
          <p:nvPr>
            <p:ph type="sldNum" sz="quarter" idx="12"/>
          </p:nvPr>
        </p:nvSpPr>
        <p:spPr/>
        <p:txBody>
          <a:bodyPr/>
          <a:lstStyle/>
          <a:p>
            <a:fld id="{8B52E510-C9E2-492B-89BA-E1DDF1894F1F}" type="slidenum">
              <a:rPr lang="zh-TW" altLang="en-US" smtClean="0"/>
              <a:t>‹#›</a:t>
            </a:fld>
            <a:endParaRPr lang="zh-TW" altLang="en-US"/>
          </a:p>
        </p:txBody>
      </p:sp>
    </p:spTree>
    <p:extLst>
      <p:ext uri="{BB962C8B-B14F-4D97-AF65-F5344CB8AC3E}">
        <p14:creationId xmlns:p14="http://schemas.microsoft.com/office/powerpoint/2010/main" val="3896103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4B4678-5EC0-0A13-1A1F-9F9F5635D81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7664C258-6B44-8A12-256B-6315E1834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59170DA-4C46-DB9D-9C8F-9919805CE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F80510B-13AE-8F7B-1015-B696E142C3BA}"/>
              </a:ext>
            </a:extLst>
          </p:cNvPr>
          <p:cNvSpPr>
            <a:spLocks noGrp="1"/>
          </p:cNvSpPr>
          <p:nvPr>
            <p:ph type="dt" sz="half" idx="10"/>
          </p:nvPr>
        </p:nvSpPr>
        <p:spPr/>
        <p:txBody>
          <a:bodyPr/>
          <a:lstStyle/>
          <a:p>
            <a:fld id="{A59085EF-B2EA-45C1-8C36-D39ABFB78625}" type="datetimeFigureOut">
              <a:rPr lang="zh-TW" altLang="en-US" smtClean="0"/>
              <a:t>2024/12/15</a:t>
            </a:fld>
            <a:endParaRPr lang="zh-TW" altLang="en-US"/>
          </a:p>
        </p:txBody>
      </p:sp>
      <p:sp>
        <p:nvSpPr>
          <p:cNvPr id="6" name="頁尾版面配置區 5">
            <a:extLst>
              <a:ext uri="{FF2B5EF4-FFF2-40B4-BE49-F238E27FC236}">
                <a16:creationId xmlns:a16="http://schemas.microsoft.com/office/drawing/2014/main" id="{FD52F11F-F3BA-56F3-E0EE-FE28B989406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2F43DF9-0EAF-DBD9-4585-C151576F7A4E}"/>
              </a:ext>
            </a:extLst>
          </p:cNvPr>
          <p:cNvSpPr>
            <a:spLocks noGrp="1"/>
          </p:cNvSpPr>
          <p:nvPr>
            <p:ph type="sldNum" sz="quarter" idx="12"/>
          </p:nvPr>
        </p:nvSpPr>
        <p:spPr/>
        <p:txBody>
          <a:bodyPr/>
          <a:lstStyle/>
          <a:p>
            <a:fld id="{8B52E510-C9E2-492B-89BA-E1DDF1894F1F}" type="slidenum">
              <a:rPr lang="zh-TW" altLang="en-US" smtClean="0"/>
              <a:t>‹#›</a:t>
            </a:fld>
            <a:endParaRPr lang="zh-TW" altLang="en-US"/>
          </a:p>
        </p:txBody>
      </p:sp>
    </p:spTree>
    <p:extLst>
      <p:ext uri="{BB962C8B-B14F-4D97-AF65-F5344CB8AC3E}">
        <p14:creationId xmlns:p14="http://schemas.microsoft.com/office/powerpoint/2010/main" val="3192116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83F747-BBB3-80D8-77AF-A2921842F3C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5CD7B5C-65D2-ACC1-AA2B-09DEF9D38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D46F7732-660E-15C6-244B-15253F1FF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BCA1B9F-3D92-C305-5721-8BDD8B0D1AD9}"/>
              </a:ext>
            </a:extLst>
          </p:cNvPr>
          <p:cNvSpPr>
            <a:spLocks noGrp="1"/>
          </p:cNvSpPr>
          <p:nvPr>
            <p:ph type="dt" sz="half" idx="10"/>
          </p:nvPr>
        </p:nvSpPr>
        <p:spPr/>
        <p:txBody>
          <a:bodyPr/>
          <a:lstStyle/>
          <a:p>
            <a:fld id="{A59085EF-B2EA-45C1-8C36-D39ABFB78625}" type="datetimeFigureOut">
              <a:rPr lang="zh-TW" altLang="en-US" smtClean="0"/>
              <a:t>2024/12/15</a:t>
            </a:fld>
            <a:endParaRPr lang="zh-TW" altLang="en-US"/>
          </a:p>
        </p:txBody>
      </p:sp>
      <p:sp>
        <p:nvSpPr>
          <p:cNvPr id="6" name="頁尾版面配置區 5">
            <a:extLst>
              <a:ext uri="{FF2B5EF4-FFF2-40B4-BE49-F238E27FC236}">
                <a16:creationId xmlns:a16="http://schemas.microsoft.com/office/drawing/2014/main" id="{6288238A-5160-6853-0072-0C7903B1194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F359B95-E879-01AF-BB3F-AC90193EC5F4}"/>
              </a:ext>
            </a:extLst>
          </p:cNvPr>
          <p:cNvSpPr>
            <a:spLocks noGrp="1"/>
          </p:cNvSpPr>
          <p:nvPr>
            <p:ph type="sldNum" sz="quarter" idx="12"/>
          </p:nvPr>
        </p:nvSpPr>
        <p:spPr/>
        <p:txBody>
          <a:bodyPr/>
          <a:lstStyle/>
          <a:p>
            <a:fld id="{8B52E510-C9E2-492B-89BA-E1DDF1894F1F}" type="slidenum">
              <a:rPr lang="zh-TW" altLang="en-US" smtClean="0"/>
              <a:t>‹#›</a:t>
            </a:fld>
            <a:endParaRPr lang="zh-TW" altLang="en-US"/>
          </a:p>
        </p:txBody>
      </p:sp>
    </p:spTree>
    <p:extLst>
      <p:ext uri="{BB962C8B-B14F-4D97-AF65-F5344CB8AC3E}">
        <p14:creationId xmlns:p14="http://schemas.microsoft.com/office/powerpoint/2010/main" val="1067086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A45554EB-A655-F02D-66A3-87351E7CB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986F1A0-0A99-4621-5D4E-6E72D25F85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037118F-913D-B098-224F-C1FF898E5A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9085EF-B2EA-45C1-8C36-D39ABFB78625}" type="datetimeFigureOut">
              <a:rPr lang="zh-TW" altLang="en-US" smtClean="0"/>
              <a:t>2024/12/15</a:t>
            </a:fld>
            <a:endParaRPr lang="zh-TW" altLang="en-US"/>
          </a:p>
        </p:txBody>
      </p:sp>
      <p:sp>
        <p:nvSpPr>
          <p:cNvPr id="5" name="頁尾版面配置區 4">
            <a:extLst>
              <a:ext uri="{FF2B5EF4-FFF2-40B4-BE49-F238E27FC236}">
                <a16:creationId xmlns:a16="http://schemas.microsoft.com/office/drawing/2014/main" id="{0967759D-BB9B-084B-37E9-580CB7A36B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FF64AD2-505F-62E9-6CB2-410D5C268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52E510-C9E2-492B-89BA-E1DDF1894F1F}" type="slidenum">
              <a:rPr lang="zh-TW" altLang="en-US" smtClean="0"/>
              <a:t>‹#›</a:t>
            </a:fld>
            <a:endParaRPr lang="zh-TW" altLang="en-US"/>
          </a:p>
        </p:txBody>
      </p:sp>
    </p:spTree>
    <p:extLst>
      <p:ext uri="{BB962C8B-B14F-4D97-AF65-F5344CB8AC3E}">
        <p14:creationId xmlns:p14="http://schemas.microsoft.com/office/powerpoint/2010/main" val="2148071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橢圓 10">
            <a:extLst>
              <a:ext uri="{FF2B5EF4-FFF2-40B4-BE49-F238E27FC236}">
                <a16:creationId xmlns:a16="http://schemas.microsoft.com/office/drawing/2014/main" id="{E7DA2AF8-56E3-99D9-072A-D8905776AE3A}"/>
              </a:ext>
            </a:extLst>
          </p:cNvPr>
          <p:cNvSpPr/>
          <p:nvPr/>
        </p:nvSpPr>
        <p:spPr>
          <a:xfrm>
            <a:off x="7787163" y="898061"/>
            <a:ext cx="3600000" cy="3600000"/>
          </a:xfrm>
          <a:prstGeom prst="ellipse">
            <a:avLst/>
          </a:prstGeom>
          <a:solidFill>
            <a:srgbClr val="E2E2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Google Shape;771;p35">
            <a:extLst>
              <a:ext uri="{FF2B5EF4-FFF2-40B4-BE49-F238E27FC236}">
                <a16:creationId xmlns:a16="http://schemas.microsoft.com/office/drawing/2014/main" id="{71F96CCA-A00F-4C14-0956-854ED16C056F}"/>
              </a:ext>
            </a:extLst>
          </p:cNvPr>
          <p:cNvSpPr txBox="1">
            <a:spLocks/>
          </p:cNvSpPr>
          <p:nvPr/>
        </p:nvSpPr>
        <p:spPr>
          <a:xfrm>
            <a:off x="573006" y="1768499"/>
            <a:ext cx="9453173" cy="207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Outfit ExtraBold"/>
              <a:buNone/>
              <a:defRPr sz="6000" b="1" i="0" u="none" strike="noStrike" cap="none">
                <a:solidFill>
                  <a:schemeClr val="dk1"/>
                </a:solidFill>
                <a:latin typeface="Outfit"/>
                <a:ea typeface="Outfit"/>
                <a:cs typeface="Outfit"/>
                <a:sym typeface="Outfit"/>
              </a:defRPr>
            </a:lvl1pPr>
            <a:lvl2pPr marR="0" lvl="1" algn="ctr" rtl="0">
              <a:lnSpc>
                <a:spcPct val="100000"/>
              </a:lnSpc>
              <a:spcBef>
                <a:spcPts val="0"/>
              </a:spcBef>
              <a:spcAft>
                <a:spcPts val="0"/>
              </a:spcAft>
              <a:buClr>
                <a:schemeClr val="dk1"/>
              </a:buClr>
              <a:buSzPts val="5200"/>
              <a:buFont typeface="Outfit"/>
              <a:buNone/>
              <a:defRPr sz="5200" b="0" i="0" u="none" strike="noStrike" cap="none">
                <a:solidFill>
                  <a:schemeClr val="dk1"/>
                </a:solidFill>
                <a:latin typeface="Outfit"/>
                <a:ea typeface="Outfit"/>
                <a:cs typeface="Outfit"/>
                <a:sym typeface="Outfit"/>
              </a:defRPr>
            </a:lvl2pPr>
            <a:lvl3pPr marR="0" lvl="2" algn="ctr" rtl="0">
              <a:lnSpc>
                <a:spcPct val="100000"/>
              </a:lnSpc>
              <a:spcBef>
                <a:spcPts val="0"/>
              </a:spcBef>
              <a:spcAft>
                <a:spcPts val="0"/>
              </a:spcAft>
              <a:buClr>
                <a:schemeClr val="dk1"/>
              </a:buClr>
              <a:buSzPts val="5200"/>
              <a:buFont typeface="Outfit"/>
              <a:buNone/>
              <a:defRPr sz="5200" b="0" i="0" u="none" strike="noStrike" cap="none">
                <a:solidFill>
                  <a:schemeClr val="dk1"/>
                </a:solidFill>
                <a:latin typeface="Outfit"/>
                <a:ea typeface="Outfit"/>
                <a:cs typeface="Outfit"/>
                <a:sym typeface="Outfit"/>
              </a:defRPr>
            </a:lvl3pPr>
            <a:lvl4pPr marR="0" lvl="3" algn="ctr" rtl="0">
              <a:lnSpc>
                <a:spcPct val="100000"/>
              </a:lnSpc>
              <a:spcBef>
                <a:spcPts val="0"/>
              </a:spcBef>
              <a:spcAft>
                <a:spcPts val="0"/>
              </a:spcAft>
              <a:buClr>
                <a:schemeClr val="dk1"/>
              </a:buClr>
              <a:buSzPts val="5200"/>
              <a:buFont typeface="Outfit"/>
              <a:buNone/>
              <a:defRPr sz="5200" b="0" i="0" u="none" strike="noStrike" cap="none">
                <a:solidFill>
                  <a:schemeClr val="dk1"/>
                </a:solidFill>
                <a:latin typeface="Outfit"/>
                <a:ea typeface="Outfit"/>
                <a:cs typeface="Outfit"/>
                <a:sym typeface="Outfit"/>
              </a:defRPr>
            </a:lvl4pPr>
            <a:lvl5pPr marR="0" lvl="4" algn="ctr" rtl="0">
              <a:lnSpc>
                <a:spcPct val="100000"/>
              </a:lnSpc>
              <a:spcBef>
                <a:spcPts val="0"/>
              </a:spcBef>
              <a:spcAft>
                <a:spcPts val="0"/>
              </a:spcAft>
              <a:buClr>
                <a:schemeClr val="dk1"/>
              </a:buClr>
              <a:buSzPts val="5200"/>
              <a:buFont typeface="Outfit"/>
              <a:buNone/>
              <a:defRPr sz="5200" b="0" i="0" u="none" strike="noStrike" cap="none">
                <a:solidFill>
                  <a:schemeClr val="dk1"/>
                </a:solidFill>
                <a:latin typeface="Outfit"/>
                <a:ea typeface="Outfit"/>
                <a:cs typeface="Outfit"/>
                <a:sym typeface="Outfit"/>
              </a:defRPr>
            </a:lvl5pPr>
            <a:lvl6pPr marR="0" lvl="5" algn="ctr" rtl="0">
              <a:lnSpc>
                <a:spcPct val="100000"/>
              </a:lnSpc>
              <a:spcBef>
                <a:spcPts val="0"/>
              </a:spcBef>
              <a:spcAft>
                <a:spcPts val="0"/>
              </a:spcAft>
              <a:buClr>
                <a:schemeClr val="dk1"/>
              </a:buClr>
              <a:buSzPts val="5200"/>
              <a:buFont typeface="Outfit"/>
              <a:buNone/>
              <a:defRPr sz="5200" b="0" i="0" u="none" strike="noStrike" cap="none">
                <a:solidFill>
                  <a:schemeClr val="dk1"/>
                </a:solidFill>
                <a:latin typeface="Outfit"/>
                <a:ea typeface="Outfit"/>
                <a:cs typeface="Outfit"/>
                <a:sym typeface="Outfit"/>
              </a:defRPr>
            </a:lvl6pPr>
            <a:lvl7pPr marR="0" lvl="6" algn="ctr" rtl="0">
              <a:lnSpc>
                <a:spcPct val="100000"/>
              </a:lnSpc>
              <a:spcBef>
                <a:spcPts val="0"/>
              </a:spcBef>
              <a:spcAft>
                <a:spcPts val="0"/>
              </a:spcAft>
              <a:buClr>
                <a:schemeClr val="dk1"/>
              </a:buClr>
              <a:buSzPts val="5200"/>
              <a:buFont typeface="Outfit"/>
              <a:buNone/>
              <a:defRPr sz="5200" b="0" i="0" u="none" strike="noStrike" cap="none">
                <a:solidFill>
                  <a:schemeClr val="dk1"/>
                </a:solidFill>
                <a:latin typeface="Outfit"/>
                <a:ea typeface="Outfit"/>
                <a:cs typeface="Outfit"/>
                <a:sym typeface="Outfit"/>
              </a:defRPr>
            </a:lvl7pPr>
            <a:lvl8pPr marR="0" lvl="7" algn="ctr" rtl="0">
              <a:lnSpc>
                <a:spcPct val="100000"/>
              </a:lnSpc>
              <a:spcBef>
                <a:spcPts val="0"/>
              </a:spcBef>
              <a:spcAft>
                <a:spcPts val="0"/>
              </a:spcAft>
              <a:buClr>
                <a:schemeClr val="dk1"/>
              </a:buClr>
              <a:buSzPts val="5200"/>
              <a:buFont typeface="Outfit"/>
              <a:buNone/>
              <a:defRPr sz="5200" b="0" i="0" u="none" strike="noStrike" cap="none">
                <a:solidFill>
                  <a:schemeClr val="dk1"/>
                </a:solidFill>
                <a:latin typeface="Outfit"/>
                <a:ea typeface="Outfit"/>
                <a:cs typeface="Outfit"/>
                <a:sym typeface="Outfit"/>
              </a:defRPr>
            </a:lvl8pPr>
            <a:lvl9pPr marR="0" lvl="8" algn="ctr" rtl="0">
              <a:lnSpc>
                <a:spcPct val="100000"/>
              </a:lnSpc>
              <a:spcBef>
                <a:spcPts val="0"/>
              </a:spcBef>
              <a:spcAft>
                <a:spcPts val="0"/>
              </a:spcAft>
              <a:buClr>
                <a:schemeClr val="dk1"/>
              </a:buClr>
              <a:buSzPts val="5200"/>
              <a:buFont typeface="Outfit"/>
              <a:buNone/>
              <a:defRPr sz="5200" b="0" i="0" u="none" strike="noStrike" cap="none">
                <a:solidFill>
                  <a:schemeClr val="dk1"/>
                </a:solidFill>
                <a:latin typeface="Outfit"/>
                <a:ea typeface="Outfit"/>
                <a:cs typeface="Outfit"/>
                <a:sym typeface="Outfit"/>
              </a:defRPr>
            </a:lvl9pPr>
          </a:lstStyle>
          <a:p>
            <a:pPr algn="l"/>
            <a:r>
              <a:rPr lang="en-US" sz="4800" kern="0" dirty="0">
                <a:solidFill>
                  <a:srgbClr val="D93B48"/>
                </a:solidFill>
                <a:latin typeface="Karla"/>
                <a:sym typeface="Karla"/>
              </a:rPr>
              <a:t>Exploring the Impact of Health Indicators on Heart Disease </a:t>
            </a:r>
          </a:p>
        </p:txBody>
      </p:sp>
      <p:grpSp>
        <p:nvGrpSpPr>
          <p:cNvPr id="29" name="群組 28">
            <a:extLst>
              <a:ext uri="{FF2B5EF4-FFF2-40B4-BE49-F238E27FC236}">
                <a16:creationId xmlns:a16="http://schemas.microsoft.com/office/drawing/2014/main" id="{4B645317-8922-DC1E-F63E-E29630876806}"/>
              </a:ext>
            </a:extLst>
          </p:cNvPr>
          <p:cNvGrpSpPr/>
          <p:nvPr/>
        </p:nvGrpSpPr>
        <p:grpSpPr>
          <a:xfrm>
            <a:off x="10684278" y="387308"/>
            <a:ext cx="914400" cy="301752"/>
            <a:chOff x="10684278" y="387308"/>
            <a:chExt cx="914400" cy="301752"/>
          </a:xfrm>
        </p:grpSpPr>
        <p:sp>
          <p:nvSpPr>
            <p:cNvPr id="13" name="流程圖: 結束點 12">
              <a:extLst>
                <a:ext uri="{FF2B5EF4-FFF2-40B4-BE49-F238E27FC236}">
                  <a16:creationId xmlns:a16="http://schemas.microsoft.com/office/drawing/2014/main" id="{05D2203E-B9ED-8236-41AB-5A794BB7117A}"/>
                </a:ext>
              </a:extLst>
            </p:cNvPr>
            <p:cNvSpPr/>
            <p:nvPr/>
          </p:nvSpPr>
          <p:spPr>
            <a:xfrm>
              <a:off x="10684278" y="387308"/>
              <a:ext cx="914400" cy="301752"/>
            </a:xfrm>
            <a:prstGeom prst="flowChartTerminator">
              <a:avLst/>
            </a:prstGeom>
            <a:solidFill>
              <a:srgbClr val="0104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箭號: 向右 13">
              <a:extLst>
                <a:ext uri="{FF2B5EF4-FFF2-40B4-BE49-F238E27FC236}">
                  <a16:creationId xmlns:a16="http://schemas.microsoft.com/office/drawing/2014/main" id="{22F266ED-AB22-10D2-D43D-4E03DAFA0095}"/>
                </a:ext>
              </a:extLst>
            </p:cNvPr>
            <p:cNvSpPr/>
            <p:nvPr/>
          </p:nvSpPr>
          <p:spPr>
            <a:xfrm>
              <a:off x="10895792" y="474684"/>
              <a:ext cx="491371" cy="127000"/>
            </a:xfrm>
            <a:prstGeom prst="rightArrow">
              <a:avLst>
                <a:gd name="adj1" fmla="val 36667"/>
                <a:gd name="adj2" fmla="val 85185"/>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8" name="橢圓 17">
            <a:extLst>
              <a:ext uri="{FF2B5EF4-FFF2-40B4-BE49-F238E27FC236}">
                <a16:creationId xmlns:a16="http://schemas.microsoft.com/office/drawing/2014/main" id="{B2E8E242-7589-4111-0D1C-6131A8D76BDD}"/>
              </a:ext>
            </a:extLst>
          </p:cNvPr>
          <p:cNvSpPr/>
          <p:nvPr/>
        </p:nvSpPr>
        <p:spPr>
          <a:xfrm>
            <a:off x="726509" y="3673705"/>
            <a:ext cx="360000" cy="360000"/>
          </a:xfrm>
          <a:prstGeom prst="ellipse">
            <a:avLst/>
          </a:prstGeom>
          <a:solidFill>
            <a:srgbClr val="0104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 name="橢圓 18">
            <a:extLst>
              <a:ext uri="{FF2B5EF4-FFF2-40B4-BE49-F238E27FC236}">
                <a16:creationId xmlns:a16="http://schemas.microsoft.com/office/drawing/2014/main" id="{4F9C5075-12A8-1324-0FE3-A03EF2E7E194}"/>
              </a:ext>
            </a:extLst>
          </p:cNvPr>
          <p:cNvSpPr/>
          <p:nvPr/>
        </p:nvSpPr>
        <p:spPr>
          <a:xfrm>
            <a:off x="-771968" y="4155088"/>
            <a:ext cx="3600000" cy="3600000"/>
          </a:xfrm>
          <a:prstGeom prst="ellipse">
            <a:avLst/>
          </a:prstGeom>
          <a:solidFill>
            <a:srgbClr val="E2E2E2">
              <a:alpha val="3294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a:extLst>
              <a:ext uri="{FF2B5EF4-FFF2-40B4-BE49-F238E27FC236}">
                <a16:creationId xmlns:a16="http://schemas.microsoft.com/office/drawing/2014/main" id="{15A9D981-1929-48BB-15C6-582D816402DB}"/>
              </a:ext>
            </a:extLst>
          </p:cNvPr>
          <p:cNvSpPr/>
          <p:nvPr/>
        </p:nvSpPr>
        <p:spPr>
          <a:xfrm>
            <a:off x="-173491" y="4875088"/>
            <a:ext cx="2160000" cy="2160000"/>
          </a:xfrm>
          <a:prstGeom prst="ellipse">
            <a:avLst/>
          </a:prstGeom>
          <a:solidFill>
            <a:srgbClr val="E2E2E2">
              <a:alpha val="32941"/>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6" name="直線接點 15">
            <a:extLst>
              <a:ext uri="{FF2B5EF4-FFF2-40B4-BE49-F238E27FC236}">
                <a16:creationId xmlns:a16="http://schemas.microsoft.com/office/drawing/2014/main" id="{C41F96D5-81A3-74E7-3CF0-F901C43AC359}"/>
              </a:ext>
            </a:extLst>
          </p:cNvPr>
          <p:cNvCxnSpPr>
            <a:cxnSpLocks/>
          </p:cNvCxnSpPr>
          <p:nvPr/>
        </p:nvCxnSpPr>
        <p:spPr>
          <a:xfrm>
            <a:off x="460848" y="5778310"/>
            <a:ext cx="11333504" cy="0"/>
          </a:xfrm>
          <a:prstGeom prst="line">
            <a:avLst/>
          </a:prstGeom>
          <a:ln w="38100">
            <a:solidFill>
              <a:srgbClr val="010440"/>
            </a:solidFill>
          </a:ln>
        </p:spPr>
        <p:style>
          <a:lnRef idx="2">
            <a:schemeClr val="accent1"/>
          </a:lnRef>
          <a:fillRef idx="0">
            <a:schemeClr val="accent1"/>
          </a:fillRef>
          <a:effectRef idx="1">
            <a:schemeClr val="accent1"/>
          </a:effectRef>
          <a:fontRef idx="minor">
            <a:schemeClr val="tx1"/>
          </a:fontRef>
        </p:style>
      </p:cxnSp>
      <p:sp>
        <p:nvSpPr>
          <p:cNvPr id="21" name="文字方塊 20">
            <a:extLst>
              <a:ext uri="{FF2B5EF4-FFF2-40B4-BE49-F238E27FC236}">
                <a16:creationId xmlns:a16="http://schemas.microsoft.com/office/drawing/2014/main" id="{08590CF5-CFD1-9406-A92F-F3EE716D17D7}"/>
              </a:ext>
            </a:extLst>
          </p:cNvPr>
          <p:cNvSpPr txBox="1"/>
          <p:nvPr/>
        </p:nvSpPr>
        <p:spPr>
          <a:xfrm>
            <a:off x="460848" y="5861456"/>
            <a:ext cx="981359" cy="338554"/>
          </a:xfrm>
          <a:prstGeom prst="rect">
            <a:avLst/>
          </a:prstGeom>
          <a:noFill/>
        </p:spPr>
        <p:txBody>
          <a:bodyPr wrap="none" rtlCol="0">
            <a:spAutoFit/>
          </a:bodyPr>
          <a:lstStyle/>
          <a:p>
            <a:r>
              <a:rPr lang="en-US" altLang="zh-TW" sz="1600" dirty="0">
                <a:solidFill>
                  <a:srgbClr val="010440"/>
                </a:solidFill>
                <a:latin typeface="Karla" pitchFamily="2" charset="0"/>
              </a:rPr>
              <a:t>Group 12</a:t>
            </a:r>
            <a:endParaRPr lang="zh-TW" altLang="en-US" sz="1600" dirty="0">
              <a:solidFill>
                <a:srgbClr val="010440"/>
              </a:solidFill>
              <a:latin typeface="Karla" pitchFamily="2" charset="0"/>
            </a:endParaRPr>
          </a:p>
        </p:txBody>
      </p:sp>
      <p:sp>
        <p:nvSpPr>
          <p:cNvPr id="23" name="文字方塊 22">
            <a:extLst>
              <a:ext uri="{FF2B5EF4-FFF2-40B4-BE49-F238E27FC236}">
                <a16:creationId xmlns:a16="http://schemas.microsoft.com/office/drawing/2014/main" id="{A9BC8092-7C37-B179-D71E-0F6E3B45FB05}"/>
              </a:ext>
            </a:extLst>
          </p:cNvPr>
          <p:cNvSpPr txBox="1"/>
          <p:nvPr/>
        </p:nvSpPr>
        <p:spPr>
          <a:xfrm>
            <a:off x="452957" y="6128979"/>
            <a:ext cx="5061647" cy="338554"/>
          </a:xfrm>
          <a:prstGeom prst="rect">
            <a:avLst/>
          </a:prstGeom>
          <a:noFill/>
        </p:spPr>
        <p:txBody>
          <a:bodyPr wrap="square">
            <a:spAutoFit/>
          </a:bodyPr>
          <a:lstStyle/>
          <a:p>
            <a:r>
              <a:rPr lang="en-US" altLang="zh-TW" sz="1600" dirty="0">
                <a:solidFill>
                  <a:srgbClr val="010440"/>
                </a:solidFill>
                <a:latin typeface="Karla" pitchFamily="2" charset="0"/>
              </a:rPr>
              <a:t>Data Management for Analytics Final Project</a:t>
            </a:r>
            <a:endParaRPr lang="zh-TW" altLang="en-US" sz="1600" dirty="0">
              <a:solidFill>
                <a:srgbClr val="010440"/>
              </a:solidFill>
              <a:latin typeface="Karla" pitchFamily="2" charset="0"/>
            </a:endParaRPr>
          </a:p>
        </p:txBody>
      </p:sp>
      <p:sp>
        <p:nvSpPr>
          <p:cNvPr id="25" name="文字方塊 24">
            <a:extLst>
              <a:ext uri="{FF2B5EF4-FFF2-40B4-BE49-F238E27FC236}">
                <a16:creationId xmlns:a16="http://schemas.microsoft.com/office/drawing/2014/main" id="{FAE89273-BF4A-7BC6-0B64-870F57D0B9E6}"/>
              </a:ext>
            </a:extLst>
          </p:cNvPr>
          <p:cNvSpPr txBox="1"/>
          <p:nvPr/>
        </p:nvSpPr>
        <p:spPr>
          <a:xfrm>
            <a:off x="1210866" y="3537288"/>
            <a:ext cx="6121065" cy="646331"/>
          </a:xfrm>
          <a:prstGeom prst="rect">
            <a:avLst/>
          </a:prstGeom>
          <a:noFill/>
        </p:spPr>
        <p:txBody>
          <a:bodyPr wrap="square">
            <a:spAutoFit/>
          </a:bodyPr>
          <a:lstStyle/>
          <a:p>
            <a:r>
              <a:rPr lang="en-US" altLang="zh-TW" dirty="0">
                <a:solidFill>
                  <a:srgbClr val="010440"/>
                </a:solidFill>
                <a:latin typeface="Karla" pitchFamily="2" charset="0"/>
              </a:rPr>
              <a:t>Ari Bernstein, </a:t>
            </a:r>
            <a:r>
              <a:rPr lang="en-US" altLang="zh-TW" dirty="0" err="1">
                <a:solidFill>
                  <a:srgbClr val="010440"/>
                </a:solidFill>
                <a:latin typeface="Karla" pitchFamily="2" charset="0"/>
              </a:rPr>
              <a:t>Huai</a:t>
            </a:r>
            <a:r>
              <a:rPr lang="en-US" altLang="zh-TW" dirty="0">
                <a:solidFill>
                  <a:srgbClr val="010440"/>
                </a:solidFill>
                <a:latin typeface="Karla" pitchFamily="2" charset="0"/>
              </a:rPr>
              <a:t> Hsuan Huang, Gokul Kumar Kesavan, Deepankar Makwana, Carissa Paul, Rui Yang</a:t>
            </a:r>
            <a:endParaRPr lang="zh-TW" altLang="en-US" dirty="0">
              <a:solidFill>
                <a:srgbClr val="010440"/>
              </a:solidFill>
              <a:latin typeface="Karla" pitchFamily="2" charset="0"/>
            </a:endParaRPr>
          </a:p>
        </p:txBody>
      </p:sp>
      <p:sp>
        <p:nvSpPr>
          <p:cNvPr id="26" name="文字方塊 25">
            <a:extLst>
              <a:ext uri="{FF2B5EF4-FFF2-40B4-BE49-F238E27FC236}">
                <a16:creationId xmlns:a16="http://schemas.microsoft.com/office/drawing/2014/main" id="{F3A292B3-2130-88DF-3DAD-4EBCF638B55F}"/>
              </a:ext>
            </a:extLst>
          </p:cNvPr>
          <p:cNvSpPr txBox="1"/>
          <p:nvPr/>
        </p:nvSpPr>
        <p:spPr>
          <a:xfrm>
            <a:off x="6882951" y="5885460"/>
            <a:ext cx="5061647" cy="369332"/>
          </a:xfrm>
          <a:prstGeom prst="rect">
            <a:avLst/>
          </a:prstGeom>
          <a:noFill/>
        </p:spPr>
        <p:txBody>
          <a:bodyPr wrap="square">
            <a:spAutoFit/>
          </a:bodyPr>
          <a:lstStyle/>
          <a:p>
            <a:pPr algn="r"/>
            <a:r>
              <a:rPr lang="en-US" altLang="zh-TW" b="1" dirty="0">
                <a:solidFill>
                  <a:srgbClr val="010440"/>
                </a:solidFill>
                <a:latin typeface="Karla" pitchFamily="2" charset="0"/>
              </a:rPr>
              <a:t>December 2024</a:t>
            </a:r>
            <a:endParaRPr lang="zh-TW" altLang="en-US" b="1" dirty="0">
              <a:solidFill>
                <a:srgbClr val="010440"/>
              </a:solidFill>
              <a:latin typeface="Karla" pitchFamily="2" charset="0"/>
            </a:endParaRPr>
          </a:p>
        </p:txBody>
      </p:sp>
    </p:spTree>
    <p:extLst>
      <p:ext uri="{BB962C8B-B14F-4D97-AF65-F5344CB8AC3E}">
        <p14:creationId xmlns:p14="http://schemas.microsoft.com/office/powerpoint/2010/main" val="1470371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4E393546-4C41-83F6-BFF4-5DC2A1735606}"/>
              </a:ext>
            </a:extLst>
          </p:cNvPr>
          <p:cNvSpPr/>
          <p:nvPr/>
        </p:nvSpPr>
        <p:spPr>
          <a:xfrm>
            <a:off x="0" y="3890371"/>
            <a:ext cx="12192000" cy="2967629"/>
          </a:xfrm>
          <a:prstGeom prst="rect">
            <a:avLst/>
          </a:prstGeom>
          <a:solidFill>
            <a:srgbClr val="A229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文字方塊 3">
            <a:extLst>
              <a:ext uri="{FF2B5EF4-FFF2-40B4-BE49-F238E27FC236}">
                <a16:creationId xmlns:a16="http://schemas.microsoft.com/office/drawing/2014/main" id="{7A89C1AB-4417-32E5-64F8-C1008D9E4BA0}"/>
              </a:ext>
            </a:extLst>
          </p:cNvPr>
          <p:cNvSpPr txBox="1"/>
          <p:nvPr/>
        </p:nvSpPr>
        <p:spPr>
          <a:xfrm>
            <a:off x="175123" y="319865"/>
            <a:ext cx="6650575" cy="707886"/>
          </a:xfrm>
          <a:prstGeom prst="rect">
            <a:avLst/>
          </a:prstGeom>
          <a:noFill/>
        </p:spPr>
        <p:txBody>
          <a:bodyPr wrap="square">
            <a:spAutoFit/>
          </a:bodyPr>
          <a:lstStyle/>
          <a:p>
            <a:r>
              <a:rPr lang="en-US" altLang="zh-TW" sz="4000" b="1" dirty="0">
                <a:solidFill>
                  <a:srgbClr val="A22933"/>
                </a:solidFill>
                <a:latin typeface="Karla" pitchFamily="2" charset="0"/>
              </a:rPr>
              <a:t>ASK 1: Dataset Description</a:t>
            </a:r>
            <a:endParaRPr lang="zh-TW" altLang="en-US" sz="4000" b="1" dirty="0">
              <a:solidFill>
                <a:srgbClr val="A22933"/>
              </a:solidFill>
              <a:latin typeface="Karla" pitchFamily="2" charset="0"/>
            </a:endParaRPr>
          </a:p>
        </p:txBody>
      </p:sp>
      <p:sp>
        <p:nvSpPr>
          <p:cNvPr id="8" name="圓形: 空心 7">
            <a:extLst>
              <a:ext uri="{FF2B5EF4-FFF2-40B4-BE49-F238E27FC236}">
                <a16:creationId xmlns:a16="http://schemas.microsoft.com/office/drawing/2014/main" id="{A5C0DC2F-2B5A-A2A4-805B-8EEAEB178BA7}"/>
              </a:ext>
            </a:extLst>
          </p:cNvPr>
          <p:cNvSpPr/>
          <p:nvPr/>
        </p:nvSpPr>
        <p:spPr>
          <a:xfrm>
            <a:off x="3913712" y="-2260986"/>
            <a:ext cx="4693024" cy="4521972"/>
          </a:xfrm>
          <a:prstGeom prst="donut">
            <a:avLst>
              <a:gd name="adj" fmla="val 15102"/>
            </a:avLst>
          </a:prstGeom>
          <a:solidFill>
            <a:srgbClr val="E2E2E2">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cxnSp>
        <p:nvCxnSpPr>
          <p:cNvPr id="9" name="直線接點 8">
            <a:extLst>
              <a:ext uri="{FF2B5EF4-FFF2-40B4-BE49-F238E27FC236}">
                <a16:creationId xmlns:a16="http://schemas.microsoft.com/office/drawing/2014/main" id="{9615DE7A-4660-72A2-447B-E180A993AD61}"/>
              </a:ext>
            </a:extLst>
          </p:cNvPr>
          <p:cNvCxnSpPr>
            <a:cxnSpLocks/>
          </p:cNvCxnSpPr>
          <p:nvPr/>
        </p:nvCxnSpPr>
        <p:spPr>
          <a:xfrm>
            <a:off x="386157" y="1134471"/>
            <a:ext cx="0" cy="488965"/>
          </a:xfrm>
          <a:prstGeom prst="line">
            <a:avLst/>
          </a:prstGeom>
          <a:ln w="38100">
            <a:solidFill>
              <a:srgbClr val="010440"/>
            </a:solidFill>
          </a:ln>
        </p:spPr>
        <p:style>
          <a:lnRef idx="2">
            <a:schemeClr val="accent1"/>
          </a:lnRef>
          <a:fillRef idx="0">
            <a:schemeClr val="accent1"/>
          </a:fillRef>
          <a:effectRef idx="1">
            <a:schemeClr val="accent1"/>
          </a:effectRef>
          <a:fontRef idx="minor">
            <a:schemeClr val="tx1"/>
          </a:fontRef>
        </p:style>
      </p:cxnSp>
      <p:sp>
        <p:nvSpPr>
          <p:cNvPr id="15" name="Google Shape;810;p38">
            <a:extLst>
              <a:ext uri="{FF2B5EF4-FFF2-40B4-BE49-F238E27FC236}">
                <a16:creationId xmlns:a16="http://schemas.microsoft.com/office/drawing/2014/main" id="{0BED20F6-9E2C-E955-BDE7-4AF7781BDB50}"/>
              </a:ext>
            </a:extLst>
          </p:cNvPr>
          <p:cNvSpPr txBox="1">
            <a:spLocks/>
          </p:cNvSpPr>
          <p:nvPr/>
        </p:nvSpPr>
        <p:spPr>
          <a:xfrm>
            <a:off x="386157" y="1109071"/>
            <a:ext cx="11748133" cy="296762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88900" lvl="4">
              <a:spcAft>
                <a:spcPts val="1200"/>
              </a:spcAft>
            </a:pPr>
            <a:r>
              <a:rPr lang="en-US" sz="2400" b="1" dirty="0">
                <a:solidFill>
                  <a:srgbClr val="010440"/>
                </a:solidFill>
                <a:latin typeface="Karla" pitchFamily="2" charset="0"/>
              </a:rPr>
              <a:t>Title</a:t>
            </a:r>
            <a:r>
              <a:rPr lang="en-US" sz="2400" dirty="0">
                <a:solidFill>
                  <a:srgbClr val="010440"/>
                </a:solidFill>
                <a:latin typeface="Karla" pitchFamily="2" charset="0"/>
              </a:rPr>
              <a:t>: </a:t>
            </a:r>
            <a:r>
              <a:rPr lang="en-US" sz="2400" b="1" dirty="0">
                <a:solidFill>
                  <a:srgbClr val="010440"/>
                </a:solidFill>
                <a:latin typeface="Karla" pitchFamily="2" charset="0"/>
              </a:rPr>
              <a:t>Heart Disease Dataset (2020 Cleaned)</a:t>
            </a:r>
            <a:endParaRPr lang="en-US" sz="2400" b="1" dirty="0">
              <a:latin typeface="Karla" pitchFamily="2" charset="0"/>
            </a:endParaRPr>
          </a:p>
          <a:p>
            <a:pPr marL="88900" lvl="4">
              <a:spcAft>
                <a:spcPts val="1200"/>
              </a:spcAft>
            </a:pPr>
            <a:r>
              <a:rPr lang="en-US" sz="2000" b="1" dirty="0">
                <a:solidFill>
                  <a:srgbClr val="010440"/>
                </a:solidFill>
                <a:latin typeface="Karla" pitchFamily="2" charset="0"/>
              </a:rPr>
              <a:t>Description</a:t>
            </a:r>
            <a:r>
              <a:rPr lang="en-US" sz="2000" dirty="0">
                <a:solidFill>
                  <a:srgbClr val="010440"/>
                </a:solidFill>
                <a:latin typeface="Karla" pitchFamily="2" charset="0"/>
              </a:rPr>
              <a:t>: </a:t>
            </a:r>
            <a:r>
              <a:rPr lang="en-US" sz="2000" dirty="0">
                <a:latin typeface="Karla" pitchFamily="2" charset="0"/>
              </a:rPr>
              <a:t>contains health information and heart disease status on just under 320,000 individuals regarding behavioral, demographic, and general health.</a:t>
            </a:r>
          </a:p>
          <a:p>
            <a:pPr marL="88900" lvl="4">
              <a:spcAft>
                <a:spcPts val="1200"/>
              </a:spcAft>
            </a:pPr>
            <a:r>
              <a:rPr lang="en-US" sz="2000" b="1" dirty="0">
                <a:solidFill>
                  <a:srgbClr val="010440"/>
                </a:solidFill>
                <a:latin typeface="Karla" pitchFamily="2" charset="0"/>
              </a:rPr>
              <a:t>Size</a:t>
            </a:r>
            <a:r>
              <a:rPr lang="en-US" sz="2000" dirty="0">
                <a:solidFill>
                  <a:srgbClr val="010440"/>
                </a:solidFill>
                <a:latin typeface="Karla" pitchFamily="2" charset="0"/>
              </a:rPr>
              <a:t>: </a:t>
            </a:r>
            <a:r>
              <a:rPr lang="en-US" sz="2400" b="1" i="1" dirty="0">
                <a:solidFill>
                  <a:srgbClr val="D93B48"/>
                </a:solidFill>
                <a:latin typeface="Karla" pitchFamily="2" charset="0"/>
              </a:rPr>
              <a:t>18</a:t>
            </a:r>
            <a:r>
              <a:rPr lang="en-US" sz="2000" b="1" dirty="0">
                <a:solidFill>
                  <a:srgbClr val="D93B48"/>
                </a:solidFill>
                <a:latin typeface="Karla" pitchFamily="2" charset="0"/>
              </a:rPr>
              <a:t> </a:t>
            </a:r>
            <a:r>
              <a:rPr lang="en-US" sz="2000" dirty="0">
                <a:solidFill>
                  <a:srgbClr val="D93B48"/>
                </a:solidFill>
                <a:latin typeface="Karla" pitchFamily="2" charset="0"/>
              </a:rPr>
              <a:t>variables</a:t>
            </a:r>
            <a:r>
              <a:rPr lang="en-US" sz="2000" dirty="0">
                <a:latin typeface="Karla" pitchFamily="2" charset="0"/>
              </a:rPr>
              <a:t>, 44MB, and </a:t>
            </a:r>
            <a:r>
              <a:rPr lang="en-US" sz="2400" b="1" i="1" dirty="0">
                <a:solidFill>
                  <a:srgbClr val="D93B48"/>
                </a:solidFill>
                <a:latin typeface="Karla" pitchFamily="2" charset="0"/>
              </a:rPr>
              <a:t>319,795</a:t>
            </a:r>
            <a:r>
              <a:rPr lang="en-US" sz="2000" dirty="0">
                <a:solidFill>
                  <a:srgbClr val="D93B48"/>
                </a:solidFill>
                <a:latin typeface="Karla" pitchFamily="2" charset="0"/>
              </a:rPr>
              <a:t> records </a:t>
            </a:r>
            <a:r>
              <a:rPr lang="en-US" sz="2000" dirty="0">
                <a:latin typeface="Karla" pitchFamily="2" charset="0"/>
              </a:rPr>
              <a:t>each containing a unique individual’s health data.</a:t>
            </a:r>
          </a:p>
          <a:p>
            <a:pPr marL="88900" lvl="4">
              <a:spcAft>
                <a:spcPts val="1200"/>
              </a:spcAft>
            </a:pPr>
            <a:r>
              <a:rPr lang="en-US" sz="2000" b="1" dirty="0">
                <a:solidFill>
                  <a:srgbClr val="010440"/>
                </a:solidFill>
                <a:latin typeface="Karla" pitchFamily="2" charset="0"/>
              </a:rPr>
              <a:t>Source</a:t>
            </a:r>
            <a:r>
              <a:rPr lang="en-US" sz="2000" dirty="0">
                <a:solidFill>
                  <a:srgbClr val="010440"/>
                </a:solidFill>
                <a:latin typeface="Karla" pitchFamily="2" charset="0"/>
              </a:rPr>
              <a:t>: </a:t>
            </a:r>
            <a:r>
              <a:rPr lang="en-US" sz="2000" dirty="0">
                <a:latin typeface="Karla" pitchFamily="2" charset="0"/>
              </a:rPr>
              <a:t>Kaggle, data records came from </a:t>
            </a:r>
            <a:r>
              <a:rPr lang="en-US" sz="2000" u="sng" dirty="0">
                <a:latin typeface="Karla" pitchFamily="2" charset="0"/>
              </a:rPr>
              <a:t>CDC Behavioral Risk Factor Surveillance System (BRFSS)</a:t>
            </a:r>
          </a:p>
          <a:p>
            <a:pPr marL="431800" lvl="4" indent="-342900">
              <a:spcAft>
                <a:spcPts val="1200"/>
              </a:spcAft>
              <a:buFont typeface="Arial" panose="020B0604020202020204" pitchFamily="34" charset="0"/>
              <a:buChar char="•"/>
            </a:pPr>
            <a:r>
              <a:rPr lang="en-US" sz="2000" dirty="0">
                <a:latin typeface="Karla" pitchFamily="2" charset="0"/>
              </a:rPr>
              <a:t>collects data from all 50 states</a:t>
            </a:r>
          </a:p>
          <a:p>
            <a:pPr marL="88900" lvl="4">
              <a:spcAft>
                <a:spcPts val="1200"/>
              </a:spcAft>
            </a:pPr>
            <a:endParaRPr lang="en-US" sz="2400" b="1" dirty="0">
              <a:latin typeface="Karla" pitchFamily="2" charset="0"/>
            </a:endParaRPr>
          </a:p>
        </p:txBody>
      </p:sp>
      <p:sp>
        <p:nvSpPr>
          <p:cNvPr id="18" name="矩形 17">
            <a:extLst>
              <a:ext uri="{FF2B5EF4-FFF2-40B4-BE49-F238E27FC236}">
                <a16:creationId xmlns:a16="http://schemas.microsoft.com/office/drawing/2014/main" id="{4BE62D78-F4B8-4304-4327-6FE7044DC915}"/>
              </a:ext>
            </a:extLst>
          </p:cNvPr>
          <p:cNvSpPr/>
          <p:nvPr/>
        </p:nvSpPr>
        <p:spPr>
          <a:xfrm>
            <a:off x="-4247" y="6226544"/>
            <a:ext cx="639247" cy="631455"/>
          </a:xfrm>
          <a:prstGeom prst="rect">
            <a:avLst/>
          </a:prstGeom>
          <a:solidFill>
            <a:srgbClr val="E2E2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A7246984-58B8-83BD-1D6A-7C4C7A94516A}"/>
              </a:ext>
            </a:extLst>
          </p:cNvPr>
          <p:cNvSpPr/>
          <p:nvPr/>
        </p:nvSpPr>
        <p:spPr>
          <a:xfrm>
            <a:off x="11366425" y="-37392"/>
            <a:ext cx="650452" cy="939092"/>
          </a:xfrm>
          <a:prstGeom prst="rect">
            <a:avLst/>
          </a:prstGeom>
          <a:solidFill>
            <a:srgbClr val="0104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i="1" dirty="0">
                <a:latin typeface="Karla" pitchFamily="2" charset="0"/>
              </a:rPr>
              <a:t>1</a:t>
            </a:r>
            <a:endParaRPr lang="zh-TW" altLang="en-US" i="1" dirty="0">
              <a:latin typeface="Karla" pitchFamily="2" charset="0"/>
            </a:endParaRPr>
          </a:p>
        </p:txBody>
      </p:sp>
      <p:sp>
        <p:nvSpPr>
          <p:cNvPr id="22" name="文字方塊 21">
            <a:extLst>
              <a:ext uri="{FF2B5EF4-FFF2-40B4-BE49-F238E27FC236}">
                <a16:creationId xmlns:a16="http://schemas.microsoft.com/office/drawing/2014/main" id="{D0FB3E1B-7750-07A2-194E-F83234669514}"/>
              </a:ext>
            </a:extLst>
          </p:cNvPr>
          <p:cNvSpPr txBox="1"/>
          <p:nvPr/>
        </p:nvSpPr>
        <p:spPr>
          <a:xfrm>
            <a:off x="503569" y="4059480"/>
            <a:ext cx="3393577" cy="461665"/>
          </a:xfrm>
          <a:prstGeom prst="rect">
            <a:avLst/>
          </a:prstGeom>
          <a:noFill/>
        </p:spPr>
        <p:txBody>
          <a:bodyPr wrap="square">
            <a:spAutoFit/>
          </a:bodyPr>
          <a:lstStyle/>
          <a:p>
            <a:r>
              <a:rPr lang="en-US" altLang="zh-TW" sz="2400" b="1" dirty="0">
                <a:solidFill>
                  <a:schemeClr val="bg1"/>
                </a:solidFill>
                <a:latin typeface="Karla" pitchFamily="2" charset="0"/>
              </a:rPr>
              <a:t>Why This Dataset?</a:t>
            </a:r>
          </a:p>
        </p:txBody>
      </p:sp>
      <p:sp>
        <p:nvSpPr>
          <p:cNvPr id="24" name="文字方塊 23">
            <a:extLst>
              <a:ext uri="{FF2B5EF4-FFF2-40B4-BE49-F238E27FC236}">
                <a16:creationId xmlns:a16="http://schemas.microsoft.com/office/drawing/2014/main" id="{C59CA4BA-2F81-B16A-E598-FF306C59ED7D}"/>
              </a:ext>
            </a:extLst>
          </p:cNvPr>
          <p:cNvSpPr txBox="1"/>
          <p:nvPr/>
        </p:nvSpPr>
        <p:spPr>
          <a:xfrm>
            <a:off x="503569" y="4554415"/>
            <a:ext cx="11630720" cy="923330"/>
          </a:xfrm>
          <a:prstGeom prst="rect">
            <a:avLst/>
          </a:prstGeom>
          <a:noFill/>
        </p:spPr>
        <p:txBody>
          <a:bodyPr wrap="square" numCol="2">
            <a:spAutoFit/>
          </a:bodyPr>
          <a:lstStyle/>
          <a:p>
            <a:pPr marL="285750" indent="-285750">
              <a:buFont typeface="Arial" panose="020B0604020202020204" pitchFamily="34" charset="0"/>
              <a:buChar char="•"/>
            </a:pPr>
            <a:r>
              <a:rPr lang="en-US" altLang="zh-TW" dirty="0">
                <a:solidFill>
                  <a:schemeClr val="bg1"/>
                </a:solidFill>
                <a:latin typeface="Karla" pitchFamily="2" charset="0"/>
              </a:rPr>
              <a:t>Heart disease is a global health concern.</a:t>
            </a:r>
          </a:p>
          <a:p>
            <a:pPr marL="285750" indent="-285750">
              <a:buFont typeface="Arial" panose="020B0604020202020204" pitchFamily="34" charset="0"/>
              <a:buChar char="•"/>
            </a:pPr>
            <a:r>
              <a:rPr lang="en-US" altLang="zh-TW" dirty="0">
                <a:solidFill>
                  <a:schemeClr val="bg1"/>
                </a:solidFill>
                <a:latin typeface="Karla" pitchFamily="2" charset="0"/>
              </a:rPr>
              <a:t>The data highlights risk factors and prevention strategies. </a:t>
            </a:r>
          </a:p>
          <a:p>
            <a:pPr marL="285750" indent="-285750">
              <a:buFont typeface="Arial" panose="020B0604020202020204" pitchFamily="34" charset="0"/>
              <a:buChar char="•"/>
            </a:pPr>
            <a:r>
              <a:rPr lang="en-US" altLang="zh-TW" dirty="0">
                <a:solidFill>
                  <a:schemeClr val="bg1"/>
                </a:solidFill>
                <a:latin typeface="Karla" pitchFamily="2" charset="0"/>
              </a:rPr>
              <a:t>A team member's healthcare expertise adds value.</a:t>
            </a:r>
          </a:p>
          <a:p>
            <a:pPr marL="285750" indent="-285750">
              <a:buFont typeface="Arial" panose="020B0604020202020204" pitchFamily="34" charset="0"/>
              <a:buChar char="•"/>
            </a:pPr>
            <a:r>
              <a:rPr lang="en-US" altLang="zh-TW" dirty="0">
                <a:solidFill>
                  <a:schemeClr val="bg1"/>
                </a:solidFill>
                <a:latin typeface="Karla" pitchFamily="2" charset="0"/>
              </a:rPr>
              <a:t>The dataset is clean and well-organized.</a:t>
            </a:r>
          </a:p>
        </p:txBody>
      </p:sp>
      <p:sp>
        <p:nvSpPr>
          <p:cNvPr id="29" name="文字方塊 28">
            <a:extLst>
              <a:ext uri="{FF2B5EF4-FFF2-40B4-BE49-F238E27FC236}">
                <a16:creationId xmlns:a16="http://schemas.microsoft.com/office/drawing/2014/main" id="{94181E3B-8A2D-2AC5-71D4-6BD46D99364A}"/>
              </a:ext>
            </a:extLst>
          </p:cNvPr>
          <p:cNvSpPr txBox="1"/>
          <p:nvPr/>
        </p:nvSpPr>
        <p:spPr>
          <a:xfrm>
            <a:off x="503569" y="5500757"/>
            <a:ext cx="3393577" cy="461665"/>
          </a:xfrm>
          <a:prstGeom prst="rect">
            <a:avLst/>
          </a:prstGeom>
          <a:noFill/>
        </p:spPr>
        <p:txBody>
          <a:bodyPr wrap="square">
            <a:spAutoFit/>
          </a:bodyPr>
          <a:lstStyle/>
          <a:p>
            <a:r>
              <a:rPr lang="en-US" altLang="zh-TW" sz="2400" b="1" dirty="0">
                <a:solidFill>
                  <a:schemeClr val="bg1"/>
                </a:solidFill>
                <a:latin typeface="Karla" pitchFamily="2" charset="0"/>
              </a:rPr>
              <a:t>Concerns!</a:t>
            </a:r>
          </a:p>
        </p:txBody>
      </p:sp>
      <p:sp>
        <p:nvSpPr>
          <p:cNvPr id="31" name="文字方塊 30">
            <a:extLst>
              <a:ext uri="{FF2B5EF4-FFF2-40B4-BE49-F238E27FC236}">
                <a16:creationId xmlns:a16="http://schemas.microsoft.com/office/drawing/2014/main" id="{A892B676-9ED6-9C27-FBC0-94DFE6C61C00}"/>
              </a:ext>
            </a:extLst>
          </p:cNvPr>
          <p:cNvSpPr txBox="1"/>
          <p:nvPr/>
        </p:nvSpPr>
        <p:spPr>
          <a:xfrm>
            <a:off x="779297" y="5934669"/>
            <a:ext cx="11412704" cy="923330"/>
          </a:xfrm>
          <a:prstGeom prst="rect">
            <a:avLst/>
          </a:prstGeom>
          <a:noFill/>
        </p:spPr>
        <p:txBody>
          <a:bodyPr wrap="square" numCol="1">
            <a:spAutoFit/>
          </a:bodyPr>
          <a:lstStyle>
            <a:defPPr>
              <a:defRPr lang="zh-TW"/>
            </a:defPPr>
            <a:lvl1pPr marL="285750" indent="-285750">
              <a:buFont typeface="Arial" panose="020B0604020202020204" pitchFamily="34" charset="0"/>
              <a:buChar char="•"/>
              <a:defRPr>
                <a:solidFill>
                  <a:schemeClr val="bg1"/>
                </a:solidFill>
                <a:latin typeface="Karla" pitchFamily="2" charset="0"/>
              </a:defRPr>
            </a:lvl1pPr>
          </a:lstStyle>
          <a:p>
            <a:r>
              <a:rPr lang="en-US" altLang="zh-TW" dirty="0"/>
              <a:t>Relatively small sample size which may hinder some of the variables from applying entirely.</a:t>
            </a:r>
          </a:p>
          <a:p>
            <a:r>
              <a:rPr lang="en-US" altLang="zh-TW" dirty="0"/>
              <a:t>Some variables can be subjective rather than standardized (ex. General health status, physical and mental health).</a:t>
            </a:r>
          </a:p>
        </p:txBody>
      </p:sp>
    </p:spTree>
    <p:extLst>
      <p:ext uri="{BB962C8B-B14F-4D97-AF65-F5344CB8AC3E}">
        <p14:creationId xmlns:p14="http://schemas.microsoft.com/office/powerpoint/2010/main" val="961586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5494A-1F0E-4879-EF4A-57ECFE037C55}"/>
            </a:ext>
          </a:extLst>
        </p:cNvPr>
        <p:cNvGrpSpPr/>
        <p:nvPr/>
      </p:nvGrpSpPr>
      <p:grpSpPr>
        <a:xfrm>
          <a:off x="0" y="0"/>
          <a:ext cx="0" cy="0"/>
          <a:chOff x="0" y="0"/>
          <a:chExt cx="0" cy="0"/>
        </a:xfrm>
      </p:grpSpPr>
      <p:sp>
        <p:nvSpPr>
          <p:cNvPr id="44" name="矩形 43">
            <a:extLst>
              <a:ext uri="{FF2B5EF4-FFF2-40B4-BE49-F238E27FC236}">
                <a16:creationId xmlns:a16="http://schemas.microsoft.com/office/drawing/2014/main" id="{5DFD94EA-6DDD-9A5D-40B4-20FB21944A6A}"/>
              </a:ext>
            </a:extLst>
          </p:cNvPr>
          <p:cNvSpPr/>
          <p:nvPr/>
        </p:nvSpPr>
        <p:spPr>
          <a:xfrm>
            <a:off x="6096000" y="1"/>
            <a:ext cx="6096000" cy="6858000"/>
          </a:xfrm>
          <a:prstGeom prst="rect">
            <a:avLst/>
          </a:prstGeom>
          <a:solidFill>
            <a:srgbClr val="E2E2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 name="文字方塊 3">
            <a:extLst>
              <a:ext uri="{FF2B5EF4-FFF2-40B4-BE49-F238E27FC236}">
                <a16:creationId xmlns:a16="http://schemas.microsoft.com/office/drawing/2014/main" id="{CBF8A7D4-F442-95B6-B2D9-B37ADAD6E9FC}"/>
              </a:ext>
            </a:extLst>
          </p:cNvPr>
          <p:cNvSpPr txBox="1"/>
          <p:nvPr/>
        </p:nvSpPr>
        <p:spPr>
          <a:xfrm>
            <a:off x="175123" y="319865"/>
            <a:ext cx="6650575" cy="1015663"/>
          </a:xfrm>
          <a:prstGeom prst="rect">
            <a:avLst/>
          </a:prstGeom>
          <a:noFill/>
        </p:spPr>
        <p:txBody>
          <a:bodyPr wrap="square">
            <a:spAutoFit/>
          </a:bodyPr>
          <a:lstStyle/>
          <a:p>
            <a:r>
              <a:rPr lang="en-US" altLang="zh-TW" sz="4000" b="1" dirty="0">
                <a:solidFill>
                  <a:srgbClr val="A22933"/>
                </a:solidFill>
                <a:latin typeface="Karla" pitchFamily="2" charset="0"/>
              </a:rPr>
              <a:t>ASK 2: Data Wrangling </a:t>
            </a:r>
          </a:p>
          <a:p>
            <a:r>
              <a:rPr lang="en-US" altLang="zh-TW" sz="2000" b="1" dirty="0">
                <a:solidFill>
                  <a:srgbClr val="9E9E9E"/>
                </a:solidFill>
                <a:latin typeface="Karla" pitchFamily="2" charset="0"/>
              </a:rPr>
              <a:t>&amp; Dimension Table</a:t>
            </a:r>
            <a:endParaRPr lang="zh-TW" altLang="en-US" sz="2000" b="1" dirty="0">
              <a:solidFill>
                <a:srgbClr val="9E9E9E"/>
              </a:solidFill>
              <a:latin typeface="Karla" pitchFamily="2" charset="0"/>
            </a:endParaRPr>
          </a:p>
        </p:txBody>
      </p:sp>
      <p:sp>
        <p:nvSpPr>
          <p:cNvPr id="8" name="文字方塊 7">
            <a:extLst>
              <a:ext uri="{FF2B5EF4-FFF2-40B4-BE49-F238E27FC236}">
                <a16:creationId xmlns:a16="http://schemas.microsoft.com/office/drawing/2014/main" id="{BE40D308-53AB-B1A4-2A77-E437661D018F}"/>
              </a:ext>
            </a:extLst>
          </p:cNvPr>
          <p:cNvSpPr txBox="1"/>
          <p:nvPr/>
        </p:nvSpPr>
        <p:spPr>
          <a:xfrm>
            <a:off x="6127899" y="247488"/>
            <a:ext cx="1546279" cy="369332"/>
          </a:xfrm>
          <a:prstGeom prst="rect">
            <a:avLst/>
          </a:prstGeom>
          <a:noFill/>
        </p:spPr>
        <p:txBody>
          <a:bodyPr wrap="square">
            <a:spAutoFit/>
          </a:bodyPr>
          <a:lstStyle/>
          <a:p>
            <a:r>
              <a:rPr lang="en-US" altLang="zh-TW" b="1" dirty="0">
                <a:latin typeface="Karla" pitchFamily="2" charset="0"/>
              </a:rPr>
              <a:t>From this</a:t>
            </a:r>
            <a:r>
              <a:rPr lang="zh-TW" altLang="en-US" b="1" dirty="0">
                <a:latin typeface="Karla" pitchFamily="2" charset="0"/>
              </a:rPr>
              <a:t>：</a:t>
            </a:r>
            <a:endParaRPr lang="zh-TW" altLang="en-US" dirty="0"/>
          </a:p>
        </p:txBody>
      </p:sp>
      <p:sp>
        <p:nvSpPr>
          <p:cNvPr id="13" name="文字方塊 12">
            <a:extLst>
              <a:ext uri="{FF2B5EF4-FFF2-40B4-BE49-F238E27FC236}">
                <a16:creationId xmlns:a16="http://schemas.microsoft.com/office/drawing/2014/main" id="{40279B35-167E-1ADD-8AE8-25FCA70CC60D}"/>
              </a:ext>
            </a:extLst>
          </p:cNvPr>
          <p:cNvSpPr txBox="1"/>
          <p:nvPr/>
        </p:nvSpPr>
        <p:spPr>
          <a:xfrm>
            <a:off x="6127899" y="2984984"/>
            <a:ext cx="1546279" cy="369332"/>
          </a:xfrm>
          <a:prstGeom prst="rect">
            <a:avLst/>
          </a:prstGeom>
          <a:noFill/>
        </p:spPr>
        <p:txBody>
          <a:bodyPr wrap="square">
            <a:spAutoFit/>
          </a:bodyPr>
          <a:lstStyle/>
          <a:p>
            <a:r>
              <a:rPr lang="en-US" altLang="zh-TW" b="1" dirty="0">
                <a:latin typeface="Karla" pitchFamily="2" charset="0"/>
              </a:rPr>
              <a:t>To this</a:t>
            </a:r>
            <a:r>
              <a:rPr lang="zh-TW" altLang="en-US" b="1" dirty="0">
                <a:latin typeface="Karla" pitchFamily="2" charset="0"/>
              </a:rPr>
              <a:t>：</a:t>
            </a:r>
            <a:endParaRPr lang="zh-TW" altLang="en-US" dirty="0"/>
          </a:p>
        </p:txBody>
      </p:sp>
      <p:sp>
        <p:nvSpPr>
          <p:cNvPr id="47" name="圓形: 空心 46">
            <a:extLst>
              <a:ext uri="{FF2B5EF4-FFF2-40B4-BE49-F238E27FC236}">
                <a16:creationId xmlns:a16="http://schemas.microsoft.com/office/drawing/2014/main" id="{4F36DD79-3381-4B3B-0093-8CBE96957CB5}"/>
              </a:ext>
            </a:extLst>
          </p:cNvPr>
          <p:cNvSpPr/>
          <p:nvPr/>
        </p:nvSpPr>
        <p:spPr>
          <a:xfrm>
            <a:off x="-2067988" y="4277149"/>
            <a:ext cx="4693024" cy="4521972"/>
          </a:xfrm>
          <a:prstGeom prst="donut">
            <a:avLst>
              <a:gd name="adj" fmla="val 15102"/>
            </a:avLst>
          </a:prstGeom>
          <a:solidFill>
            <a:srgbClr val="E2E2E2">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2" name="矩形 1">
            <a:extLst>
              <a:ext uri="{FF2B5EF4-FFF2-40B4-BE49-F238E27FC236}">
                <a16:creationId xmlns:a16="http://schemas.microsoft.com/office/drawing/2014/main" id="{D92FA9CB-E320-46DC-A628-B364FE0DA0A3}"/>
              </a:ext>
            </a:extLst>
          </p:cNvPr>
          <p:cNvSpPr/>
          <p:nvPr/>
        </p:nvSpPr>
        <p:spPr>
          <a:xfrm>
            <a:off x="11366425" y="-37392"/>
            <a:ext cx="650452" cy="939092"/>
          </a:xfrm>
          <a:prstGeom prst="rect">
            <a:avLst/>
          </a:prstGeom>
          <a:solidFill>
            <a:srgbClr val="0104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i="1" dirty="0">
                <a:latin typeface="Karla" pitchFamily="2" charset="0"/>
              </a:rPr>
              <a:t>2</a:t>
            </a:r>
            <a:endParaRPr lang="zh-TW" altLang="en-US" i="1" dirty="0">
              <a:latin typeface="Karla" pitchFamily="2" charset="0"/>
            </a:endParaRPr>
          </a:p>
        </p:txBody>
      </p:sp>
      <p:cxnSp>
        <p:nvCxnSpPr>
          <p:cNvPr id="55" name="直線接點 54">
            <a:extLst>
              <a:ext uri="{FF2B5EF4-FFF2-40B4-BE49-F238E27FC236}">
                <a16:creationId xmlns:a16="http://schemas.microsoft.com/office/drawing/2014/main" id="{62F736A3-D777-0522-A7AA-D0F3CA8132DA}"/>
              </a:ext>
            </a:extLst>
          </p:cNvPr>
          <p:cNvCxnSpPr>
            <a:cxnSpLocks/>
          </p:cNvCxnSpPr>
          <p:nvPr/>
        </p:nvCxnSpPr>
        <p:spPr>
          <a:xfrm>
            <a:off x="386157" y="1519481"/>
            <a:ext cx="0" cy="488965"/>
          </a:xfrm>
          <a:prstGeom prst="line">
            <a:avLst/>
          </a:prstGeom>
          <a:ln w="38100">
            <a:solidFill>
              <a:srgbClr val="010440"/>
            </a:solidFill>
          </a:ln>
        </p:spPr>
        <p:style>
          <a:lnRef idx="2">
            <a:schemeClr val="accent1"/>
          </a:lnRef>
          <a:fillRef idx="0">
            <a:schemeClr val="accent1"/>
          </a:fillRef>
          <a:effectRef idx="1">
            <a:schemeClr val="accent1"/>
          </a:effectRef>
          <a:fontRef idx="minor">
            <a:schemeClr val="tx1"/>
          </a:fontRef>
        </p:style>
      </p:cxnSp>
      <p:sp>
        <p:nvSpPr>
          <p:cNvPr id="57" name="文字方塊 56">
            <a:extLst>
              <a:ext uri="{FF2B5EF4-FFF2-40B4-BE49-F238E27FC236}">
                <a16:creationId xmlns:a16="http://schemas.microsoft.com/office/drawing/2014/main" id="{A951C485-27C9-7AA9-3557-6559AD36897C}"/>
              </a:ext>
            </a:extLst>
          </p:cNvPr>
          <p:cNvSpPr txBox="1"/>
          <p:nvPr/>
        </p:nvSpPr>
        <p:spPr>
          <a:xfrm>
            <a:off x="386157" y="1468352"/>
            <a:ext cx="5003701" cy="53898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RPr lang="zh-TW"/>
            </a:defPPr>
            <a:lvl1pPr marR="0" lv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L="88900" marR="0" lvl="4">
              <a:lnSpc>
                <a:spcPct val="100000"/>
              </a:lnSpc>
              <a:spcBef>
                <a:spcPts val="0"/>
              </a:spcBef>
              <a:spcAft>
                <a:spcPts val="1200"/>
              </a:spcAft>
              <a:buClr>
                <a:srgbClr val="000000"/>
              </a:buClr>
              <a:buFont typeface="Arial"/>
              <a:defRPr sz="2400" b="1" i="0" u="none" strike="noStrike" cap="none">
                <a:solidFill>
                  <a:srgbClr val="010440"/>
                </a:solidFill>
                <a:latin typeface="Karla" pitchFamily="2" charset="0"/>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r>
              <a:rPr lang="en-US" altLang="zh-TW" sz="2000" b="1" dirty="0">
                <a:solidFill>
                  <a:srgbClr val="010440"/>
                </a:solidFill>
                <a:latin typeface="Karla" pitchFamily="2" charset="0"/>
              </a:rPr>
              <a:t>Data Cleaning Process</a:t>
            </a:r>
            <a:endParaRPr lang="zh-TW" altLang="en-US" sz="2000" b="1" dirty="0">
              <a:solidFill>
                <a:srgbClr val="010440"/>
              </a:solidFill>
              <a:latin typeface="Karla" pitchFamily="2" charset="0"/>
            </a:endParaRPr>
          </a:p>
        </p:txBody>
      </p:sp>
      <p:sp>
        <p:nvSpPr>
          <p:cNvPr id="59" name="文字方塊 58">
            <a:extLst>
              <a:ext uri="{FF2B5EF4-FFF2-40B4-BE49-F238E27FC236}">
                <a16:creationId xmlns:a16="http://schemas.microsoft.com/office/drawing/2014/main" id="{0B362A21-E9B3-6C30-F83D-B60F75231709}"/>
              </a:ext>
            </a:extLst>
          </p:cNvPr>
          <p:cNvSpPr txBox="1"/>
          <p:nvPr/>
        </p:nvSpPr>
        <p:spPr>
          <a:xfrm>
            <a:off x="471594" y="1954173"/>
            <a:ext cx="5185901" cy="4854406"/>
          </a:xfrm>
          <a:prstGeom prst="rect">
            <a:avLst/>
          </a:prstGeom>
          <a:noFill/>
        </p:spPr>
        <p:txBody>
          <a:bodyPr wrap="square">
            <a:spAutoFit/>
          </a:bodyPr>
          <a:lstStyle/>
          <a:p>
            <a:pPr marL="342900" indent="-342900">
              <a:lnSpc>
                <a:spcPct val="150000"/>
              </a:lnSpc>
              <a:buFont typeface="+mj-lt"/>
              <a:buAutoNum type="arabicPeriod"/>
            </a:pPr>
            <a:r>
              <a:rPr lang="en-US" altLang="zh-TW" sz="1600" b="1" dirty="0">
                <a:latin typeface="Karla" pitchFamily="2" charset="0"/>
              </a:rPr>
              <a:t>Inspect Column Names</a:t>
            </a:r>
            <a:r>
              <a:rPr lang="zh-TW" altLang="en-US" sz="1600" b="1" dirty="0">
                <a:latin typeface="Karla" pitchFamily="2" charset="0"/>
              </a:rPr>
              <a:t>：</a:t>
            </a:r>
            <a:r>
              <a:rPr lang="en-US" altLang="zh-TW" sz="1600" dirty="0">
                <a:latin typeface="Karla" pitchFamily="2" charset="0"/>
              </a:rPr>
              <a:t>Used </a:t>
            </a:r>
            <a:r>
              <a:rPr lang="en-US" altLang="zh-TW" sz="1600" dirty="0" err="1">
                <a:latin typeface="Karla" pitchFamily="2" charset="0"/>
              </a:rPr>
              <a:t>csvcut</a:t>
            </a:r>
            <a:r>
              <a:rPr lang="en-US" altLang="zh-TW" sz="1600" dirty="0">
                <a:latin typeface="Karla" pitchFamily="2" charset="0"/>
              </a:rPr>
              <a:t> -n to list all 18 column names</a:t>
            </a:r>
          </a:p>
          <a:p>
            <a:pPr marL="342900" indent="-342900">
              <a:lnSpc>
                <a:spcPct val="150000"/>
              </a:lnSpc>
              <a:buFont typeface="+mj-lt"/>
              <a:buAutoNum type="arabicPeriod"/>
            </a:pPr>
            <a:r>
              <a:rPr lang="en-US" altLang="zh-TW" sz="1600" b="1" dirty="0">
                <a:latin typeface="Karla" pitchFamily="2" charset="0"/>
              </a:rPr>
              <a:t>Data Types and Missing Values</a:t>
            </a:r>
            <a:r>
              <a:rPr lang="zh-TW" altLang="en-US" sz="1600" b="1" dirty="0">
                <a:latin typeface="Karla" pitchFamily="2" charset="0"/>
              </a:rPr>
              <a:t>：</a:t>
            </a:r>
            <a:r>
              <a:rPr lang="en-US" altLang="zh-TW" sz="1600" dirty="0">
                <a:latin typeface="Karla" pitchFamily="2" charset="0"/>
              </a:rPr>
              <a:t>Used </a:t>
            </a:r>
            <a:r>
              <a:rPr lang="en-US" altLang="zh-TW" sz="1600" dirty="0" err="1">
                <a:latin typeface="Karla" pitchFamily="2" charset="0"/>
              </a:rPr>
              <a:t>csvstat</a:t>
            </a:r>
            <a:r>
              <a:rPr lang="en-US" altLang="zh-TW" sz="1600" dirty="0">
                <a:latin typeface="Karla" pitchFamily="2" charset="0"/>
              </a:rPr>
              <a:t> to analyze the first 10,000 rows. Verified data types (</a:t>
            </a:r>
            <a:r>
              <a:rPr lang="en-US" altLang="zh-TW" sz="1600" dirty="0" err="1">
                <a:latin typeface="Karla" pitchFamily="2" charset="0"/>
              </a:rPr>
              <a:t>boolean</a:t>
            </a:r>
            <a:r>
              <a:rPr lang="en-US" altLang="zh-TW" sz="1600" dirty="0">
                <a:latin typeface="Karla" pitchFamily="2" charset="0"/>
              </a:rPr>
              <a:t>, numeric, categorical) and confirmed no missing values. Examined value distributions.</a:t>
            </a:r>
          </a:p>
          <a:p>
            <a:pPr marL="342900" indent="-342900">
              <a:lnSpc>
                <a:spcPct val="150000"/>
              </a:lnSpc>
              <a:buFont typeface="+mj-lt"/>
              <a:buAutoNum type="arabicPeriod"/>
            </a:pPr>
            <a:r>
              <a:rPr lang="en-US" altLang="zh-TW" sz="1600" b="1" dirty="0">
                <a:latin typeface="Karla" pitchFamily="2" charset="0"/>
              </a:rPr>
              <a:t>Define SQL Table Structure</a:t>
            </a:r>
            <a:r>
              <a:rPr lang="zh-TW" altLang="en-US" sz="1600" b="1" dirty="0">
                <a:latin typeface="Karla" pitchFamily="2" charset="0"/>
              </a:rPr>
              <a:t>：</a:t>
            </a:r>
            <a:r>
              <a:rPr lang="en-US" altLang="zh-TW" sz="1600" dirty="0">
                <a:latin typeface="Karla" pitchFamily="2" charset="0"/>
              </a:rPr>
              <a:t>Designed SQL schema using appropriate data types (BOOLEAN, VARCHAR, DECIMAL, FLOAT) based on column characteristics.</a:t>
            </a:r>
          </a:p>
          <a:p>
            <a:pPr marL="342900" indent="-342900">
              <a:lnSpc>
                <a:spcPct val="150000"/>
              </a:lnSpc>
              <a:buFont typeface="+mj-lt"/>
              <a:buAutoNum type="arabicPeriod"/>
            </a:pPr>
            <a:r>
              <a:rPr lang="en-US" altLang="zh-TW" sz="1600" b="1" dirty="0">
                <a:latin typeface="Karla" pitchFamily="2" charset="0"/>
              </a:rPr>
              <a:t>Import Data into Database</a:t>
            </a:r>
            <a:r>
              <a:rPr lang="zh-TW" altLang="en-US" sz="1600" b="1" dirty="0">
                <a:latin typeface="Karla" pitchFamily="2" charset="0"/>
              </a:rPr>
              <a:t>：</a:t>
            </a:r>
            <a:r>
              <a:rPr lang="en-US" altLang="zh-TW" sz="1600" dirty="0">
                <a:latin typeface="Karla" pitchFamily="2" charset="0"/>
              </a:rPr>
              <a:t>Check the file content to ensure the format was correct, resulting in a final count of 319,795 rows.</a:t>
            </a:r>
            <a:endParaRPr lang="zh-TW" altLang="en-US" sz="1600" dirty="0">
              <a:latin typeface="Karla" pitchFamily="2" charset="0"/>
            </a:endParaRPr>
          </a:p>
        </p:txBody>
      </p:sp>
      <p:sp>
        <p:nvSpPr>
          <p:cNvPr id="60" name="箭號: 向下 59">
            <a:extLst>
              <a:ext uri="{FF2B5EF4-FFF2-40B4-BE49-F238E27FC236}">
                <a16:creationId xmlns:a16="http://schemas.microsoft.com/office/drawing/2014/main" id="{1F0B6AD0-A6DC-226C-2A7F-8A84BB2B15F2}"/>
              </a:ext>
            </a:extLst>
          </p:cNvPr>
          <p:cNvSpPr/>
          <p:nvPr/>
        </p:nvSpPr>
        <p:spPr>
          <a:xfrm>
            <a:off x="8847239" y="3097768"/>
            <a:ext cx="723900" cy="369332"/>
          </a:xfrm>
          <a:prstGeom prst="downArrow">
            <a:avLst/>
          </a:prstGeom>
          <a:solidFill>
            <a:srgbClr val="A22933"/>
          </a:solidFill>
          <a:ln>
            <a:noFill/>
          </a:ln>
          <a:effectLst>
            <a:outerShdw blurRad="57785" dist="33020" dir="3180000" algn="ctr">
              <a:srgbClr val="000000">
                <a:alpha val="3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a:extLst>
              <a:ext uri="{FF2B5EF4-FFF2-40B4-BE49-F238E27FC236}">
                <a16:creationId xmlns:a16="http://schemas.microsoft.com/office/drawing/2014/main" id="{6E4D0D86-0223-BA8D-47A4-2756EECBC205}"/>
              </a:ext>
            </a:extLst>
          </p:cNvPr>
          <p:cNvPicPr>
            <a:picLocks noChangeAspect="1"/>
          </p:cNvPicPr>
          <p:nvPr/>
        </p:nvPicPr>
        <p:blipFill>
          <a:blip r:embed="rId2"/>
          <a:stretch>
            <a:fillRect/>
          </a:stretch>
        </p:blipFill>
        <p:spPr>
          <a:xfrm>
            <a:off x="8432432" y="188439"/>
            <a:ext cx="1528593" cy="2662084"/>
          </a:xfrm>
          <a:prstGeom prst="rect">
            <a:avLst/>
          </a:prstGeom>
        </p:spPr>
      </p:pic>
      <p:pic>
        <p:nvPicPr>
          <p:cNvPr id="6" name="圖片 5">
            <a:extLst>
              <a:ext uri="{FF2B5EF4-FFF2-40B4-BE49-F238E27FC236}">
                <a16:creationId xmlns:a16="http://schemas.microsoft.com/office/drawing/2014/main" id="{9AE34086-64EE-006E-9829-F8E1D8E6C81F}"/>
              </a:ext>
            </a:extLst>
          </p:cNvPr>
          <p:cNvPicPr>
            <a:picLocks noChangeAspect="1"/>
          </p:cNvPicPr>
          <p:nvPr/>
        </p:nvPicPr>
        <p:blipFill>
          <a:blip r:embed="rId3"/>
          <a:stretch>
            <a:fillRect/>
          </a:stretch>
        </p:blipFill>
        <p:spPr>
          <a:xfrm>
            <a:off x="6340191" y="3372068"/>
            <a:ext cx="5737996" cy="3436511"/>
          </a:xfrm>
          <a:prstGeom prst="rect">
            <a:avLst/>
          </a:prstGeom>
        </p:spPr>
      </p:pic>
    </p:spTree>
    <p:extLst>
      <p:ext uri="{BB962C8B-B14F-4D97-AF65-F5344CB8AC3E}">
        <p14:creationId xmlns:p14="http://schemas.microsoft.com/office/powerpoint/2010/main" val="404538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C8DAD-FDDB-5499-F803-028CC3160A58}"/>
            </a:ext>
          </a:extLst>
        </p:cNvPr>
        <p:cNvGrpSpPr/>
        <p:nvPr/>
      </p:nvGrpSpPr>
      <p:grpSpPr>
        <a:xfrm>
          <a:off x="0" y="0"/>
          <a:ext cx="0" cy="0"/>
          <a:chOff x="0" y="0"/>
          <a:chExt cx="0" cy="0"/>
        </a:xfrm>
      </p:grpSpPr>
      <p:sp>
        <p:nvSpPr>
          <p:cNvPr id="24" name="圓形: 空心 23">
            <a:extLst>
              <a:ext uri="{FF2B5EF4-FFF2-40B4-BE49-F238E27FC236}">
                <a16:creationId xmlns:a16="http://schemas.microsoft.com/office/drawing/2014/main" id="{206F5C0A-E362-ADF4-E9F5-D87B6207BAE5}"/>
              </a:ext>
            </a:extLst>
          </p:cNvPr>
          <p:cNvSpPr/>
          <p:nvPr/>
        </p:nvSpPr>
        <p:spPr>
          <a:xfrm>
            <a:off x="-2006291" y="-1842016"/>
            <a:ext cx="4693024" cy="4521972"/>
          </a:xfrm>
          <a:prstGeom prst="donut">
            <a:avLst>
              <a:gd name="adj" fmla="val 15102"/>
            </a:avLst>
          </a:prstGeom>
          <a:solidFill>
            <a:srgbClr val="E2E2E2">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2" name="文字方塊 1">
            <a:extLst>
              <a:ext uri="{FF2B5EF4-FFF2-40B4-BE49-F238E27FC236}">
                <a16:creationId xmlns:a16="http://schemas.microsoft.com/office/drawing/2014/main" id="{A3A8613D-C91B-66B7-1D59-C4945A9E33FD}"/>
              </a:ext>
            </a:extLst>
          </p:cNvPr>
          <p:cNvSpPr txBox="1"/>
          <p:nvPr/>
        </p:nvSpPr>
        <p:spPr>
          <a:xfrm>
            <a:off x="175123" y="319865"/>
            <a:ext cx="11676656" cy="1015663"/>
          </a:xfrm>
          <a:prstGeom prst="rect">
            <a:avLst/>
          </a:prstGeom>
          <a:noFill/>
        </p:spPr>
        <p:txBody>
          <a:bodyPr wrap="square">
            <a:spAutoFit/>
          </a:bodyPr>
          <a:lstStyle/>
          <a:p>
            <a:r>
              <a:rPr lang="en-US" altLang="zh-TW" sz="4000" b="1" dirty="0">
                <a:solidFill>
                  <a:srgbClr val="A22933"/>
                </a:solidFill>
                <a:latin typeface="Karla" pitchFamily="2" charset="0"/>
              </a:rPr>
              <a:t>ASK 3: Data Analysis</a:t>
            </a:r>
          </a:p>
          <a:p>
            <a:r>
              <a:rPr lang="en-US" altLang="zh-TW" sz="2000" b="1" dirty="0">
                <a:latin typeface="Karla" pitchFamily="2" charset="0"/>
              </a:rPr>
              <a:t>Q1</a:t>
            </a:r>
            <a:r>
              <a:rPr lang="zh-TW" altLang="en-US" sz="2000" b="1" dirty="0">
                <a:latin typeface="Karla" pitchFamily="2" charset="0"/>
              </a:rPr>
              <a:t>：</a:t>
            </a:r>
            <a:r>
              <a:rPr lang="en-US" altLang="zh-TW" sz="2000" b="1" dirty="0">
                <a:latin typeface="Karla" pitchFamily="2" charset="0"/>
              </a:rPr>
              <a:t>Impact of Demographics and General Health Indicators on Heart Disease</a:t>
            </a:r>
            <a:endParaRPr lang="zh-TW" altLang="en-US" sz="2000" b="1" dirty="0">
              <a:latin typeface="Karla" pitchFamily="2" charset="0"/>
            </a:endParaRPr>
          </a:p>
        </p:txBody>
      </p:sp>
      <p:sp>
        <p:nvSpPr>
          <p:cNvPr id="5" name="矩形 4">
            <a:extLst>
              <a:ext uri="{FF2B5EF4-FFF2-40B4-BE49-F238E27FC236}">
                <a16:creationId xmlns:a16="http://schemas.microsoft.com/office/drawing/2014/main" id="{B92C65BF-E056-0B55-8733-2BA42F7875AC}"/>
              </a:ext>
            </a:extLst>
          </p:cNvPr>
          <p:cNvSpPr/>
          <p:nvPr/>
        </p:nvSpPr>
        <p:spPr>
          <a:xfrm>
            <a:off x="11366425" y="-37392"/>
            <a:ext cx="650452" cy="939092"/>
          </a:xfrm>
          <a:prstGeom prst="rect">
            <a:avLst/>
          </a:prstGeom>
          <a:solidFill>
            <a:srgbClr val="0104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i="1" dirty="0">
                <a:latin typeface="Karla" pitchFamily="2" charset="0"/>
              </a:rPr>
              <a:t>3</a:t>
            </a:r>
            <a:endParaRPr lang="zh-TW" altLang="en-US" i="1" dirty="0">
              <a:latin typeface="Karla" pitchFamily="2" charset="0"/>
            </a:endParaRPr>
          </a:p>
        </p:txBody>
      </p:sp>
      <p:sp>
        <p:nvSpPr>
          <p:cNvPr id="17" name="文字方塊 16">
            <a:extLst>
              <a:ext uri="{FF2B5EF4-FFF2-40B4-BE49-F238E27FC236}">
                <a16:creationId xmlns:a16="http://schemas.microsoft.com/office/drawing/2014/main" id="{EF53B433-5A8E-3D17-F4D7-B05DC283C438}"/>
              </a:ext>
            </a:extLst>
          </p:cNvPr>
          <p:cNvSpPr txBox="1"/>
          <p:nvPr/>
        </p:nvSpPr>
        <p:spPr>
          <a:xfrm>
            <a:off x="711200" y="1277286"/>
            <a:ext cx="1086607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TW" sz="1600" b="0" i="0" u="none" strike="noStrike" kern="0" cap="none" spc="0" normalizeH="0" baseline="0" noProof="0" dirty="0">
                <a:ln>
                  <a:noFill/>
                </a:ln>
                <a:solidFill>
                  <a:srgbClr val="FF0000"/>
                </a:solidFill>
                <a:effectLst/>
                <a:uLnTx/>
                <a:uFillTx/>
                <a:latin typeface="Karla" pitchFamily="2" charset="0"/>
                <a:ea typeface="+mn-ea"/>
                <a:cs typeface="+mn-cs"/>
              </a:rPr>
              <a:t>Examine the role of demographic factors (ex. sex, age, race) and general health indicators (ex. BMI and self-reported health status) in predicting heart disease:</a:t>
            </a:r>
          </a:p>
        </p:txBody>
      </p:sp>
      <p:sp>
        <p:nvSpPr>
          <p:cNvPr id="21" name="文字方塊 20">
            <a:extLst>
              <a:ext uri="{FF2B5EF4-FFF2-40B4-BE49-F238E27FC236}">
                <a16:creationId xmlns:a16="http://schemas.microsoft.com/office/drawing/2014/main" id="{6B662509-5B8F-935C-1D71-9573C675F4A6}"/>
              </a:ext>
            </a:extLst>
          </p:cNvPr>
          <p:cNvSpPr txBox="1"/>
          <p:nvPr/>
        </p:nvSpPr>
        <p:spPr>
          <a:xfrm>
            <a:off x="6524484" y="3331551"/>
            <a:ext cx="5590678" cy="2123658"/>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altLang="zh-TW" b="1" kern="0" dirty="0">
                <a:latin typeface="Karla" pitchFamily="2" charset="0"/>
              </a:rPr>
              <a:t>Sex</a:t>
            </a:r>
            <a:r>
              <a:rPr lang="en-US" altLang="zh-TW" kern="0" dirty="0">
                <a:latin typeface="Karla" pitchFamily="2" charset="0"/>
              </a:rPr>
              <a:t>: </a:t>
            </a:r>
            <a:r>
              <a:rPr lang="en-US" altLang="zh-TW" sz="2000" b="1" i="1" kern="0" dirty="0">
                <a:solidFill>
                  <a:srgbClr val="D93B48"/>
                </a:solidFill>
                <a:latin typeface="Karla" pitchFamily="2" charset="0"/>
              </a:rPr>
              <a:t>10.62% of males </a:t>
            </a:r>
            <a:r>
              <a:rPr lang="en-US" altLang="zh-TW" kern="0" dirty="0">
                <a:latin typeface="Karla" pitchFamily="2" charset="0"/>
              </a:rPr>
              <a:t>had heart disease where 6.69% of females had heart disease</a:t>
            </a:r>
          </a:p>
          <a:p>
            <a:pPr marL="285750" indent="-285750">
              <a:spcAft>
                <a:spcPts val="1200"/>
              </a:spcAft>
              <a:buFont typeface="Arial" panose="020B0604020202020204" pitchFamily="34" charset="0"/>
              <a:buChar char="•"/>
            </a:pPr>
            <a:r>
              <a:rPr lang="en-US" altLang="zh-TW" b="1" kern="0" dirty="0">
                <a:latin typeface="Karla" pitchFamily="2" charset="0"/>
              </a:rPr>
              <a:t>Age</a:t>
            </a:r>
            <a:r>
              <a:rPr lang="en-US" altLang="zh-TW" kern="0" dirty="0">
                <a:latin typeface="Karla" pitchFamily="2" charset="0"/>
              </a:rPr>
              <a:t>: </a:t>
            </a:r>
            <a:r>
              <a:rPr lang="en-US" altLang="zh-TW" sz="2000" b="1" i="1" dirty="0">
                <a:solidFill>
                  <a:srgbClr val="D93B48"/>
                </a:solidFill>
                <a:latin typeface="Karla" pitchFamily="2" charset="0"/>
              </a:rPr>
              <a:t>Older age groups </a:t>
            </a:r>
            <a:r>
              <a:rPr lang="en-US" altLang="zh-TW" dirty="0">
                <a:latin typeface="Karla" pitchFamily="2" charset="0"/>
              </a:rPr>
              <a:t>have a higher proportion of individuals with heart disease.</a:t>
            </a:r>
          </a:p>
          <a:p>
            <a:pPr marL="285750" indent="-285750">
              <a:spcAft>
                <a:spcPts val="1200"/>
              </a:spcAft>
              <a:buFont typeface="Arial" panose="020B0604020202020204" pitchFamily="34" charset="0"/>
              <a:buChar char="•"/>
            </a:pPr>
            <a:r>
              <a:rPr lang="en-US" altLang="zh-TW" b="1" kern="0" dirty="0">
                <a:latin typeface="Karla" pitchFamily="2" charset="0"/>
              </a:rPr>
              <a:t>Race</a:t>
            </a:r>
            <a:r>
              <a:rPr lang="en-US" altLang="zh-TW" kern="0" dirty="0">
                <a:latin typeface="Karla" pitchFamily="2" charset="0"/>
              </a:rPr>
              <a:t>:</a:t>
            </a:r>
            <a:r>
              <a:rPr lang="en-US" altLang="zh-TW" dirty="0">
                <a:latin typeface="Karla" pitchFamily="2" charset="0"/>
              </a:rPr>
              <a:t> The prevalence is lower among Asian and Hispanic groups.</a:t>
            </a:r>
            <a:endParaRPr lang="en-US" altLang="zh-TW" kern="0" dirty="0">
              <a:latin typeface="Karla" pitchFamily="2" charset="0"/>
            </a:endParaRPr>
          </a:p>
        </p:txBody>
      </p:sp>
      <p:grpSp>
        <p:nvGrpSpPr>
          <p:cNvPr id="14" name="群組 13">
            <a:extLst>
              <a:ext uri="{FF2B5EF4-FFF2-40B4-BE49-F238E27FC236}">
                <a16:creationId xmlns:a16="http://schemas.microsoft.com/office/drawing/2014/main" id="{36F4BB32-F5B3-493F-F95E-F72F8F66C037}"/>
              </a:ext>
            </a:extLst>
          </p:cNvPr>
          <p:cNvGrpSpPr/>
          <p:nvPr/>
        </p:nvGrpSpPr>
        <p:grpSpPr>
          <a:xfrm>
            <a:off x="175123" y="1985351"/>
            <a:ext cx="6349361" cy="4453679"/>
            <a:chOff x="175123" y="1985351"/>
            <a:chExt cx="6349361" cy="4453679"/>
          </a:xfrm>
        </p:grpSpPr>
        <p:graphicFrame>
          <p:nvGraphicFramePr>
            <p:cNvPr id="7" name="圖表 6">
              <a:extLst>
                <a:ext uri="{FF2B5EF4-FFF2-40B4-BE49-F238E27FC236}">
                  <a16:creationId xmlns:a16="http://schemas.microsoft.com/office/drawing/2014/main" id="{BBDA4B39-3C29-A969-2AF7-FBDCE7FBC012}"/>
                </a:ext>
              </a:extLst>
            </p:cNvPr>
            <p:cNvGraphicFramePr>
              <a:graphicFrameLocks/>
            </p:cNvGraphicFramePr>
            <p:nvPr>
              <p:extLst>
                <p:ext uri="{D42A27DB-BD31-4B8C-83A1-F6EECF244321}">
                  <p14:modId xmlns:p14="http://schemas.microsoft.com/office/powerpoint/2010/main" val="1944522326"/>
                </p:ext>
              </p:extLst>
            </p:nvPr>
          </p:nvGraphicFramePr>
          <p:xfrm>
            <a:off x="175123" y="1985351"/>
            <a:ext cx="6349361" cy="4453679"/>
          </p:xfrm>
          <a:graphic>
            <a:graphicData uri="http://schemas.openxmlformats.org/drawingml/2006/chart">
              <c:chart xmlns:c="http://schemas.openxmlformats.org/drawingml/2006/chart" xmlns:r="http://schemas.openxmlformats.org/officeDocument/2006/relationships" r:id="rId2"/>
            </a:graphicData>
          </a:graphic>
        </p:graphicFrame>
        <p:grpSp>
          <p:nvGrpSpPr>
            <p:cNvPr id="10" name="群組 9">
              <a:extLst>
                <a:ext uri="{FF2B5EF4-FFF2-40B4-BE49-F238E27FC236}">
                  <a16:creationId xmlns:a16="http://schemas.microsoft.com/office/drawing/2014/main" id="{B904AACB-A1AA-A51B-9CB1-D9EE94F82DFA}"/>
                </a:ext>
              </a:extLst>
            </p:cNvPr>
            <p:cNvGrpSpPr/>
            <p:nvPr/>
          </p:nvGrpSpPr>
          <p:grpSpPr>
            <a:xfrm>
              <a:off x="751661" y="6028654"/>
              <a:ext cx="4937408" cy="372010"/>
              <a:chOff x="1153077" y="3857299"/>
              <a:chExt cx="4937408" cy="372010"/>
            </a:xfrm>
            <a:noFill/>
          </p:grpSpPr>
          <p:sp>
            <p:nvSpPr>
              <p:cNvPr id="11" name="文字方塊 2">
                <a:extLst>
                  <a:ext uri="{FF2B5EF4-FFF2-40B4-BE49-F238E27FC236}">
                    <a16:creationId xmlns:a16="http://schemas.microsoft.com/office/drawing/2014/main" id="{2FF701C9-B142-E0E5-DB25-4EFBEC405FF6}"/>
                  </a:ext>
                </a:extLst>
              </p:cNvPr>
              <p:cNvSpPr txBox="1"/>
              <p:nvPr/>
            </p:nvSpPr>
            <p:spPr>
              <a:xfrm>
                <a:off x="1153077" y="3895665"/>
                <a:ext cx="771091" cy="295279"/>
              </a:xfrm>
              <a:prstGeom prst="rect">
                <a:avLst/>
              </a:prstGeom>
              <a:noFill/>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altLang="zh-TW" sz="1200" kern="1200" dirty="0">
                    <a:solidFill>
                      <a:schemeClr val="accent6"/>
                    </a:solidFill>
                  </a:rPr>
                  <a:t>Gender</a:t>
                </a:r>
                <a:endParaRPr lang="zh-TW" altLang="en-US" sz="1200" kern="1200" dirty="0">
                  <a:solidFill>
                    <a:schemeClr val="accent6"/>
                  </a:solidFill>
                </a:endParaRPr>
              </a:p>
            </p:txBody>
          </p:sp>
          <p:sp>
            <p:nvSpPr>
              <p:cNvPr id="12" name="文字方塊 1">
                <a:extLst>
                  <a:ext uri="{FF2B5EF4-FFF2-40B4-BE49-F238E27FC236}">
                    <a16:creationId xmlns:a16="http://schemas.microsoft.com/office/drawing/2014/main" id="{5A9A462A-C8E3-B7FC-4B57-7B451C24D63C}"/>
                  </a:ext>
                </a:extLst>
              </p:cNvPr>
              <p:cNvSpPr txBox="1"/>
              <p:nvPr/>
            </p:nvSpPr>
            <p:spPr>
              <a:xfrm>
                <a:off x="2039805" y="3857299"/>
                <a:ext cx="1786468" cy="372010"/>
              </a:xfrm>
              <a:prstGeom prst="rect">
                <a:avLst/>
              </a:prstGeom>
              <a:noFill/>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zh-TW" sz="1200" kern="1200" dirty="0">
                    <a:solidFill>
                      <a:srgbClr val="0070C0"/>
                    </a:solidFill>
                  </a:rPr>
                  <a:t>Age Group</a:t>
                </a:r>
                <a:endParaRPr lang="zh-TW" altLang="en-US" sz="1200" kern="1200" dirty="0">
                  <a:solidFill>
                    <a:srgbClr val="0070C0"/>
                  </a:solidFill>
                </a:endParaRPr>
              </a:p>
            </p:txBody>
          </p:sp>
          <p:sp>
            <p:nvSpPr>
              <p:cNvPr id="13" name="文字方塊 1">
                <a:extLst>
                  <a:ext uri="{FF2B5EF4-FFF2-40B4-BE49-F238E27FC236}">
                    <a16:creationId xmlns:a16="http://schemas.microsoft.com/office/drawing/2014/main" id="{6E6EDD42-A989-6859-808D-EFD7E5B1EE9D}"/>
                  </a:ext>
                </a:extLst>
              </p:cNvPr>
              <p:cNvSpPr txBox="1"/>
              <p:nvPr/>
            </p:nvSpPr>
            <p:spPr>
              <a:xfrm>
                <a:off x="4304017" y="3857299"/>
                <a:ext cx="1786468" cy="372010"/>
              </a:xfrm>
              <a:prstGeom prst="rect">
                <a:avLst/>
              </a:prstGeom>
              <a:noFill/>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zh-TW" sz="1200" kern="1200" dirty="0">
                    <a:solidFill>
                      <a:schemeClr val="accent2"/>
                    </a:solidFill>
                  </a:rPr>
                  <a:t>Race</a:t>
                </a:r>
                <a:endParaRPr lang="zh-TW" altLang="en-US" sz="1200" kern="1200" dirty="0">
                  <a:solidFill>
                    <a:schemeClr val="accent2"/>
                  </a:solidFill>
                </a:endParaRPr>
              </a:p>
            </p:txBody>
          </p:sp>
        </p:grpSp>
      </p:grpSp>
      <p:sp>
        <p:nvSpPr>
          <p:cNvPr id="23" name="文字方塊 22">
            <a:extLst>
              <a:ext uri="{FF2B5EF4-FFF2-40B4-BE49-F238E27FC236}">
                <a16:creationId xmlns:a16="http://schemas.microsoft.com/office/drawing/2014/main" id="{022BE089-550F-C56C-1557-0928DAB89299}"/>
              </a:ext>
            </a:extLst>
          </p:cNvPr>
          <p:cNvSpPr txBox="1"/>
          <p:nvPr/>
        </p:nvSpPr>
        <p:spPr>
          <a:xfrm>
            <a:off x="6573625" y="2819482"/>
            <a:ext cx="5492393" cy="3077766"/>
          </a:xfrm>
          <a:prstGeom prst="rect">
            <a:avLst/>
          </a:prstGeom>
          <a:solidFill>
            <a:schemeClr val="bg1"/>
          </a:solidFill>
        </p:spPr>
        <p:txBody>
          <a:bodyPr wrap="square">
            <a:spAutoFit/>
          </a:bodyPr>
          <a:lstStyle/>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altLang="zh-TW" b="1" i="0" u="none" strike="noStrike" kern="0" cap="none" spc="0" normalizeH="0" baseline="0" noProof="0" dirty="0">
                <a:ln>
                  <a:noFill/>
                </a:ln>
                <a:solidFill>
                  <a:prstClr val="black"/>
                </a:solidFill>
                <a:effectLst/>
                <a:uLnTx/>
                <a:uFillTx/>
                <a:latin typeface="Karla" pitchFamily="2" charset="0"/>
              </a:rPr>
              <a:t>BMI</a:t>
            </a:r>
            <a:r>
              <a:rPr lang="zh-TW" altLang="en-US" kern="0" dirty="0">
                <a:solidFill>
                  <a:prstClr val="black"/>
                </a:solidFill>
                <a:latin typeface="Karla" pitchFamily="2" charset="0"/>
              </a:rPr>
              <a:t>：</a:t>
            </a:r>
            <a:r>
              <a:rPr lang="en-US" altLang="zh-TW" dirty="0"/>
              <a:t>The prevalence of heart disease is slightly higher among individuals with </a:t>
            </a:r>
            <a:r>
              <a:rPr lang="en-US" altLang="zh-TW" sz="2000" b="1" i="1" dirty="0">
                <a:solidFill>
                  <a:srgbClr val="D93B48"/>
                </a:solidFill>
              </a:rPr>
              <a:t>Severely Obese</a:t>
            </a:r>
            <a:r>
              <a:rPr lang="en-US" altLang="zh-TW" dirty="0"/>
              <a:t>.</a:t>
            </a:r>
            <a:endParaRPr kumimoji="0" lang="en-US" altLang="zh-TW" b="0" i="0" u="none" strike="noStrike" kern="0" cap="none" spc="0" normalizeH="0" baseline="0" noProof="0" dirty="0">
              <a:ln>
                <a:noFill/>
              </a:ln>
              <a:solidFill>
                <a:prstClr val="black"/>
              </a:solidFill>
              <a:effectLst/>
              <a:uLnTx/>
              <a:uFillTx/>
              <a:latin typeface="Karla" pitchFamily="2" charset="0"/>
            </a:endParaRP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altLang="zh-TW" b="1" i="0" u="none" strike="noStrike" kern="0" cap="none" spc="0" normalizeH="0" baseline="0" noProof="0" dirty="0">
                <a:ln>
                  <a:noFill/>
                </a:ln>
                <a:solidFill>
                  <a:prstClr val="black"/>
                </a:solidFill>
                <a:effectLst/>
                <a:uLnTx/>
                <a:uFillTx/>
                <a:latin typeface="Karla" pitchFamily="2" charset="0"/>
              </a:rPr>
              <a:t>Self-Reported Health Status</a:t>
            </a:r>
            <a:r>
              <a:rPr lang="zh-TW" altLang="en-US" kern="0" dirty="0">
                <a:solidFill>
                  <a:prstClr val="black"/>
                </a:solidFill>
                <a:latin typeface="Karla" pitchFamily="2" charset="0"/>
              </a:rPr>
              <a:t>：</a:t>
            </a:r>
            <a:r>
              <a:rPr lang="en-US" altLang="zh-TW" dirty="0"/>
              <a:t>The highest prevalence of heart disease is found among individuals who self-reported </a:t>
            </a:r>
            <a:r>
              <a:rPr lang="en-US" altLang="zh-TW" b="1" i="1" dirty="0">
                <a:solidFill>
                  <a:srgbClr val="D93B48"/>
                </a:solidFill>
              </a:rPr>
              <a:t>‘</a:t>
            </a:r>
            <a:r>
              <a:rPr lang="en-US" altLang="zh-TW" sz="2000" b="1" i="1" dirty="0">
                <a:solidFill>
                  <a:srgbClr val="D93B48"/>
                </a:solidFill>
              </a:rPr>
              <a:t>poor’ </a:t>
            </a:r>
            <a:r>
              <a:rPr lang="en-US" altLang="zh-TW" dirty="0"/>
              <a:t>health status, with </a:t>
            </a:r>
            <a:r>
              <a:rPr lang="en-US" altLang="zh-TW" sz="2000" b="1" i="1" dirty="0">
                <a:solidFill>
                  <a:srgbClr val="D93B48"/>
                </a:solidFill>
              </a:rPr>
              <a:t>34.10%</a:t>
            </a:r>
            <a:r>
              <a:rPr lang="en-US" altLang="zh-TW" dirty="0"/>
              <a:t> of them having heart disease.</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ltLang="zh-TW" b="1" kern="0" dirty="0">
                <a:solidFill>
                  <a:prstClr val="black"/>
                </a:solidFill>
                <a:latin typeface="Karla" pitchFamily="2" charset="0"/>
              </a:rPr>
              <a:t>Difficult to Walk</a:t>
            </a:r>
            <a:r>
              <a:rPr lang="zh-TW" altLang="en-US" b="1" kern="0" dirty="0">
                <a:solidFill>
                  <a:prstClr val="black"/>
                </a:solidFill>
                <a:latin typeface="Karla" pitchFamily="2" charset="0"/>
              </a:rPr>
              <a:t>：</a:t>
            </a:r>
            <a:r>
              <a:rPr lang="en-US" altLang="zh-TW" dirty="0"/>
              <a:t>Among individuals who reported </a:t>
            </a:r>
            <a:r>
              <a:rPr lang="en-US" altLang="zh-TW" sz="2000" b="1" i="1" dirty="0">
                <a:solidFill>
                  <a:srgbClr val="D93B48"/>
                </a:solidFill>
              </a:rPr>
              <a:t>‘Difficult to Walk’</a:t>
            </a:r>
            <a:r>
              <a:rPr lang="en-US" altLang="zh-TW" dirty="0"/>
              <a:t>, </a:t>
            </a:r>
            <a:r>
              <a:rPr lang="en-US" altLang="zh-TW" sz="2000" b="1" i="1" dirty="0">
                <a:solidFill>
                  <a:srgbClr val="D93B48"/>
                </a:solidFill>
              </a:rPr>
              <a:t>22.58%</a:t>
            </a:r>
            <a:r>
              <a:rPr lang="en-US" altLang="zh-TW" dirty="0"/>
              <a:t> have heart disease, which is notably higher.</a:t>
            </a:r>
            <a:endParaRPr kumimoji="0" lang="en-US" altLang="zh-TW" b="1" i="0" u="none" strike="noStrike" kern="0" cap="none" spc="0" normalizeH="0" baseline="0" noProof="0" dirty="0">
              <a:ln>
                <a:noFill/>
              </a:ln>
              <a:solidFill>
                <a:prstClr val="black"/>
              </a:solidFill>
              <a:effectLst/>
              <a:uLnTx/>
              <a:uFillTx/>
              <a:latin typeface="Karla" pitchFamily="2" charset="0"/>
            </a:endParaRPr>
          </a:p>
        </p:txBody>
      </p:sp>
      <p:grpSp>
        <p:nvGrpSpPr>
          <p:cNvPr id="15" name="群組 14">
            <a:extLst>
              <a:ext uri="{FF2B5EF4-FFF2-40B4-BE49-F238E27FC236}">
                <a16:creationId xmlns:a16="http://schemas.microsoft.com/office/drawing/2014/main" id="{B6198C9F-754E-1F3A-EA13-DF38DAA5A85F}"/>
              </a:ext>
            </a:extLst>
          </p:cNvPr>
          <p:cNvGrpSpPr/>
          <p:nvPr/>
        </p:nvGrpSpPr>
        <p:grpSpPr>
          <a:xfrm>
            <a:off x="136254" y="1984618"/>
            <a:ext cx="6388227" cy="4521972"/>
            <a:chOff x="136254" y="2001552"/>
            <a:chExt cx="6388227" cy="4437477"/>
          </a:xfrm>
        </p:grpSpPr>
        <p:graphicFrame>
          <p:nvGraphicFramePr>
            <p:cNvPr id="3" name="圖表 2">
              <a:extLst>
                <a:ext uri="{FF2B5EF4-FFF2-40B4-BE49-F238E27FC236}">
                  <a16:creationId xmlns:a16="http://schemas.microsoft.com/office/drawing/2014/main" id="{3363EDBD-842F-481B-A8A9-52177F906B5C}"/>
                </a:ext>
              </a:extLst>
            </p:cNvPr>
            <p:cNvGraphicFramePr>
              <a:graphicFrameLocks/>
            </p:cNvGraphicFramePr>
            <p:nvPr>
              <p:extLst>
                <p:ext uri="{D42A27DB-BD31-4B8C-83A1-F6EECF244321}">
                  <p14:modId xmlns:p14="http://schemas.microsoft.com/office/powerpoint/2010/main" val="4289884253"/>
                </p:ext>
              </p:extLst>
            </p:nvPr>
          </p:nvGraphicFramePr>
          <p:xfrm>
            <a:off x="136254" y="2001552"/>
            <a:ext cx="6388227" cy="4437477"/>
          </p:xfrm>
          <a:graphic>
            <a:graphicData uri="http://schemas.openxmlformats.org/drawingml/2006/chart">
              <c:chart xmlns:c="http://schemas.openxmlformats.org/drawingml/2006/chart" xmlns:r="http://schemas.openxmlformats.org/officeDocument/2006/relationships" r:id="rId3"/>
            </a:graphicData>
          </a:graphic>
        </p:graphicFrame>
        <p:sp>
          <p:nvSpPr>
            <p:cNvPr id="4" name="文字方塊 1">
              <a:extLst>
                <a:ext uri="{FF2B5EF4-FFF2-40B4-BE49-F238E27FC236}">
                  <a16:creationId xmlns:a16="http://schemas.microsoft.com/office/drawing/2014/main" id="{96A80095-2074-A1DF-1505-9A64439D8620}"/>
                </a:ext>
              </a:extLst>
            </p:cNvPr>
            <p:cNvSpPr txBox="1"/>
            <p:nvPr/>
          </p:nvSpPr>
          <p:spPr>
            <a:xfrm rot="18937315">
              <a:off x="4772812" y="5595250"/>
              <a:ext cx="560324" cy="372010"/>
            </a:xfrm>
            <a:prstGeom prst="rect">
              <a:avLst/>
            </a:prstGeom>
            <a:solidFill>
              <a:schemeClr val="bg1"/>
            </a:solidFill>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altLang="zh-TW" sz="1200" b="1" kern="1200" dirty="0">
                  <a:solidFill>
                    <a:schemeClr val="tx1"/>
                  </a:solidFill>
                </a:rPr>
                <a:t>Poor</a:t>
              </a:r>
              <a:endParaRPr lang="zh-TW" altLang="en-US" sz="1200" b="1" kern="1200" dirty="0">
                <a:solidFill>
                  <a:schemeClr val="tx1"/>
                </a:solidFill>
              </a:endParaRPr>
            </a:p>
          </p:txBody>
        </p:sp>
        <p:sp>
          <p:nvSpPr>
            <p:cNvPr id="6" name="文字方塊 1">
              <a:extLst>
                <a:ext uri="{FF2B5EF4-FFF2-40B4-BE49-F238E27FC236}">
                  <a16:creationId xmlns:a16="http://schemas.microsoft.com/office/drawing/2014/main" id="{389A1F2A-B27A-7B2D-D891-A44C0802BF2E}"/>
                </a:ext>
              </a:extLst>
            </p:cNvPr>
            <p:cNvSpPr txBox="1"/>
            <p:nvPr/>
          </p:nvSpPr>
          <p:spPr>
            <a:xfrm rot="18677473">
              <a:off x="5300187" y="5603168"/>
              <a:ext cx="534430" cy="372010"/>
            </a:xfrm>
            <a:prstGeom prst="rect">
              <a:avLst/>
            </a:prstGeom>
            <a:solidFill>
              <a:schemeClr val="bg1"/>
            </a:solidFill>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altLang="zh-TW" sz="1200" b="1" kern="1200" dirty="0">
                  <a:solidFill>
                    <a:schemeClr val="tx1"/>
                  </a:solidFill>
                </a:rPr>
                <a:t>Yes</a:t>
              </a:r>
              <a:endParaRPr lang="zh-TW" altLang="en-US" sz="1200" b="1" kern="1200" dirty="0">
                <a:solidFill>
                  <a:schemeClr val="tx1"/>
                </a:solidFill>
              </a:endParaRPr>
            </a:p>
          </p:txBody>
        </p:sp>
        <p:sp>
          <p:nvSpPr>
            <p:cNvPr id="8" name="文字方塊 1">
              <a:extLst>
                <a:ext uri="{FF2B5EF4-FFF2-40B4-BE49-F238E27FC236}">
                  <a16:creationId xmlns:a16="http://schemas.microsoft.com/office/drawing/2014/main" id="{2994AC71-F39B-9FDD-98B7-9C454B461088}"/>
                </a:ext>
              </a:extLst>
            </p:cNvPr>
            <p:cNvSpPr txBox="1"/>
            <p:nvPr/>
          </p:nvSpPr>
          <p:spPr>
            <a:xfrm rot="18937315">
              <a:off x="2070075" y="5682251"/>
              <a:ext cx="916584" cy="372010"/>
            </a:xfrm>
            <a:prstGeom prst="rect">
              <a:avLst/>
            </a:prstGeom>
            <a:solidFill>
              <a:schemeClr val="bg1"/>
            </a:solidFill>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altLang="zh-TW" sz="1200" b="1" kern="1200" dirty="0">
                  <a:solidFill>
                    <a:schemeClr val="tx1"/>
                  </a:solidFill>
                </a:rPr>
                <a:t>Severely Obese</a:t>
              </a:r>
              <a:endParaRPr lang="zh-TW" altLang="en-US" sz="1200" b="1" kern="1200" dirty="0">
                <a:solidFill>
                  <a:schemeClr val="tx1"/>
                </a:solidFill>
              </a:endParaRPr>
            </a:p>
          </p:txBody>
        </p:sp>
      </p:grpSp>
    </p:spTree>
    <p:extLst>
      <p:ext uri="{BB962C8B-B14F-4D97-AF65-F5344CB8AC3E}">
        <p14:creationId xmlns:p14="http://schemas.microsoft.com/office/powerpoint/2010/main" val="270772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8341A-A79A-793E-DF99-BDAB8251CEBE}"/>
            </a:ext>
          </a:extLst>
        </p:cNvPr>
        <p:cNvGrpSpPr/>
        <p:nvPr/>
      </p:nvGrpSpPr>
      <p:grpSpPr>
        <a:xfrm>
          <a:off x="0" y="0"/>
          <a:ext cx="0" cy="0"/>
          <a:chOff x="0" y="0"/>
          <a:chExt cx="0" cy="0"/>
        </a:xfrm>
      </p:grpSpPr>
      <p:sp>
        <p:nvSpPr>
          <p:cNvPr id="24" name="圓形: 空心 23">
            <a:extLst>
              <a:ext uri="{FF2B5EF4-FFF2-40B4-BE49-F238E27FC236}">
                <a16:creationId xmlns:a16="http://schemas.microsoft.com/office/drawing/2014/main" id="{7D9A096C-51A1-FEF8-C2B8-ED649CDD6052}"/>
              </a:ext>
            </a:extLst>
          </p:cNvPr>
          <p:cNvSpPr/>
          <p:nvPr/>
        </p:nvSpPr>
        <p:spPr>
          <a:xfrm>
            <a:off x="-2006291" y="-1842016"/>
            <a:ext cx="4693024" cy="4521972"/>
          </a:xfrm>
          <a:prstGeom prst="donut">
            <a:avLst>
              <a:gd name="adj" fmla="val 15102"/>
            </a:avLst>
          </a:prstGeom>
          <a:solidFill>
            <a:srgbClr val="E2E2E2">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2" name="文字方塊 1">
            <a:extLst>
              <a:ext uri="{FF2B5EF4-FFF2-40B4-BE49-F238E27FC236}">
                <a16:creationId xmlns:a16="http://schemas.microsoft.com/office/drawing/2014/main" id="{6BF42A86-FEE7-69F4-1AE9-F65E90BCF7DF}"/>
              </a:ext>
            </a:extLst>
          </p:cNvPr>
          <p:cNvSpPr txBox="1"/>
          <p:nvPr/>
        </p:nvSpPr>
        <p:spPr>
          <a:xfrm>
            <a:off x="175123" y="319865"/>
            <a:ext cx="11676656" cy="1015663"/>
          </a:xfrm>
          <a:prstGeom prst="rect">
            <a:avLst/>
          </a:prstGeom>
          <a:noFill/>
        </p:spPr>
        <p:txBody>
          <a:bodyPr wrap="square">
            <a:spAutoFit/>
          </a:bodyPr>
          <a:lstStyle/>
          <a:p>
            <a:r>
              <a:rPr lang="en-US" altLang="zh-TW" sz="4000" b="1" dirty="0">
                <a:solidFill>
                  <a:srgbClr val="A22933"/>
                </a:solidFill>
                <a:latin typeface="Karla" pitchFamily="2" charset="0"/>
              </a:rPr>
              <a:t>ASK 3: Data Analysis</a:t>
            </a:r>
          </a:p>
          <a:p>
            <a:r>
              <a:rPr lang="en-US" altLang="zh-TW" sz="2000" b="1" dirty="0">
                <a:latin typeface="Karla" pitchFamily="2" charset="0"/>
              </a:rPr>
              <a:t>Q2</a:t>
            </a:r>
            <a:r>
              <a:rPr lang="zh-TW" altLang="en-US" sz="2000" b="1" dirty="0">
                <a:latin typeface="Karla" pitchFamily="2" charset="0"/>
              </a:rPr>
              <a:t>：</a:t>
            </a:r>
            <a:r>
              <a:rPr lang="en-US" altLang="zh-TW" sz="2000" b="1" dirty="0">
                <a:latin typeface="Karla" pitchFamily="2" charset="0"/>
              </a:rPr>
              <a:t>Effect of Health Behaviors on Heart Disease</a:t>
            </a:r>
            <a:endParaRPr lang="zh-TW" altLang="en-US" sz="2000" b="1" dirty="0">
              <a:latin typeface="Karla" pitchFamily="2" charset="0"/>
            </a:endParaRPr>
          </a:p>
        </p:txBody>
      </p:sp>
      <p:sp>
        <p:nvSpPr>
          <p:cNvPr id="5" name="矩形 4">
            <a:extLst>
              <a:ext uri="{FF2B5EF4-FFF2-40B4-BE49-F238E27FC236}">
                <a16:creationId xmlns:a16="http://schemas.microsoft.com/office/drawing/2014/main" id="{E5B57044-0ACC-321B-267C-D157FAC9046D}"/>
              </a:ext>
            </a:extLst>
          </p:cNvPr>
          <p:cNvSpPr/>
          <p:nvPr/>
        </p:nvSpPr>
        <p:spPr>
          <a:xfrm>
            <a:off x="11366425" y="-37392"/>
            <a:ext cx="650452" cy="939092"/>
          </a:xfrm>
          <a:prstGeom prst="rect">
            <a:avLst/>
          </a:prstGeom>
          <a:solidFill>
            <a:srgbClr val="0104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i="1" dirty="0">
                <a:latin typeface="Karla" pitchFamily="2" charset="0"/>
              </a:rPr>
              <a:t>3</a:t>
            </a:r>
            <a:endParaRPr lang="zh-TW" altLang="en-US" i="1" dirty="0">
              <a:latin typeface="Karla" pitchFamily="2" charset="0"/>
            </a:endParaRPr>
          </a:p>
        </p:txBody>
      </p:sp>
      <p:sp>
        <p:nvSpPr>
          <p:cNvPr id="17" name="文字方塊 16">
            <a:extLst>
              <a:ext uri="{FF2B5EF4-FFF2-40B4-BE49-F238E27FC236}">
                <a16:creationId xmlns:a16="http://schemas.microsoft.com/office/drawing/2014/main" id="{8585B1D0-0CE5-C452-A136-92F5ECF88F88}"/>
              </a:ext>
            </a:extLst>
          </p:cNvPr>
          <p:cNvSpPr txBox="1"/>
          <p:nvPr/>
        </p:nvSpPr>
        <p:spPr>
          <a:xfrm>
            <a:off x="711200" y="1277286"/>
            <a:ext cx="1086607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TW" sz="1600" b="0" i="0" u="none" strike="noStrike" kern="0" cap="none" spc="0" normalizeH="0" baseline="0" noProof="0" dirty="0">
                <a:ln>
                  <a:noFill/>
                </a:ln>
                <a:solidFill>
                  <a:srgbClr val="FF0000"/>
                </a:solidFill>
                <a:effectLst/>
                <a:uLnTx/>
                <a:uFillTx/>
                <a:latin typeface="Karla" pitchFamily="2" charset="0"/>
                <a:ea typeface="+mn-ea"/>
                <a:cs typeface="+mn-cs"/>
              </a:rPr>
              <a:t>Analyze how health behaviors (smoking and alcohol consumption, physical activity and sleep duration) influence the prevalence of heart disease.</a:t>
            </a:r>
          </a:p>
        </p:txBody>
      </p:sp>
      <p:sp>
        <p:nvSpPr>
          <p:cNvPr id="23" name="文字方塊 22">
            <a:extLst>
              <a:ext uri="{FF2B5EF4-FFF2-40B4-BE49-F238E27FC236}">
                <a16:creationId xmlns:a16="http://schemas.microsoft.com/office/drawing/2014/main" id="{C4FB38C5-11C0-F6B3-384C-807F4DFDC5CE}"/>
              </a:ext>
            </a:extLst>
          </p:cNvPr>
          <p:cNvSpPr txBox="1"/>
          <p:nvPr/>
        </p:nvSpPr>
        <p:spPr>
          <a:xfrm>
            <a:off x="6573626" y="1960282"/>
            <a:ext cx="5492393" cy="4616648"/>
          </a:xfrm>
          <a:prstGeom prst="rect">
            <a:avLst/>
          </a:prstGeom>
          <a:solidFill>
            <a:schemeClr val="bg1"/>
          </a:solidFill>
        </p:spPr>
        <p:txBody>
          <a:bodyPr wrap="square">
            <a:spAutoFit/>
          </a:bodyPr>
          <a:lstStyle/>
          <a:p>
            <a:pPr marL="285750" lvl="0" indent="-285750">
              <a:spcAft>
                <a:spcPts val="1200"/>
              </a:spcAft>
              <a:buFont typeface="Arial" panose="020B0604020202020204" pitchFamily="34" charset="0"/>
              <a:buChar char="•"/>
              <a:defRPr/>
            </a:pPr>
            <a:r>
              <a:rPr lang="en-US" altLang="zh-TW" b="1" kern="0" dirty="0">
                <a:solidFill>
                  <a:prstClr val="black"/>
                </a:solidFill>
                <a:latin typeface="Karla" pitchFamily="2" charset="0"/>
              </a:rPr>
              <a:t>Smoking: </a:t>
            </a:r>
            <a:r>
              <a:rPr lang="en-US" altLang="zh-TW" dirty="0"/>
              <a:t>Among individuals who </a:t>
            </a:r>
            <a:r>
              <a:rPr lang="en-US" altLang="zh-TW" sz="2000" b="1" i="1" dirty="0">
                <a:solidFill>
                  <a:srgbClr val="D93B48"/>
                </a:solidFill>
              </a:rPr>
              <a:t>smoke</a:t>
            </a:r>
            <a:r>
              <a:rPr lang="en-US" altLang="zh-TW" dirty="0"/>
              <a:t>, </a:t>
            </a:r>
            <a:r>
              <a:rPr lang="en-US" altLang="zh-TW" sz="2000" b="1" i="1" dirty="0">
                <a:solidFill>
                  <a:srgbClr val="D93B48"/>
                </a:solidFill>
              </a:rPr>
              <a:t>12.16%</a:t>
            </a:r>
            <a:r>
              <a:rPr lang="en-US" altLang="zh-TW" sz="2000" dirty="0"/>
              <a:t> </a:t>
            </a:r>
            <a:r>
              <a:rPr lang="en-US" altLang="zh-TW" dirty="0"/>
              <a:t>have heart disease, compared to only 6.03% among non-smokers.</a:t>
            </a:r>
          </a:p>
          <a:p>
            <a:pPr marL="285750" lvl="0" indent="-285750">
              <a:spcAft>
                <a:spcPts val="1200"/>
              </a:spcAft>
              <a:buFont typeface="Arial" panose="020B0604020202020204" pitchFamily="34" charset="0"/>
              <a:buChar char="•"/>
              <a:defRPr/>
            </a:pPr>
            <a:r>
              <a:rPr lang="en-US" altLang="zh-TW" b="1" kern="0" dirty="0">
                <a:solidFill>
                  <a:prstClr val="black"/>
                </a:solidFill>
                <a:latin typeface="Karla" pitchFamily="2" charset="0"/>
              </a:rPr>
              <a:t>Alcohol: </a:t>
            </a:r>
            <a:r>
              <a:rPr lang="en-US" altLang="zh-TW" dirty="0"/>
              <a:t>Among </a:t>
            </a:r>
            <a:r>
              <a:rPr lang="en-US" altLang="zh-TW" sz="2000" dirty="0"/>
              <a:t>individuals </a:t>
            </a:r>
            <a:r>
              <a:rPr lang="en-US" altLang="zh-TW" sz="2000" b="1" i="1" dirty="0">
                <a:solidFill>
                  <a:srgbClr val="D93B48"/>
                </a:solidFill>
              </a:rPr>
              <a:t>who do not drink alcohol</a:t>
            </a:r>
            <a:r>
              <a:rPr lang="en-US" altLang="zh-TW" dirty="0"/>
              <a:t>, </a:t>
            </a:r>
            <a:r>
              <a:rPr lang="en-US" altLang="zh-TW" sz="2000" b="1" i="1" dirty="0">
                <a:solidFill>
                  <a:srgbClr val="D93B48"/>
                </a:solidFill>
              </a:rPr>
              <a:t>8.08%</a:t>
            </a:r>
            <a:r>
              <a:rPr lang="en-US" altLang="zh-TW" dirty="0"/>
              <a:t> have heart disease, whereas only 5.24% of those who drink alcohol have heart disease.</a:t>
            </a:r>
            <a:endParaRPr lang="en-US" altLang="zh-TW" kern="0" dirty="0">
              <a:solidFill>
                <a:prstClr val="black"/>
              </a:solidFill>
              <a:latin typeface="Karla" pitchFamily="2" charset="0"/>
            </a:endParaRPr>
          </a:p>
          <a:p>
            <a:pPr marL="285750" lvl="0" indent="-285750">
              <a:spcAft>
                <a:spcPts val="1200"/>
              </a:spcAft>
              <a:buFont typeface="Arial" panose="020B0604020202020204" pitchFamily="34" charset="0"/>
              <a:buChar char="•"/>
              <a:defRPr/>
            </a:pPr>
            <a:r>
              <a:rPr lang="en-US" altLang="zh-TW" b="1" kern="0" dirty="0">
                <a:solidFill>
                  <a:prstClr val="black"/>
                </a:solidFill>
                <a:latin typeface="Karla" pitchFamily="2" charset="0"/>
              </a:rPr>
              <a:t>Physical Activity: </a:t>
            </a:r>
            <a:r>
              <a:rPr lang="en-US" altLang="zh-TW" dirty="0"/>
              <a:t>Among individuals who </a:t>
            </a:r>
            <a:r>
              <a:rPr lang="en-US" altLang="zh-TW" sz="2000" b="1" i="1" dirty="0">
                <a:solidFill>
                  <a:srgbClr val="D93B48"/>
                </a:solidFill>
              </a:rPr>
              <a:t>do not engage in physical activity</a:t>
            </a:r>
            <a:r>
              <a:rPr lang="en-US" altLang="zh-TW" dirty="0"/>
              <a:t>, </a:t>
            </a:r>
            <a:r>
              <a:rPr lang="en-US" altLang="zh-TW" sz="2000" b="1" i="1" dirty="0">
                <a:solidFill>
                  <a:srgbClr val="D93B48"/>
                </a:solidFill>
              </a:rPr>
              <a:t>13.76%</a:t>
            </a:r>
            <a:r>
              <a:rPr lang="en-US" altLang="zh-TW" dirty="0"/>
              <a:t> have heart disease, whereas only 7.05% of those who engage in physical activity have heart disease.</a:t>
            </a:r>
          </a:p>
          <a:p>
            <a:pPr marL="285750" lvl="0" indent="-285750">
              <a:spcAft>
                <a:spcPts val="1200"/>
              </a:spcAft>
              <a:buFont typeface="Arial" panose="020B0604020202020204" pitchFamily="34" charset="0"/>
              <a:buChar char="•"/>
              <a:defRPr/>
            </a:pPr>
            <a:r>
              <a:rPr lang="en-US" altLang="zh-TW" b="1" kern="0" dirty="0">
                <a:solidFill>
                  <a:prstClr val="black"/>
                </a:solidFill>
                <a:latin typeface="Karla" pitchFamily="2" charset="0"/>
              </a:rPr>
              <a:t>Sleep Duration: </a:t>
            </a:r>
            <a:r>
              <a:rPr lang="en-US" altLang="zh-TW" dirty="0"/>
              <a:t>Average </a:t>
            </a:r>
            <a:r>
              <a:rPr lang="en-US" altLang="zh-TW" dirty="0" err="1"/>
              <a:t>SleepTime</a:t>
            </a:r>
            <a:r>
              <a:rPr lang="en-US" altLang="zh-TW" dirty="0"/>
              <a:t> for those with heart disease: 7.09 hours (SD: 1.40). For those without: 7.14 hours (SD: 1.78).</a:t>
            </a:r>
            <a:endParaRPr lang="en-US" altLang="zh-TW" kern="0" dirty="0">
              <a:solidFill>
                <a:prstClr val="black"/>
              </a:solidFill>
              <a:latin typeface="Karla" pitchFamily="2" charset="0"/>
            </a:endParaRPr>
          </a:p>
        </p:txBody>
      </p:sp>
      <p:grpSp>
        <p:nvGrpSpPr>
          <p:cNvPr id="18" name="群組 17">
            <a:extLst>
              <a:ext uri="{FF2B5EF4-FFF2-40B4-BE49-F238E27FC236}">
                <a16:creationId xmlns:a16="http://schemas.microsoft.com/office/drawing/2014/main" id="{9513136A-87FA-412D-C5D2-1E771CA1675C}"/>
              </a:ext>
            </a:extLst>
          </p:cNvPr>
          <p:cNvGrpSpPr/>
          <p:nvPr/>
        </p:nvGrpSpPr>
        <p:grpSpPr>
          <a:xfrm>
            <a:off x="175123" y="1979693"/>
            <a:ext cx="6349358" cy="4453679"/>
            <a:chOff x="175123" y="1979693"/>
            <a:chExt cx="6349358" cy="4453679"/>
          </a:xfrm>
        </p:grpSpPr>
        <p:graphicFrame>
          <p:nvGraphicFramePr>
            <p:cNvPr id="3" name="圖表 2">
              <a:extLst>
                <a:ext uri="{FF2B5EF4-FFF2-40B4-BE49-F238E27FC236}">
                  <a16:creationId xmlns:a16="http://schemas.microsoft.com/office/drawing/2014/main" id="{312C4DB8-4BA2-4505-AC94-696D096679BC}"/>
                </a:ext>
              </a:extLst>
            </p:cNvPr>
            <p:cNvGraphicFramePr>
              <a:graphicFrameLocks/>
            </p:cNvGraphicFramePr>
            <p:nvPr>
              <p:extLst>
                <p:ext uri="{D42A27DB-BD31-4B8C-83A1-F6EECF244321}">
                  <p14:modId xmlns:p14="http://schemas.microsoft.com/office/powerpoint/2010/main" val="1783326541"/>
                </p:ext>
              </p:extLst>
            </p:nvPr>
          </p:nvGraphicFramePr>
          <p:xfrm>
            <a:off x="175123" y="1979693"/>
            <a:ext cx="6349358" cy="4453679"/>
          </p:xfrm>
          <a:graphic>
            <a:graphicData uri="http://schemas.openxmlformats.org/drawingml/2006/chart">
              <c:chart xmlns:c="http://schemas.openxmlformats.org/drawingml/2006/chart" xmlns:r="http://schemas.openxmlformats.org/officeDocument/2006/relationships" r:id="rId2"/>
            </a:graphicData>
          </a:graphic>
        </p:graphicFrame>
        <p:grpSp>
          <p:nvGrpSpPr>
            <p:cNvPr id="10" name="群組 9">
              <a:extLst>
                <a:ext uri="{FF2B5EF4-FFF2-40B4-BE49-F238E27FC236}">
                  <a16:creationId xmlns:a16="http://schemas.microsoft.com/office/drawing/2014/main" id="{858EBACC-85DA-4383-1065-F0EAA022E356}"/>
                </a:ext>
              </a:extLst>
            </p:cNvPr>
            <p:cNvGrpSpPr/>
            <p:nvPr/>
          </p:nvGrpSpPr>
          <p:grpSpPr>
            <a:xfrm>
              <a:off x="1193169" y="5934253"/>
              <a:ext cx="5192835" cy="372015"/>
              <a:chOff x="1156497" y="3895665"/>
              <a:chExt cx="5192864" cy="372010"/>
            </a:xfrm>
            <a:noFill/>
          </p:grpSpPr>
          <p:sp>
            <p:nvSpPr>
              <p:cNvPr id="11" name="文字方塊 2">
                <a:extLst>
                  <a:ext uri="{FF2B5EF4-FFF2-40B4-BE49-F238E27FC236}">
                    <a16:creationId xmlns:a16="http://schemas.microsoft.com/office/drawing/2014/main" id="{C1119CF6-2CCE-51A3-9A0F-E1FB870C8A62}"/>
                  </a:ext>
                </a:extLst>
              </p:cNvPr>
              <p:cNvSpPr txBox="1"/>
              <p:nvPr/>
            </p:nvSpPr>
            <p:spPr>
              <a:xfrm>
                <a:off x="1156497" y="3895665"/>
                <a:ext cx="848288" cy="372010"/>
              </a:xfrm>
              <a:prstGeom prst="rect">
                <a:avLst/>
              </a:prstGeom>
              <a:noFill/>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altLang="zh-TW" sz="1200" kern="1200" dirty="0">
                    <a:solidFill>
                      <a:schemeClr val="accent6"/>
                    </a:solidFill>
                  </a:rPr>
                  <a:t>Smoking</a:t>
                </a:r>
                <a:endParaRPr lang="zh-TW" altLang="en-US" sz="1200" kern="1200" dirty="0">
                  <a:solidFill>
                    <a:schemeClr val="accent6"/>
                  </a:solidFill>
                </a:endParaRPr>
              </a:p>
            </p:txBody>
          </p:sp>
          <p:sp>
            <p:nvSpPr>
              <p:cNvPr id="12" name="文字方塊 1">
                <a:extLst>
                  <a:ext uri="{FF2B5EF4-FFF2-40B4-BE49-F238E27FC236}">
                    <a16:creationId xmlns:a16="http://schemas.microsoft.com/office/drawing/2014/main" id="{E8D2B4F2-5838-B5B5-D029-5776B288727C}"/>
                  </a:ext>
                </a:extLst>
              </p:cNvPr>
              <p:cNvSpPr txBox="1"/>
              <p:nvPr/>
            </p:nvSpPr>
            <p:spPr>
              <a:xfrm>
                <a:off x="2520913" y="3895665"/>
                <a:ext cx="1786468" cy="372010"/>
              </a:xfrm>
              <a:prstGeom prst="rect">
                <a:avLst/>
              </a:prstGeom>
              <a:noFill/>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zh-TW" sz="1200" kern="1200" dirty="0">
                    <a:solidFill>
                      <a:srgbClr val="0070C0"/>
                    </a:solidFill>
                  </a:rPr>
                  <a:t>Alcohol Drinking</a:t>
                </a:r>
                <a:endParaRPr lang="zh-TW" altLang="en-US" sz="1200" kern="1200" dirty="0">
                  <a:solidFill>
                    <a:srgbClr val="0070C0"/>
                  </a:solidFill>
                </a:endParaRPr>
              </a:p>
            </p:txBody>
          </p:sp>
          <p:sp>
            <p:nvSpPr>
              <p:cNvPr id="13" name="文字方塊 1">
                <a:extLst>
                  <a:ext uri="{FF2B5EF4-FFF2-40B4-BE49-F238E27FC236}">
                    <a16:creationId xmlns:a16="http://schemas.microsoft.com/office/drawing/2014/main" id="{A61193BF-E551-4EA5-D5D6-F94E1DC916B7}"/>
                  </a:ext>
                </a:extLst>
              </p:cNvPr>
              <p:cNvSpPr txBox="1"/>
              <p:nvPr/>
            </p:nvSpPr>
            <p:spPr>
              <a:xfrm>
                <a:off x="4562893" y="3895665"/>
                <a:ext cx="1786468" cy="372010"/>
              </a:xfrm>
              <a:prstGeom prst="rect">
                <a:avLst/>
              </a:prstGeom>
              <a:noFill/>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zh-TW" sz="1200" kern="1200" dirty="0">
                    <a:solidFill>
                      <a:schemeClr val="accent2"/>
                    </a:solidFill>
                  </a:rPr>
                  <a:t>Physical Activity</a:t>
                </a:r>
                <a:endParaRPr lang="zh-TW" altLang="en-US" sz="1200" kern="1200" dirty="0">
                  <a:solidFill>
                    <a:schemeClr val="accent2"/>
                  </a:solidFill>
                </a:endParaRPr>
              </a:p>
            </p:txBody>
          </p:sp>
        </p:grpSp>
        <p:sp>
          <p:nvSpPr>
            <p:cNvPr id="14" name="文字方塊 1">
              <a:extLst>
                <a:ext uri="{FF2B5EF4-FFF2-40B4-BE49-F238E27FC236}">
                  <a16:creationId xmlns:a16="http://schemas.microsoft.com/office/drawing/2014/main" id="{C5F90CDC-23AD-E4AE-41D0-73A85947FA38}"/>
                </a:ext>
              </a:extLst>
            </p:cNvPr>
            <p:cNvSpPr txBox="1"/>
            <p:nvPr/>
          </p:nvSpPr>
          <p:spPr>
            <a:xfrm>
              <a:off x="901382" y="5645319"/>
              <a:ext cx="534430" cy="372010"/>
            </a:xfrm>
            <a:prstGeom prst="rect">
              <a:avLst/>
            </a:prstGeom>
            <a:solidFill>
              <a:schemeClr val="bg1"/>
            </a:solidFill>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altLang="zh-TW" sz="1200" b="1" kern="1200" dirty="0">
                  <a:solidFill>
                    <a:schemeClr val="tx1"/>
                  </a:solidFill>
                </a:rPr>
                <a:t>Yes</a:t>
              </a:r>
              <a:endParaRPr lang="zh-TW" altLang="en-US" sz="1200" b="1" kern="1200" dirty="0">
                <a:solidFill>
                  <a:schemeClr val="tx1"/>
                </a:solidFill>
              </a:endParaRPr>
            </a:p>
          </p:txBody>
        </p:sp>
        <p:sp>
          <p:nvSpPr>
            <p:cNvPr id="15" name="文字方塊 1">
              <a:extLst>
                <a:ext uri="{FF2B5EF4-FFF2-40B4-BE49-F238E27FC236}">
                  <a16:creationId xmlns:a16="http://schemas.microsoft.com/office/drawing/2014/main" id="{4A88C719-770D-3FA2-221F-D96D2921C42C}"/>
                </a:ext>
              </a:extLst>
            </p:cNvPr>
            <p:cNvSpPr txBox="1"/>
            <p:nvPr/>
          </p:nvSpPr>
          <p:spPr>
            <a:xfrm>
              <a:off x="3712931" y="5645319"/>
              <a:ext cx="534430" cy="372010"/>
            </a:xfrm>
            <a:prstGeom prst="rect">
              <a:avLst/>
            </a:prstGeom>
            <a:solidFill>
              <a:schemeClr val="bg1"/>
            </a:solidFill>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altLang="zh-TW" sz="1200" b="1" dirty="0"/>
                <a:t>No</a:t>
              </a:r>
              <a:endParaRPr lang="zh-TW" altLang="en-US" sz="1200" b="1" kern="1200" dirty="0">
                <a:solidFill>
                  <a:schemeClr val="tx1"/>
                </a:solidFill>
              </a:endParaRPr>
            </a:p>
          </p:txBody>
        </p:sp>
        <p:sp>
          <p:nvSpPr>
            <p:cNvPr id="16" name="文字方塊 1">
              <a:extLst>
                <a:ext uri="{FF2B5EF4-FFF2-40B4-BE49-F238E27FC236}">
                  <a16:creationId xmlns:a16="http://schemas.microsoft.com/office/drawing/2014/main" id="{8148A869-AF1C-DA20-685B-F8D8190FF9F6}"/>
                </a:ext>
              </a:extLst>
            </p:cNvPr>
            <p:cNvSpPr txBox="1"/>
            <p:nvPr/>
          </p:nvSpPr>
          <p:spPr>
            <a:xfrm>
              <a:off x="5584361" y="5645319"/>
              <a:ext cx="534430" cy="372010"/>
            </a:xfrm>
            <a:prstGeom prst="rect">
              <a:avLst/>
            </a:prstGeom>
            <a:solidFill>
              <a:schemeClr val="bg1"/>
            </a:solidFill>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altLang="zh-TW" sz="1200" b="1" kern="1200" dirty="0">
                  <a:solidFill>
                    <a:schemeClr val="tx1"/>
                  </a:solidFill>
                </a:rPr>
                <a:t>No</a:t>
              </a:r>
              <a:endParaRPr lang="zh-TW" altLang="en-US" sz="1200" b="1" kern="1200" dirty="0">
                <a:solidFill>
                  <a:schemeClr val="tx1"/>
                </a:solidFill>
              </a:endParaRPr>
            </a:p>
          </p:txBody>
        </p:sp>
      </p:grpSp>
      <p:sp>
        <p:nvSpPr>
          <p:cNvPr id="19" name="語音泡泡: 圓角矩形 18">
            <a:extLst>
              <a:ext uri="{FF2B5EF4-FFF2-40B4-BE49-F238E27FC236}">
                <a16:creationId xmlns:a16="http://schemas.microsoft.com/office/drawing/2014/main" id="{028FBD20-B2E4-D451-C1C7-EEDEB77FFD52}"/>
              </a:ext>
            </a:extLst>
          </p:cNvPr>
          <p:cNvSpPr>
            <a:spLocks/>
          </p:cNvSpPr>
          <p:nvPr/>
        </p:nvSpPr>
        <p:spPr>
          <a:xfrm>
            <a:off x="3755589" y="3462151"/>
            <a:ext cx="2460228" cy="2183168"/>
          </a:xfrm>
          <a:prstGeom prst="wedgeRoundRectCallout">
            <a:avLst>
              <a:gd name="adj1" fmla="val 73765"/>
              <a:gd name="adj2" fmla="val -48024"/>
              <a:gd name="adj3" fmla="val 16667"/>
            </a:avLst>
          </a:prstGeom>
          <a:solidFill>
            <a:srgbClr val="9E9E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TW" b="1" dirty="0"/>
              <a:t>Small Sample</a:t>
            </a:r>
            <a:endParaRPr lang="zh-TW" altLang="en-US" b="1" dirty="0"/>
          </a:p>
        </p:txBody>
      </p:sp>
      <p:graphicFrame>
        <p:nvGraphicFramePr>
          <p:cNvPr id="26" name="表格 25">
            <a:extLst>
              <a:ext uri="{FF2B5EF4-FFF2-40B4-BE49-F238E27FC236}">
                <a16:creationId xmlns:a16="http://schemas.microsoft.com/office/drawing/2014/main" id="{7E4A20EE-EE8D-E34D-DBDE-99EFCECAD4D0}"/>
              </a:ext>
            </a:extLst>
          </p:cNvPr>
          <p:cNvGraphicFramePr>
            <a:graphicFrameLocks/>
          </p:cNvGraphicFramePr>
          <p:nvPr>
            <p:extLst>
              <p:ext uri="{D42A27DB-BD31-4B8C-83A1-F6EECF244321}">
                <p14:modId xmlns:p14="http://schemas.microsoft.com/office/powerpoint/2010/main" val="2414552663"/>
              </p:ext>
            </p:extLst>
          </p:nvPr>
        </p:nvGraphicFramePr>
        <p:xfrm>
          <a:off x="3985875" y="3986663"/>
          <a:ext cx="2053051" cy="1282149"/>
        </p:xfrm>
        <a:graphic>
          <a:graphicData uri="http://schemas.openxmlformats.org/drawingml/2006/table">
            <a:tbl>
              <a:tblPr firstRow="1" bandRow="1">
                <a:tableStyleId>{5C22544A-7EE6-4342-B048-85BDC9FD1C3A}</a:tableStyleId>
              </a:tblPr>
              <a:tblGrid>
                <a:gridCol w="744855">
                  <a:extLst>
                    <a:ext uri="{9D8B030D-6E8A-4147-A177-3AD203B41FA5}">
                      <a16:colId xmlns:a16="http://schemas.microsoft.com/office/drawing/2014/main" val="2538151970"/>
                    </a:ext>
                  </a:extLst>
                </a:gridCol>
                <a:gridCol w="609378">
                  <a:extLst>
                    <a:ext uri="{9D8B030D-6E8A-4147-A177-3AD203B41FA5}">
                      <a16:colId xmlns:a16="http://schemas.microsoft.com/office/drawing/2014/main" val="541844758"/>
                    </a:ext>
                  </a:extLst>
                </a:gridCol>
                <a:gridCol w="698818">
                  <a:extLst>
                    <a:ext uri="{9D8B030D-6E8A-4147-A177-3AD203B41FA5}">
                      <a16:colId xmlns:a16="http://schemas.microsoft.com/office/drawing/2014/main" val="2826640822"/>
                    </a:ext>
                  </a:extLst>
                </a:gridCol>
              </a:tblGrid>
              <a:tr h="285143">
                <a:tc>
                  <a:txBody>
                    <a:bodyPr/>
                    <a:lstStyle/>
                    <a:p>
                      <a:pPr algn="ctr"/>
                      <a:endParaRPr lang="zh-TW" altLang="en-US" sz="11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9E9E9E"/>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100" dirty="0"/>
                        <a:t>Heart Disease</a:t>
                      </a:r>
                      <a:endParaRPr lang="zh-TW" altLang="en-US" sz="11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A22933"/>
                    </a:solidFill>
                  </a:tcPr>
                </a:tc>
                <a:tc hMerge="1">
                  <a:txBody>
                    <a:bodyPr/>
                    <a:lstStyle/>
                    <a:p>
                      <a:endParaRPr lang="zh-TW" altLang="en-US" dirty="0"/>
                    </a:p>
                  </a:txBody>
                  <a:tcPr>
                    <a:solidFill>
                      <a:srgbClr val="A22933"/>
                    </a:solidFill>
                  </a:tcPr>
                </a:tc>
                <a:extLst>
                  <a:ext uri="{0D108BD9-81ED-4DB2-BD59-A6C34878D82A}">
                    <a16:rowId xmlns:a16="http://schemas.microsoft.com/office/drawing/2014/main" val="3939482966"/>
                  </a:ext>
                </a:extLst>
              </a:tr>
              <a:tr h="328109">
                <a:tc>
                  <a:txBody>
                    <a:bodyPr/>
                    <a:lstStyle/>
                    <a:p>
                      <a:pPr algn="ctr"/>
                      <a:r>
                        <a:rPr lang="en-US" altLang="zh-TW" sz="1100" b="1" dirty="0">
                          <a:solidFill>
                            <a:schemeClr val="bg1"/>
                          </a:solidFill>
                        </a:rPr>
                        <a:t>Alcohol </a:t>
                      </a:r>
                    </a:p>
                    <a:p>
                      <a:pPr algn="ctr"/>
                      <a:r>
                        <a:rPr lang="en-US" altLang="zh-TW" sz="1100" b="1" dirty="0">
                          <a:solidFill>
                            <a:schemeClr val="bg1"/>
                          </a:solidFill>
                        </a:rPr>
                        <a:t>Drinking</a:t>
                      </a:r>
                      <a:endParaRPr lang="zh-TW" altLang="en-US" sz="1100" b="1" dirty="0">
                        <a:solidFill>
                          <a:schemeClr val="bg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A22933"/>
                    </a:solidFill>
                  </a:tcPr>
                </a:tc>
                <a:tc>
                  <a:txBody>
                    <a:bodyPr/>
                    <a:lstStyle/>
                    <a:p>
                      <a:pPr algn="ctr"/>
                      <a:r>
                        <a:rPr lang="en-US" altLang="zh-TW" sz="1100" dirty="0">
                          <a:solidFill>
                            <a:schemeClr val="bg1"/>
                          </a:solidFill>
                        </a:rPr>
                        <a:t>Yes</a:t>
                      </a:r>
                      <a:endParaRPr lang="zh-TW" altLang="en-US" sz="1100" dirty="0">
                        <a:solidFill>
                          <a:schemeClr val="bg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A6C74"/>
                    </a:solidFill>
                  </a:tcPr>
                </a:tc>
                <a:tc>
                  <a:txBody>
                    <a:bodyPr/>
                    <a:lstStyle/>
                    <a:p>
                      <a:pPr algn="ctr"/>
                      <a:r>
                        <a:rPr lang="en-US" altLang="zh-TW" sz="1100" dirty="0">
                          <a:solidFill>
                            <a:schemeClr val="bg1"/>
                          </a:solidFill>
                        </a:rPr>
                        <a:t>No</a:t>
                      </a:r>
                      <a:endParaRPr lang="zh-TW" altLang="en-US" sz="1100" dirty="0">
                        <a:solidFill>
                          <a:schemeClr val="bg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DA6C74"/>
                    </a:solidFill>
                  </a:tcPr>
                </a:tc>
                <a:extLst>
                  <a:ext uri="{0D108BD9-81ED-4DB2-BD59-A6C34878D82A}">
                    <a16:rowId xmlns:a16="http://schemas.microsoft.com/office/drawing/2014/main" val="1594665915"/>
                  </a:ext>
                </a:extLst>
              </a:tr>
              <a:tr h="285143">
                <a:tc>
                  <a:txBody>
                    <a:bodyPr/>
                    <a:lstStyle/>
                    <a:p>
                      <a:pPr algn="ctr"/>
                      <a:r>
                        <a:rPr lang="en-US" altLang="zh-TW" sz="1100" dirty="0">
                          <a:solidFill>
                            <a:schemeClr val="bg1"/>
                          </a:solidFill>
                        </a:rPr>
                        <a:t>Yes</a:t>
                      </a:r>
                      <a:endParaRPr lang="zh-TW" altLang="en-US" sz="11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A6C74"/>
                    </a:solidFill>
                  </a:tcPr>
                </a:tc>
                <a:tc>
                  <a:txBody>
                    <a:bodyPr/>
                    <a:lstStyle/>
                    <a:p>
                      <a:pPr algn="ctr"/>
                      <a:r>
                        <a:rPr lang="en-US" altLang="zh-TW" sz="1100" b="1" dirty="0">
                          <a:solidFill>
                            <a:srgbClr val="FF0000"/>
                          </a:solidFill>
                        </a:rPr>
                        <a:t>1,141 </a:t>
                      </a:r>
                      <a:endParaRPr lang="zh-TW" altLang="en-US" sz="1100" b="1" dirty="0">
                        <a:solidFill>
                          <a:srgbClr val="FF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TW" sz="1100" b="1" dirty="0">
                          <a:solidFill>
                            <a:srgbClr val="FF0000"/>
                          </a:solidFill>
                        </a:rPr>
                        <a:t>20,636 </a:t>
                      </a:r>
                      <a:endParaRPr lang="zh-TW" altLang="en-US" sz="1100" b="1" dirty="0">
                        <a:solidFill>
                          <a:srgbClr val="FF0000"/>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4698917"/>
                  </a:ext>
                </a:extLst>
              </a:tr>
              <a:tr h="285143">
                <a:tc>
                  <a:txBody>
                    <a:bodyPr/>
                    <a:lstStyle/>
                    <a:p>
                      <a:pPr algn="ctr"/>
                      <a:r>
                        <a:rPr lang="en-US" altLang="zh-TW" sz="1100" dirty="0">
                          <a:solidFill>
                            <a:schemeClr val="bg1"/>
                          </a:solidFill>
                        </a:rPr>
                        <a:t>No</a:t>
                      </a:r>
                      <a:endParaRPr lang="zh-TW" altLang="en-US" sz="1100"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DA6C74"/>
                    </a:solidFill>
                  </a:tcPr>
                </a:tc>
                <a:tc>
                  <a:txBody>
                    <a:bodyPr/>
                    <a:lstStyle/>
                    <a:p>
                      <a:pPr algn="ctr"/>
                      <a:r>
                        <a:rPr lang="en-US" altLang="zh-TW" sz="1100" dirty="0"/>
                        <a:t>26,232 </a:t>
                      </a:r>
                      <a:endParaRPr lang="zh-TW" altLang="en-US" sz="1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altLang="zh-TW" sz="1100" dirty="0"/>
                        <a:t>271,786</a:t>
                      </a:r>
                      <a:endParaRPr lang="zh-TW" altLang="en-US" sz="1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32632481"/>
                  </a:ext>
                </a:extLst>
              </a:tr>
            </a:tbl>
          </a:graphicData>
        </a:graphic>
      </p:graphicFrame>
    </p:spTree>
    <p:extLst>
      <p:ext uri="{BB962C8B-B14F-4D97-AF65-F5344CB8AC3E}">
        <p14:creationId xmlns:p14="http://schemas.microsoft.com/office/powerpoint/2010/main" val="214310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6"/>
                                        </p:tgtEl>
                                      </p:cBhvr>
                                    </p:animEffect>
                                    <p:set>
                                      <p:cBhvr>
                                        <p:cTn id="18"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EC58B-80D0-A52D-E190-928BA08775C2}"/>
            </a:ext>
          </a:extLst>
        </p:cNvPr>
        <p:cNvGrpSpPr/>
        <p:nvPr/>
      </p:nvGrpSpPr>
      <p:grpSpPr>
        <a:xfrm>
          <a:off x="0" y="0"/>
          <a:ext cx="0" cy="0"/>
          <a:chOff x="0" y="0"/>
          <a:chExt cx="0" cy="0"/>
        </a:xfrm>
      </p:grpSpPr>
      <p:sp>
        <p:nvSpPr>
          <p:cNvPr id="24" name="圓形: 空心 23">
            <a:extLst>
              <a:ext uri="{FF2B5EF4-FFF2-40B4-BE49-F238E27FC236}">
                <a16:creationId xmlns:a16="http://schemas.microsoft.com/office/drawing/2014/main" id="{BB7F22D7-5A41-0F4F-A622-B1E0CC4777FD}"/>
              </a:ext>
            </a:extLst>
          </p:cNvPr>
          <p:cNvSpPr/>
          <p:nvPr/>
        </p:nvSpPr>
        <p:spPr>
          <a:xfrm>
            <a:off x="-2006291" y="-1842016"/>
            <a:ext cx="4693024" cy="4521972"/>
          </a:xfrm>
          <a:prstGeom prst="donut">
            <a:avLst>
              <a:gd name="adj" fmla="val 15102"/>
            </a:avLst>
          </a:prstGeom>
          <a:solidFill>
            <a:srgbClr val="E2E2E2">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2" name="文字方塊 1">
            <a:extLst>
              <a:ext uri="{FF2B5EF4-FFF2-40B4-BE49-F238E27FC236}">
                <a16:creationId xmlns:a16="http://schemas.microsoft.com/office/drawing/2014/main" id="{C54FA1E3-8430-A809-0DF7-1E003B16F667}"/>
              </a:ext>
            </a:extLst>
          </p:cNvPr>
          <p:cNvSpPr txBox="1"/>
          <p:nvPr/>
        </p:nvSpPr>
        <p:spPr>
          <a:xfrm>
            <a:off x="175123" y="319865"/>
            <a:ext cx="11676656" cy="1015663"/>
          </a:xfrm>
          <a:prstGeom prst="rect">
            <a:avLst/>
          </a:prstGeom>
          <a:noFill/>
        </p:spPr>
        <p:txBody>
          <a:bodyPr wrap="square">
            <a:spAutoFit/>
          </a:bodyPr>
          <a:lstStyle/>
          <a:p>
            <a:r>
              <a:rPr lang="en-US" altLang="zh-TW" sz="4000" b="1" dirty="0">
                <a:solidFill>
                  <a:srgbClr val="A22933"/>
                </a:solidFill>
                <a:latin typeface="Karla" pitchFamily="2" charset="0"/>
              </a:rPr>
              <a:t>ASK 3: Data Analysis</a:t>
            </a:r>
          </a:p>
          <a:p>
            <a:r>
              <a:rPr lang="en-US" altLang="zh-TW" sz="2000" b="1" dirty="0">
                <a:latin typeface="Karla" pitchFamily="2" charset="0"/>
              </a:rPr>
              <a:t>Q3</a:t>
            </a:r>
            <a:r>
              <a:rPr lang="zh-TW" altLang="en-US" sz="2000" b="1" dirty="0">
                <a:latin typeface="Karla" pitchFamily="2" charset="0"/>
              </a:rPr>
              <a:t>：</a:t>
            </a:r>
            <a:r>
              <a:rPr lang="en-US" altLang="zh-TW" sz="2000" b="1" dirty="0">
                <a:latin typeface="Karla" pitchFamily="2" charset="0"/>
              </a:rPr>
              <a:t>Impact of Other Diseases on Heart Disease</a:t>
            </a:r>
            <a:endParaRPr lang="zh-TW" altLang="en-US" sz="2000" b="1" dirty="0">
              <a:latin typeface="Karla" pitchFamily="2" charset="0"/>
            </a:endParaRPr>
          </a:p>
        </p:txBody>
      </p:sp>
      <p:sp>
        <p:nvSpPr>
          <p:cNvPr id="5" name="矩形 4">
            <a:extLst>
              <a:ext uri="{FF2B5EF4-FFF2-40B4-BE49-F238E27FC236}">
                <a16:creationId xmlns:a16="http://schemas.microsoft.com/office/drawing/2014/main" id="{3AD798AD-370D-6A27-556A-C8198689A5B1}"/>
              </a:ext>
            </a:extLst>
          </p:cNvPr>
          <p:cNvSpPr/>
          <p:nvPr/>
        </p:nvSpPr>
        <p:spPr>
          <a:xfrm>
            <a:off x="11366425" y="-37392"/>
            <a:ext cx="650452" cy="939092"/>
          </a:xfrm>
          <a:prstGeom prst="rect">
            <a:avLst/>
          </a:prstGeom>
          <a:solidFill>
            <a:srgbClr val="0104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i="1" dirty="0">
                <a:latin typeface="Karla" pitchFamily="2" charset="0"/>
              </a:rPr>
              <a:t>3</a:t>
            </a:r>
            <a:endParaRPr lang="zh-TW" altLang="en-US" i="1" dirty="0">
              <a:latin typeface="Karla" pitchFamily="2" charset="0"/>
            </a:endParaRPr>
          </a:p>
        </p:txBody>
      </p:sp>
      <p:sp>
        <p:nvSpPr>
          <p:cNvPr id="17" name="文字方塊 16">
            <a:extLst>
              <a:ext uri="{FF2B5EF4-FFF2-40B4-BE49-F238E27FC236}">
                <a16:creationId xmlns:a16="http://schemas.microsoft.com/office/drawing/2014/main" id="{3113A3E3-E453-6F2A-3497-0F358BB0044E}"/>
              </a:ext>
            </a:extLst>
          </p:cNvPr>
          <p:cNvSpPr txBox="1"/>
          <p:nvPr/>
        </p:nvSpPr>
        <p:spPr>
          <a:xfrm>
            <a:off x="711200" y="1277286"/>
            <a:ext cx="1086607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zh-TW" sz="1600" b="0" i="0" u="none" strike="noStrike" kern="0" cap="none" spc="0" normalizeH="0" baseline="0" noProof="0" dirty="0">
                <a:ln>
                  <a:noFill/>
                </a:ln>
                <a:solidFill>
                  <a:srgbClr val="FF0000"/>
                </a:solidFill>
                <a:effectLst/>
                <a:uLnTx/>
                <a:uFillTx/>
                <a:latin typeface="Karla" pitchFamily="2" charset="0"/>
                <a:ea typeface="+mn-ea"/>
                <a:cs typeface="+mn-cs"/>
              </a:rPr>
              <a:t>Investigation of Relationship between Other Diseases (diabetes, asthma, stroke, kidney disease and skin cancer) with Heart Disease.</a:t>
            </a:r>
          </a:p>
        </p:txBody>
      </p:sp>
      <p:sp>
        <p:nvSpPr>
          <p:cNvPr id="21" name="文字方塊 20">
            <a:extLst>
              <a:ext uri="{FF2B5EF4-FFF2-40B4-BE49-F238E27FC236}">
                <a16:creationId xmlns:a16="http://schemas.microsoft.com/office/drawing/2014/main" id="{AC000AFF-14D4-F3DC-F882-7F625B5BB1B1}"/>
              </a:ext>
            </a:extLst>
          </p:cNvPr>
          <p:cNvSpPr txBox="1"/>
          <p:nvPr/>
        </p:nvSpPr>
        <p:spPr>
          <a:xfrm>
            <a:off x="6524484" y="2113687"/>
            <a:ext cx="5590678" cy="4585871"/>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altLang="zh-TW" sz="1600" b="1" kern="0" dirty="0">
                <a:latin typeface="Karla" pitchFamily="2" charset="0"/>
              </a:rPr>
              <a:t>Diabetic: </a:t>
            </a:r>
            <a:r>
              <a:rPr lang="en-US" altLang="zh-TW" b="1" i="1" kern="0" dirty="0">
                <a:solidFill>
                  <a:srgbClr val="D93B48"/>
                </a:solidFill>
                <a:latin typeface="Karla" pitchFamily="2" charset="0"/>
              </a:rPr>
              <a:t>21.95%</a:t>
            </a:r>
            <a:r>
              <a:rPr lang="en-US" altLang="zh-TW" sz="1600" kern="0" dirty="0">
                <a:latin typeface="Karla" pitchFamily="2" charset="0"/>
              </a:rPr>
              <a:t> of individuals who are </a:t>
            </a:r>
            <a:r>
              <a:rPr lang="en-US" altLang="zh-TW" b="1" i="1" kern="0" dirty="0">
                <a:solidFill>
                  <a:srgbClr val="D93B48"/>
                </a:solidFill>
                <a:latin typeface="Karla" pitchFamily="2" charset="0"/>
              </a:rPr>
              <a:t>diabetic</a:t>
            </a:r>
            <a:r>
              <a:rPr lang="en-US" altLang="zh-TW" sz="1600" kern="0" dirty="0">
                <a:latin typeface="Karla" pitchFamily="2" charset="0"/>
              </a:rPr>
              <a:t> also have heart disease, compared to 6.05% who are not diabetic.</a:t>
            </a:r>
          </a:p>
          <a:p>
            <a:pPr marL="285750" indent="-285750">
              <a:spcAft>
                <a:spcPts val="1200"/>
              </a:spcAft>
              <a:buFont typeface="Arial" panose="020B0604020202020204" pitchFamily="34" charset="0"/>
              <a:buChar char="•"/>
            </a:pPr>
            <a:r>
              <a:rPr lang="en-US" altLang="zh-TW" sz="1600" b="1" kern="0" dirty="0">
                <a:latin typeface="Karla" pitchFamily="2" charset="0"/>
              </a:rPr>
              <a:t>Asthma: </a:t>
            </a:r>
            <a:r>
              <a:rPr lang="en-US" altLang="zh-TW" b="1" i="1" kern="0" dirty="0">
                <a:solidFill>
                  <a:srgbClr val="D93B48"/>
                </a:solidFill>
                <a:latin typeface="Karla" pitchFamily="2" charset="0"/>
              </a:rPr>
              <a:t>11.51%</a:t>
            </a:r>
            <a:r>
              <a:rPr lang="en-US" altLang="zh-TW" sz="1600" kern="0" dirty="0">
                <a:latin typeface="Karla" pitchFamily="2" charset="0"/>
              </a:rPr>
              <a:t> of individuals who are </a:t>
            </a:r>
            <a:r>
              <a:rPr lang="en-US" altLang="zh-TW" b="1" i="1" kern="0" dirty="0">
                <a:solidFill>
                  <a:srgbClr val="D93B48"/>
                </a:solidFill>
                <a:latin typeface="Karla" pitchFamily="2" charset="0"/>
              </a:rPr>
              <a:t>asthmatic</a:t>
            </a:r>
            <a:r>
              <a:rPr lang="en-US" altLang="zh-TW" sz="1600" kern="0" dirty="0">
                <a:latin typeface="Karla" pitchFamily="2" charset="0"/>
              </a:rPr>
              <a:t> also have heart disease, compared to 8.10% who are not asthmatic.</a:t>
            </a:r>
          </a:p>
          <a:p>
            <a:pPr marL="285750" indent="-285750">
              <a:spcAft>
                <a:spcPts val="1200"/>
              </a:spcAft>
              <a:buFont typeface="Arial" panose="020B0604020202020204" pitchFamily="34" charset="0"/>
              <a:buChar char="•"/>
            </a:pPr>
            <a:r>
              <a:rPr lang="en-US" altLang="zh-TW" sz="1600" b="1" kern="0" dirty="0">
                <a:latin typeface="Karla" pitchFamily="2" charset="0"/>
              </a:rPr>
              <a:t>Kidney Disease: </a:t>
            </a:r>
            <a:r>
              <a:rPr lang="en-US" altLang="zh-TW" b="1" i="1" kern="0" dirty="0">
                <a:solidFill>
                  <a:srgbClr val="D93B48"/>
                </a:solidFill>
                <a:latin typeface="Karla" pitchFamily="2" charset="0"/>
              </a:rPr>
              <a:t>29.33%</a:t>
            </a:r>
            <a:r>
              <a:rPr lang="en-US" altLang="zh-TW" sz="1600" kern="0" dirty="0">
                <a:latin typeface="Karla" pitchFamily="2" charset="0"/>
              </a:rPr>
              <a:t> of individuals with </a:t>
            </a:r>
            <a:r>
              <a:rPr lang="en-US" altLang="zh-TW" b="1" i="1" kern="0" dirty="0">
                <a:solidFill>
                  <a:srgbClr val="D93B48"/>
                </a:solidFill>
                <a:latin typeface="Karla" pitchFamily="2" charset="0"/>
              </a:rPr>
              <a:t>kidney disease</a:t>
            </a:r>
            <a:r>
              <a:rPr lang="en-US" altLang="zh-TW" sz="1600" kern="0" dirty="0">
                <a:latin typeface="Karla" pitchFamily="2" charset="0"/>
              </a:rPr>
              <a:t> also have heart disease, compared to 7.77% who do not have kidney disease.</a:t>
            </a:r>
          </a:p>
          <a:p>
            <a:pPr marL="285750" indent="-285750">
              <a:spcAft>
                <a:spcPts val="1200"/>
              </a:spcAft>
              <a:buFont typeface="Arial" panose="020B0604020202020204" pitchFamily="34" charset="0"/>
              <a:buChar char="•"/>
            </a:pPr>
            <a:r>
              <a:rPr lang="en-US" altLang="zh-TW" sz="1600" b="1" kern="0" dirty="0">
                <a:latin typeface="Karla" pitchFamily="2" charset="0"/>
              </a:rPr>
              <a:t>Stroke: </a:t>
            </a:r>
            <a:r>
              <a:rPr lang="en-US" altLang="zh-TW" b="1" i="1" kern="0" dirty="0">
                <a:solidFill>
                  <a:srgbClr val="D93B48"/>
                </a:solidFill>
                <a:latin typeface="Karla" pitchFamily="2" charset="0"/>
              </a:rPr>
              <a:t>36.37%</a:t>
            </a:r>
            <a:r>
              <a:rPr lang="en-US" altLang="zh-TW" kern="0" dirty="0">
                <a:latin typeface="Karla" pitchFamily="2" charset="0"/>
              </a:rPr>
              <a:t> </a:t>
            </a:r>
            <a:r>
              <a:rPr lang="en-US" altLang="zh-TW" sz="1600" kern="0" dirty="0">
                <a:latin typeface="Karla" pitchFamily="2" charset="0"/>
              </a:rPr>
              <a:t>of individuals who had a </a:t>
            </a:r>
            <a:r>
              <a:rPr lang="en-US" altLang="zh-TW" b="1" i="1" kern="0" dirty="0">
                <a:solidFill>
                  <a:srgbClr val="D93B48"/>
                </a:solidFill>
                <a:latin typeface="Karla" pitchFamily="2" charset="0"/>
              </a:rPr>
              <a:t>stroke</a:t>
            </a:r>
            <a:r>
              <a:rPr lang="en-US" altLang="zh-TW" sz="1600" kern="0" dirty="0">
                <a:latin typeface="Karla" pitchFamily="2" charset="0"/>
              </a:rPr>
              <a:t> also have heart disease, compared to 7.47% who did not have a stroke.</a:t>
            </a:r>
          </a:p>
          <a:p>
            <a:pPr marL="285750" indent="-285750">
              <a:spcAft>
                <a:spcPts val="1200"/>
              </a:spcAft>
              <a:buFont typeface="Arial" panose="020B0604020202020204" pitchFamily="34" charset="0"/>
              <a:buChar char="•"/>
            </a:pPr>
            <a:r>
              <a:rPr lang="en-US" altLang="zh-TW" sz="1600" b="1" kern="0" dirty="0">
                <a:latin typeface="Karla" pitchFamily="2" charset="0"/>
              </a:rPr>
              <a:t>Skin Cancer: </a:t>
            </a:r>
            <a:r>
              <a:rPr lang="en-US" altLang="zh-TW" b="1" i="1" kern="0" dirty="0">
                <a:solidFill>
                  <a:srgbClr val="D93B48"/>
                </a:solidFill>
                <a:latin typeface="Karla" pitchFamily="2" charset="0"/>
              </a:rPr>
              <a:t>36.37%</a:t>
            </a:r>
            <a:r>
              <a:rPr lang="en-US" altLang="zh-TW" sz="1600" kern="0" dirty="0">
                <a:latin typeface="Karla" pitchFamily="2" charset="0"/>
              </a:rPr>
              <a:t> of individuals with </a:t>
            </a:r>
            <a:r>
              <a:rPr lang="en-US" altLang="zh-TW" b="1" i="1" kern="0" dirty="0">
                <a:solidFill>
                  <a:srgbClr val="D93B48"/>
                </a:solidFill>
                <a:latin typeface="Karla" pitchFamily="2" charset="0"/>
              </a:rPr>
              <a:t>skin cancer </a:t>
            </a:r>
            <a:r>
              <a:rPr lang="en-US" altLang="zh-TW" sz="1600" kern="0" dirty="0">
                <a:latin typeface="Karla" pitchFamily="2" charset="0"/>
              </a:rPr>
              <a:t>also have heart disease, compared to 7.47% who do not have skin cancer.</a:t>
            </a:r>
          </a:p>
        </p:txBody>
      </p:sp>
      <p:grpSp>
        <p:nvGrpSpPr>
          <p:cNvPr id="41" name="群組 40">
            <a:extLst>
              <a:ext uri="{FF2B5EF4-FFF2-40B4-BE49-F238E27FC236}">
                <a16:creationId xmlns:a16="http://schemas.microsoft.com/office/drawing/2014/main" id="{187E5460-95FD-B543-B8FC-BF534A7C02A9}"/>
              </a:ext>
            </a:extLst>
          </p:cNvPr>
          <p:cNvGrpSpPr/>
          <p:nvPr/>
        </p:nvGrpSpPr>
        <p:grpSpPr>
          <a:xfrm>
            <a:off x="125979" y="1890900"/>
            <a:ext cx="6398502" cy="4857750"/>
            <a:chOff x="125979" y="1890900"/>
            <a:chExt cx="6398502" cy="4857750"/>
          </a:xfrm>
        </p:grpSpPr>
        <p:graphicFrame>
          <p:nvGraphicFramePr>
            <p:cNvPr id="3" name="圖表 2">
              <a:extLst>
                <a:ext uri="{FF2B5EF4-FFF2-40B4-BE49-F238E27FC236}">
                  <a16:creationId xmlns:a16="http://schemas.microsoft.com/office/drawing/2014/main" id="{6E7787E8-E554-4AA2-A128-E35464F78330}"/>
                </a:ext>
              </a:extLst>
            </p:cNvPr>
            <p:cNvGraphicFramePr>
              <a:graphicFrameLocks/>
            </p:cNvGraphicFramePr>
            <p:nvPr>
              <p:extLst>
                <p:ext uri="{D42A27DB-BD31-4B8C-83A1-F6EECF244321}">
                  <p14:modId xmlns:p14="http://schemas.microsoft.com/office/powerpoint/2010/main" val="3556919639"/>
                </p:ext>
              </p:extLst>
            </p:nvPr>
          </p:nvGraphicFramePr>
          <p:xfrm>
            <a:off x="125979" y="1890900"/>
            <a:ext cx="6398502" cy="4857750"/>
          </p:xfrm>
          <a:graphic>
            <a:graphicData uri="http://schemas.openxmlformats.org/drawingml/2006/chart">
              <c:chart xmlns:c="http://schemas.openxmlformats.org/drawingml/2006/chart" xmlns:r="http://schemas.openxmlformats.org/officeDocument/2006/relationships" r:id="rId2"/>
            </a:graphicData>
          </a:graphic>
        </p:graphicFrame>
        <p:sp>
          <p:nvSpPr>
            <p:cNvPr id="32" name="文字方塊 1">
              <a:extLst>
                <a:ext uri="{FF2B5EF4-FFF2-40B4-BE49-F238E27FC236}">
                  <a16:creationId xmlns:a16="http://schemas.microsoft.com/office/drawing/2014/main" id="{4C7D4807-001D-BE4A-29D3-B35CEAD9A773}"/>
                </a:ext>
              </a:extLst>
            </p:cNvPr>
            <p:cNvSpPr txBox="1"/>
            <p:nvPr/>
          </p:nvSpPr>
          <p:spPr>
            <a:xfrm rot="18419883">
              <a:off x="508000" y="5623818"/>
              <a:ext cx="534430" cy="372010"/>
            </a:xfrm>
            <a:prstGeom prst="rect">
              <a:avLst/>
            </a:prstGeom>
            <a:solidFill>
              <a:schemeClr val="bg1"/>
            </a:solidFill>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altLang="zh-TW" sz="1200" b="1" kern="1200" dirty="0">
                  <a:solidFill>
                    <a:schemeClr val="tx1"/>
                  </a:solidFill>
                </a:rPr>
                <a:t>Yes</a:t>
              </a:r>
              <a:endParaRPr lang="zh-TW" altLang="en-US" sz="1200" b="1" kern="1200" dirty="0">
                <a:solidFill>
                  <a:schemeClr val="tx1"/>
                </a:solidFill>
              </a:endParaRPr>
            </a:p>
          </p:txBody>
        </p:sp>
        <p:grpSp>
          <p:nvGrpSpPr>
            <p:cNvPr id="35" name="群組 34">
              <a:extLst>
                <a:ext uri="{FF2B5EF4-FFF2-40B4-BE49-F238E27FC236}">
                  <a16:creationId xmlns:a16="http://schemas.microsoft.com/office/drawing/2014/main" id="{EA353C1B-8AE0-032D-7FE2-4FFCDC204EFE}"/>
                </a:ext>
              </a:extLst>
            </p:cNvPr>
            <p:cNvGrpSpPr/>
            <p:nvPr/>
          </p:nvGrpSpPr>
          <p:grpSpPr>
            <a:xfrm>
              <a:off x="1148049" y="6356539"/>
              <a:ext cx="5322903" cy="372017"/>
              <a:chOff x="1181917" y="6390407"/>
              <a:chExt cx="5322903" cy="372017"/>
            </a:xfrm>
          </p:grpSpPr>
          <p:sp>
            <p:nvSpPr>
              <p:cNvPr id="29" name="文字方塊 2">
                <a:extLst>
                  <a:ext uri="{FF2B5EF4-FFF2-40B4-BE49-F238E27FC236}">
                    <a16:creationId xmlns:a16="http://schemas.microsoft.com/office/drawing/2014/main" id="{910E5E58-4BDA-1672-7093-B58B002D43E9}"/>
                  </a:ext>
                </a:extLst>
              </p:cNvPr>
              <p:cNvSpPr txBox="1"/>
              <p:nvPr/>
            </p:nvSpPr>
            <p:spPr>
              <a:xfrm>
                <a:off x="1181917" y="6390409"/>
                <a:ext cx="848283" cy="372015"/>
              </a:xfrm>
              <a:prstGeom prst="rect">
                <a:avLst/>
              </a:prstGeom>
              <a:noFill/>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altLang="zh-TW" sz="1200" kern="1200" dirty="0">
                    <a:solidFill>
                      <a:schemeClr val="accent6"/>
                    </a:solidFill>
                  </a:rPr>
                  <a:t>Diabetic</a:t>
                </a:r>
                <a:endParaRPr lang="zh-TW" altLang="en-US" sz="1200" kern="1200" dirty="0">
                  <a:solidFill>
                    <a:schemeClr val="accent6"/>
                  </a:solidFill>
                </a:endParaRPr>
              </a:p>
            </p:txBody>
          </p:sp>
          <p:sp>
            <p:nvSpPr>
              <p:cNvPr id="30" name="文字方塊 1">
                <a:extLst>
                  <a:ext uri="{FF2B5EF4-FFF2-40B4-BE49-F238E27FC236}">
                    <a16:creationId xmlns:a16="http://schemas.microsoft.com/office/drawing/2014/main" id="{3440F5FD-8DDA-55A1-5E91-C93F4131089D}"/>
                  </a:ext>
                </a:extLst>
              </p:cNvPr>
              <p:cNvSpPr txBox="1"/>
              <p:nvPr/>
            </p:nvSpPr>
            <p:spPr>
              <a:xfrm>
                <a:off x="2174154" y="6390408"/>
                <a:ext cx="1786458" cy="372015"/>
              </a:xfrm>
              <a:prstGeom prst="rect">
                <a:avLst/>
              </a:prstGeom>
              <a:noFill/>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zh-TW" sz="1200" kern="1200" dirty="0">
                    <a:solidFill>
                      <a:srgbClr val="0070C0"/>
                    </a:solidFill>
                  </a:rPr>
                  <a:t>Asthma</a:t>
                </a:r>
                <a:endParaRPr lang="zh-TW" altLang="en-US" sz="1200" kern="1200" dirty="0">
                  <a:solidFill>
                    <a:srgbClr val="0070C0"/>
                  </a:solidFill>
                </a:endParaRPr>
              </a:p>
            </p:txBody>
          </p:sp>
          <p:sp>
            <p:nvSpPr>
              <p:cNvPr id="31" name="文字方塊 1">
                <a:extLst>
                  <a:ext uri="{FF2B5EF4-FFF2-40B4-BE49-F238E27FC236}">
                    <a16:creationId xmlns:a16="http://schemas.microsoft.com/office/drawing/2014/main" id="{7CA8DED2-7AE4-25F2-99EB-EC0D110D6B98}"/>
                  </a:ext>
                </a:extLst>
              </p:cNvPr>
              <p:cNvSpPr txBox="1"/>
              <p:nvPr/>
            </p:nvSpPr>
            <p:spPr>
              <a:xfrm>
                <a:off x="3445232" y="6390407"/>
                <a:ext cx="1076329" cy="372015"/>
              </a:xfrm>
              <a:prstGeom prst="rect">
                <a:avLst/>
              </a:prstGeom>
              <a:noFill/>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zh-TW" sz="1200" kern="1200" dirty="0">
                    <a:solidFill>
                      <a:schemeClr val="accent2"/>
                    </a:solidFill>
                  </a:rPr>
                  <a:t>Kidney Disease</a:t>
                </a:r>
                <a:endParaRPr lang="zh-TW" altLang="en-US" sz="1200" kern="1200" dirty="0">
                  <a:solidFill>
                    <a:schemeClr val="accent2"/>
                  </a:solidFill>
                </a:endParaRPr>
              </a:p>
            </p:txBody>
          </p:sp>
          <p:sp>
            <p:nvSpPr>
              <p:cNvPr id="33" name="文字方塊 1">
                <a:extLst>
                  <a:ext uri="{FF2B5EF4-FFF2-40B4-BE49-F238E27FC236}">
                    <a16:creationId xmlns:a16="http://schemas.microsoft.com/office/drawing/2014/main" id="{2E939E3C-545B-EFF8-6AE2-AA053C84A702}"/>
                  </a:ext>
                </a:extLst>
              </p:cNvPr>
              <p:cNvSpPr txBox="1"/>
              <p:nvPr/>
            </p:nvSpPr>
            <p:spPr>
              <a:xfrm>
                <a:off x="4325507" y="6390407"/>
                <a:ext cx="1273130" cy="372015"/>
              </a:xfrm>
              <a:prstGeom prst="rect">
                <a:avLst/>
              </a:prstGeom>
              <a:noFill/>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zh-TW" sz="1200" kern="1200" dirty="0">
                    <a:solidFill>
                      <a:srgbClr val="FFC000"/>
                    </a:solidFill>
                  </a:rPr>
                  <a:t>Stroke</a:t>
                </a:r>
                <a:endParaRPr lang="zh-TW" altLang="en-US" sz="1200" kern="1200" dirty="0">
                  <a:solidFill>
                    <a:srgbClr val="FFC000"/>
                  </a:solidFill>
                </a:endParaRPr>
              </a:p>
            </p:txBody>
          </p:sp>
          <p:sp>
            <p:nvSpPr>
              <p:cNvPr id="34" name="文字方塊 1">
                <a:extLst>
                  <a:ext uri="{FF2B5EF4-FFF2-40B4-BE49-F238E27FC236}">
                    <a16:creationId xmlns:a16="http://schemas.microsoft.com/office/drawing/2014/main" id="{815A5EFF-4B45-2DCF-B007-9E1206E50DF9}"/>
                  </a:ext>
                </a:extLst>
              </p:cNvPr>
              <p:cNvSpPr txBox="1"/>
              <p:nvPr/>
            </p:nvSpPr>
            <p:spPr>
              <a:xfrm>
                <a:off x="5231690" y="6390407"/>
                <a:ext cx="1273130" cy="372015"/>
              </a:xfrm>
              <a:prstGeom prst="rect">
                <a:avLst/>
              </a:prstGeom>
              <a:noFill/>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ltLang="zh-TW" sz="1200" kern="1200" dirty="0">
                    <a:solidFill>
                      <a:srgbClr val="7030A0"/>
                    </a:solidFill>
                  </a:rPr>
                  <a:t>Skin Cancer</a:t>
                </a:r>
                <a:endParaRPr lang="zh-TW" altLang="en-US" sz="1200" kern="1200" dirty="0">
                  <a:solidFill>
                    <a:srgbClr val="7030A0"/>
                  </a:solidFill>
                </a:endParaRPr>
              </a:p>
            </p:txBody>
          </p:sp>
        </p:grpSp>
        <p:sp>
          <p:nvSpPr>
            <p:cNvPr id="36" name="文字方塊 1">
              <a:extLst>
                <a:ext uri="{FF2B5EF4-FFF2-40B4-BE49-F238E27FC236}">
                  <a16:creationId xmlns:a16="http://schemas.microsoft.com/office/drawing/2014/main" id="{EB096AD4-7488-5A16-0A88-FB977C07EA44}"/>
                </a:ext>
              </a:extLst>
            </p:cNvPr>
            <p:cNvSpPr txBox="1"/>
            <p:nvPr/>
          </p:nvSpPr>
          <p:spPr>
            <a:xfrm rot="18419883">
              <a:off x="2419519" y="5652865"/>
              <a:ext cx="534430" cy="372010"/>
            </a:xfrm>
            <a:prstGeom prst="rect">
              <a:avLst/>
            </a:prstGeom>
            <a:solidFill>
              <a:schemeClr val="bg1"/>
            </a:solidFill>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altLang="zh-TW" sz="1200" b="1" kern="1200" dirty="0">
                  <a:solidFill>
                    <a:schemeClr val="tx1"/>
                  </a:solidFill>
                </a:rPr>
                <a:t>Yes</a:t>
              </a:r>
              <a:endParaRPr lang="zh-TW" altLang="en-US" sz="1200" b="1" kern="1200" dirty="0">
                <a:solidFill>
                  <a:schemeClr val="tx1"/>
                </a:solidFill>
              </a:endParaRPr>
            </a:p>
          </p:txBody>
        </p:sp>
        <p:sp>
          <p:nvSpPr>
            <p:cNvPr id="37" name="文字方塊 1">
              <a:extLst>
                <a:ext uri="{FF2B5EF4-FFF2-40B4-BE49-F238E27FC236}">
                  <a16:creationId xmlns:a16="http://schemas.microsoft.com/office/drawing/2014/main" id="{10F88E75-4C29-D1E6-F225-4B8723721BE4}"/>
                </a:ext>
              </a:extLst>
            </p:cNvPr>
            <p:cNvSpPr txBox="1"/>
            <p:nvPr/>
          </p:nvSpPr>
          <p:spPr>
            <a:xfrm rot="18419883">
              <a:off x="3346749" y="5690380"/>
              <a:ext cx="534430" cy="372010"/>
            </a:xfrm>
            <a:prstGeom prst="rect">
              <a:avLst/>
            </a:prstGeom>
            <a:solidFill>
              <a:schemeClr val="bg1"/>
            </a:solidFill>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altLang="zh-TW" sz="1200" b="1" kern="1200" dirty="0">
                  <a:solidFill>
                    <a:schemeClr val="tx1"/>
                  </a:solidFill>
                </a:rPr>
                <a:t>Yes</a:t>
              </a:r>
              <a:endParaRPr lang="zh-TW" altLang="en-US" sz="1200" b="1" kern="1200" dirty="0">
                <a:solidFill>
                  <a:schemeClr val="tx1"/>
                </a:solidFill>
              </a:endParaRPr>
            </a:p>
          </p:txBody>
        </p:sp>
        <p:sp>
          <p:nvSpPr>
            <p:cNvPr id="38" name="文字方塊 1">
              <a:extLst>
                <a:ext uri="{FF2B5EF4-FFF2-40B4-BE49-F238E27FC236}">
                  <a16:creationId xmlns:a16="http://schemas.microsoft.com/office/drawing/2014/main" id="{9E84477D-44F4-DC29-8CF0-41A5E46A2A18}"/>
                </a:ext>
              </a:extLst>
            </p:cNvPr>
            <p:cNvSpPr txBox="1"/>
            <p:nvPr/>
          </p:nvSpPr>
          <p:spPr>
            <a:xfrm rot="18419883">
              <a:off x="4351628" y="5678267"/>
              <a:ext cx="534430" cy="372010"/>
            </a:xfrm>
            <a:prstGeom prst="rect">
              <a:avLst/>
            </a:prstGeom>
            <a:solidFill>
              <a:schemeClr val="bg1"/>
            </a:solidFill>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altLang="zh-TW" sz="1200" b="1" kern="1200" dirty="0">
                  <a:solidFill>
                    <a:schemeClr val="tx1"/>
                  </a:solidFill>
                </a:rPr>
                <a:t>Yes</a:t>
              </a:r>
              <a:endParaRPr lang="zh-TW" altLang="en-US" sz="1200" b="1" kern="1200" dirty="0">
                <a:solidFill>
                  <a:schemeClr val="tx1"/>
                </a:solidFill>
              </a:endParaRPr>
            </a:p>
          </p:txBody>
        </p:sp>
        <p:sp>
          <p:nvSpPr>
            <p:cNvPr id="39" name="文字方塊 1">
              <a:extLst>
                <a:ext uri="{FF2B5EF4-FFF2-40B4-BE49-F238E27FC236}">
                  <a16:creationId xmlns:a16="http://schemas.microsoft.com/office/drawing/2014/main" id="{AB42169A-4B2E-03B7-9113-F5320955557C}"/>
                </a:ext>
              </a:extLst>
            </p:cNvPr>
            <p:cNvSpPr txBox="1"/>
            <p:nvPr/>
          </p:nvSpPr>
          <p:spPr>
            <a:xfrm rot="18419883">
              <a:off x="5265462" y="5678266"/>
              <a:ext cx="534430" cy="372010"/>
            </a:xfrm>
            <a:prstGeom prst="rect">
              <a:avLst/>
            </a:prstGeom>
            <a:solidFill>
              <a:schemeClr val="bg1"/>
            </a:solidFill>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US" altLang="zh-TW" sz="1200" b="1" kern="1200" dirty="0">
                  <a:solidFill>
                    <a:schemeClr val="tx1"/>
                  </a:solidFill>
                </a:rPr>
                <a:t>Yes</a:t>
              </a:r>
              <a:endParaRPr lang="zh-TW" altLang="en-US" sz="1200" b="1" kern="1200" dirty="0">
                <a:solidFill>
                  <a:schemeClr val="tx1"/>
                </a:solidFill>
              </a:endParaRPr>
            </a:p>
          </p:txBody>
        </p:sp>
      </p:grpSp>
    </p:spTree>
    <p:extLst>
      <p:ext uri="{BB962C8B-B14F-4D97-AF65-F5344CB8AC3E}">
        <p14:creationId xmlns:p14="http://schemas.microsoft.com/office/powerpoint/2010/main" val="57270337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289</TotalTime>
  <Words>1002</Words>
  <Application>Microsoft Office PowerPoint</Application>
  <PresentationFormat>寬螢幕</PresentationFormat>
  <Paragraphs>113</Paragraphs>
  <Slides>6</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6</vt:i4>
      </vt:variant>
    </vt:vector>
  </HeadingPairs>
  <TitlesOfParts>
    <vt:vector size="12" baseType="lpstr">
      <vt:lpstr>HeiT</vt:lpstr>
      <vt:lpstr>Aptos</vt:lpstr>
      <vt:lpstr>Aptos Display</vt:lpstr>
      <vt:lpstr>Arial</vt:lpstr>
      <vt:lpstr>Karla</vt:lpstr>
      <vt:lpstr>Office 佈景主題</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懷萱 黃</dc:creator>
  <cp:lastModifiedBy>懷萱 黃</cp:lastModifiedBy>
  <cp:revision>65</cp:revision>
  <dcterms:created xsi:type="dcterms:W3CDTF">2024-12-12T20:43:15Z</dcterms:created>
  <dcterms:modified xsi:type="dcterms:W3CDTF">2024-12-16T04:28:20Z</dcterms:modified>
</cp:coreProperties>
</file>