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58" r:id="rId4"/>
    <p:sldId id="259" r:id="rId5"/>
    <p:sldId id="25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7E5DD"/>
    <a:srgbClr val="DDE1FF"/>
    <a:srgbClr val="F3FCFF"/>
    <a:srgbClr val="F0F9E7"/>
    <a:srgbClr val="FFF8E1"/>
    <a:srgbClr val="D5F4FF"/>
    <a:srgbClr val="D8EE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6EF41-87F8-4885-AAB9-25D5FF7C122B}"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62379-A3E9-4015-B08E-2FD71CFE3B21}" type="slidenum">
              <a:rPr lang="en-US" smtClean="0"/>
              <a:t>‹#›</a:t>
            </a:fld>
            <a:endParaRPr lang="en-US"/>
          </a:p>
        </p:txBody>
      </p:sp>
    </p:spTree>
    <p:extLst>
      <p:ext uri="{BB962C8B-B14F-4D97-AF65-F5344CB8AC3E}">
        <p14:creationId xmlns:p14="http://schemas.microsoft.com/office/powerpoint/2010/main" val="19200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62379-A3E9-4015-B08E-2FD71CFE3B21}" type="slidenum">
              <a:rPr lang="en-US" smtClean="0"/>
              <a:t>4</a:t>
            </a:fld>
            <a:endParaRPr lang="en-US"/>
          </a:p>
        </p:txBody>
      </p:sp>
    </p:spTree>
    <p:extLst>
      <p:ext uri="{BB962C8B-B14F-4D97-AF65-F5344CB8AC3E}">
        <p14:creationId xmlns:p14="http://schemas.microsoft.com/office/powerpoint/2010/main" val="54662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9ABCA-79B9-43F7-B9E7-71AFF352BF65}"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E83-67EC-4B49-A83F-EAC46E5883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29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ABCA-79B9-43F7-B9E7-71AFF352BF65}"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284064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ABCA-79B9-43F7-B9E7-71AFF352BF65}"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24584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ABCA-79B9-43F7-B9E7-71AFF352BF65}"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64687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9ABCA-79B9-43F7-B9E7-71AFF352BF65}"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E83-67EC-4B49-A83F-EAC46E5883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7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9ABCA-79B9-43F7-B9E7-71AFF352BF65}"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55991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9ABCA-79B9-43F7-B9E7-71AFF352BF65}"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83958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9ABCA-79B9-43F7-B9E7-71AFF352BF65}"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179657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19ABCA-79B9-43F7-B9E7-71AFF352BF65}" type="datetimeFigureOut">
              <a:rPr lang="en-US" smtClean="0"/>
              <a:t>3/13/2024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13891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19ABCA-79B9-43F7-B9E7-71AFF352BF65}" type="datetimeFigureOut">
              <a:rPr lang="en-US" smtClean="0"/>
              <a:t>3/13/2024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C7FE83-67EC-4B49-A83F-EAC46E58838B}" type="slidenum">
              <a:rPr lang="en-US" smtClean="0"/>
              <a:t>‹#›</a:t>
            </a:fld>
            <a:endParaRPr lang="en-US"/>
          </a:p>
        </p:txBody>
      </p:sp>
    </p:spTree>
    <p:extLst>
      <p:ext uri="{BB962C8B-B14F-4D97-AF65-F5344CB8AC3E}">
        <p14:creationId xmlns:p14="http://schemas.microsoft.com/office/powerpoint/2010/main" val="359396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9ABCA-79B9-43F7-B9E7-71AFF352BF65}"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7FE83-67EC-4B49-A83F-EAC46E58838B}" type="slidenum">
              <a:rPr lang="en-US" smtClean="0"/>
              <a:t>‹#›</a:t>
            </a:fld>
            <a:endParaRPr lang="en-US"/>
          </a:p>
        </p:txBody>
      </p:sp>
    </p:spTree>
    <p:extLst>
      <p:ext uri="{BB962C8B-B14F-4D97-AF65-F5344CB8AC3E}">
        <p14:creationId xmlns:p14="http://schemas.microsoft.com/office/powerpoint/2010/main" val="9203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19ABCA-79B9-43F7-B9E7-71AFF352BF65}" type="datetimeFigureOut">
              <a:rPr lang="en-US" smtClean="0"/>
              <a:t>3/13/2024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C7FE83-67EC-4B49-A83F-EAC46E5883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176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E1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34DD-D400-5FB1-9923-90AE51E19373}"/>
              </a:ext>
            </a:extLst>
          </p:cNvPr>
          <p:cNvSpPr>
            <a:spLocks noGrp="1"/>
          </p:cNvSpPr>
          <p:nvPr>
            <p:ph type="ctrTitle"/>
          </p:nvPr>
        </p:nvSpPr>
        <p:spPr>
          <a:effectLst>
            <a:outerShdw blurRad="50800" dist="38100" dir="5400000" sx="135000" sy="135000" algn="t" rotWithShape="0">
              <a:schemeClr val="accent2">
                <a:lumMod val="20000"/>
                <a:lumOff val="80000"/>
                <a:alpha val="0"/>
              </a:schemeClr>
            </a:outerShdw>
          </a:effectLst>
        </p:spPr>
        <p:txBody>
          <a:bodyPr>
            <a:normAutofit/>
          </a:bodyPr>
          <a:lstStyle/>
          <a:p>
            <a:pPr algn="r"/>
            <a:r>
              <a:rPr lang="en-IN" dirty="0"/>
              <a:t>Transformers     </a:t>
            </a:r>
            <a:br>
              <a:rPr lang="en-IN" dirty="0"/>
            </a:br>
            <a:br>
              <a:rPr lang="en-IN" sz="2000" dirty="0"/>
            </a:br>
            <a:r>
              <a:rPr lang="en-IN" sz="2000" dirty="0"/>
              <a:t>Attention is all it takes</a:t>
            </a:r>
            <a:endParaRPr lang="en-US" dirty="0"/>
          </a:p>
        </p:txBody>
      </p:sp>
      <p:sp>
        <p:nvSpPr>
          <p:cNvPr id="3" name="Subtitle 2">
            <a:extLst>
              <a:ext uri="{FF2B5EF4-FFF2-40B4-BE49-F238E27FC236}">
                <a16:creationId xmlns:a16="http://schemas.microsoft.com/office/drawing/2014/main" id="{7EA7B6FD-8044-7D59-96C8-D9DFE34BEEDB}"/>
              </a:ext>
            </a:extLst>
          </p:cNvPr>
          <p:cNvSpPr>
            <a:spLocks noGrp="1"/>
          </p:cNvSpPr>
          <p:nvPr>
            <p:ph type="subTitle" idx="1"/>
          </p:nvPr>
        </p:nvSpPr>
        <p:spPr>
          <a:xfrm>
            <a:off x="5931617" y="4406132"/>
            <a:ext cx="4143375" cy="608012"/>
          </a:xfrm>
        </p:spPr>
        <p:txBody>
          <a:bodyPr/>
          <a:lstStyle/>
          <a:p>
            <a:r>
              <a:rPr lang="en-IN" dirty="0"/>
              <a:t>Gokul Packirisamy</a:t>
            </a:r>
            <a:endParaRPr lang="en-US" dirty="0"/>
          </a:p>
        </p:txBody>
      </p:sp>
      <p:sp>
        <p:nvSpPr>
          <p:cNvPr id="4" name="Rectangle 3">
            <a:extLst>
              <a:ext uri="{FF2B5EF4-FFF2-40B4-BE49-F238E27FC236}">
                <a16:creationId xmlns:a16="http://schemas.microsoft.com/office/drawing/2014/main" id="{F78DCF66-CBC1-FBB7-DBE4-26FF7A040526}"/>
              </a:ext>
            </a:extLst>
          </p:cNvPr>
          <p:cNvSpPr/>
          <p:nvPr/>
        </p:nvSpPr>
        <p:spPr>
          <a:xfrm rot="16200000">
            <a:off x="8534698" y="1533823"/>
            <a:ext cx="6391274" cy="923330"/>
          </a:xfrm>
          <a:prstGeom prst="rect">
            <a:avLst/>
          </a:prstGeom>
          <a:noFill/>
        </p:spPr>
        <p:txBody>
          <a:bodyPr wrap="square" lIns="91440" tIns="45720" rIns="91440" bIns="45720">
            <a:spAutoFit/>
          </a:bodyPr>
          <a:lstStyle/>
          <a:p>
            <a:pPr algn="ctr"/>
            <a:r>
              <a:rPr lang="en-IN" sz="5400" b="1" cap="none" spc="0"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Transformers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6318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8FED-2EBC-14F5-A521-DBF41BCAB733}"/>
              </a:ext>
            </a:extLst>
          </p:cNvPr>
          <p:cNvSpPr>
            <a:spLocks noGrp="1"/>
          </p:cNvSpPr>
          <p:nvPr>
            <p:ph type="title"/>
          </p:nvPr>
        </p:nvSpPr>
        <p:spPr/>
        <p:txBody>
          <a:bodyPr/>
          <a:lstStyle/>
          <a:p>
            <a:r>
              <a:rPr lang="en-IN" dirty="0"/>
              <a:t>Transformers</a:t>
            </a:r>
            <a:endParaRPr lang="en-US" dirty="0"/>
          </a:p>
        </p:txBody>
      </p:sp>
      <p:sp>
        <p:nvSpPr>
          <p:cNvPr id="3" name="Content Placeholder 2">
            <a:extLst>
              <a:ext uri="{FF2B5EF4-FFF2-40B4-BE49-F238E27FC236}">
                <a16:creationId xmlns:a16="http://schemas.microsoft.com/office/drawing/2014/main" id="{4AB67207-2129-628E-C2FE-23CA214E8E03}"/>
              </a:ext>
            </a:extLst>
          </p:cNvPr>
          <p:cNvSpPr>
            <a:spLocks noGrp="1"/>
          </p:cNvSpPr>
          <p:nvPr>
            <p:ph idx="1"/>
          </p:nvPr>
        </p:nvSpPr>
        <p:spPr/>
        <p:txBody>
          <a:bodyPr/>
          <a:lstStyle/>
          <a:p>
            <a:pPr algn="just"/>
            <a:endParaRPr lang="en-IN" dirty="0"/>
          </a:p>
          <a:p>
            <a:pPr algn="just"/>
            <a:r>
              <a:rPr lang="en-US" dirty="0"/>
              <a:t>Transformers is a sequence-to-sequence model architecture that uses </a:t>
            </a:r>
            <a:r>
              <a:rPr lang="en-US" b="0" i="0" dirty="0">
                <a:solidFill>
                  <a:srgbClr val="474747"/>
                </a:solidFill>
                <a:effectLst/>
                <a:latin typeface="Google Sans"/>
              </a:rPr>
              <a:t>Attention</a:t>
            </a:r>
            <a:r>
              <a:rPr lang="en-US" b="0" i="0" dirty="0">
                <a:solidFill>
                  <a:srgbClr val="040C28"/>
                </a:solidFill>
                <a:effectLst/>
                <a:latin typeface="Google Sans"/>
              </a:rPr>
              <a:t> mechanism and feed forward neural network.</a:t>
            </a:r>
          </a:p>
          <a:p>
            <a:pPr algn="just"/>
            <a:endParaRPr lang="en-US" b="0" i="0" dirty="0">
              <a:solidFill>
                <a:srgbClr val="040C28"/>
              </a:solidFill>
              <a:effectLst/>
              <a:latin typeface="Google Sans"/>
            </a:endParaRPr>
          </a:p>
          <a:p>
            <a:pPr algn="just"/>
            <a:r>
              <a:rPr lang="en-US" dirty="0">
                <a:solidFill>
                  <a:srgbClr val="040C28"/>
                </a:solidFill>
                <a:latin typeface="Google Sans"/>
              </a:rPr>
              <a:t>Being a seq to seq model it consists of encoding and decoding. Encoding is when model transforms input to higher dimensional vector representation. Decoding is when model transforms high dimension vector to required output form.</a:t>
            </a:r>
          </a:p>
          <a:p>
            <a:pPr algn="just"/>
            <a:endParaRPr lang="en-US" dirty="0">
              <a:solidFill>
                <a:srgbClr val="040C28"/>
              </a:solidFill>
              <a:latin typeface="Google Sans"/>
            </a:endParaRPr>
          </a:p>
          <a:p>
            <a:pPr algn="just"/>
            <a:r>
              <a:rPr lang="en-US" b="0" i="0" dirty="0">
                <a:solidFill>
                  <a:srgbClr val="040C28"/>
                </a:solidFill>
                <a:effectLst/>
                <a:latin typeface="Google Sans"/>
              </a:rPr>
              <a:t>Attention mechanism enables the model to focus on specific parts of input data, assigning varying degrees of importance to different elements.</a:t>
            </a:r>
            <a:endParaRPr lang="en-US" dirty="0"/>
          </a:p>
        </p:txBody>
      </p:sp>
    </p:spTree>
    <p:extLst>
      <p:ext uri="{BB962C8B-B14F-4D97-AF65-F5344CB8AC3E}">
        <p14:creationId xmlns:p14="http://schemas.microsoft.com/office/powerpoint/2010/main" val="417197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501F-C39E-6A65-9CEB-CFD82E5DDD76}"/>
              </a:ext>
            </a:extLst>
          </p:cNvPr>
          <p:cNvSpPr>
            <a:spLocks noGrp="1"/>
          </p:cNvSpPr>
          <p:nvPr>
            <p:ph type="title"/>
          </p:nvPr>
        </p:nvSpPr>
        <p:spPr/>
        <p:txBody>
          <a:bodyPr/>
          <a:lstStyle/>
          <a:p>
            <a:r>
              <a:rPr lang="en-IN" dirty="0"/>
              <a:t>Why it’s called Transformer ?</a:t>
            </a:r>
            <a:endParaRPr lang="en-US" dirty="0"/>
          </a:p>
        </p:txBody>
      </p:sp>
      <p:sp>
        <p:nvSpPr>
          <p:cNvPr id="3" name="Content Placeholder 2">
            <a:extLst>
              <a:ext uri="{FF2B5EF4-FFF2-40B4-BE49-F238E27FC236}">
                <a16:creationId xmlns:a16="http://schemas.microsoft.com/office/drawing/2014/main" id="{B838527F-E505-D759-DE7B-E03A061D3E09}"/>
              </a:ext>
            </a:extLst>
          </p:cNvPr>
          <p:cNvSpPr>
            <a:spLocks noGrp="1"/>
          </p:cNvSpPr>
          <p:nvPr>
            <p:ph idx="1"/>
          </p:nvPr>
        </p:nvSpPr>
        <p:spPr>
          <a:xfrm>
            <a:off x="1097280" y="1968077"/>
            <a:ext cx="7149195" cy="3786809"/>
          </a:xfrm>
        </p:spPr>
        <p:txBody>
          <a:bodyPr>
            <a:normAutofit/>
          </a:bodyPr>
          <a:lstStyle/>
          <a:p>
            <a:pPr algn="just"/>
            <a:r>
              <a:rPr lang="en-US" b="0" i="0" dirty="0">
                <a:solidFill>
                  <a:srgbClr val="0C0D0E"/>
                </a:solidFill>
                <a:effectLst/>
                <a:latin typeface="-apple-system"/>
              </a:rPr>
              <a:t>Transformers name came from it’s attribute that it does multiple transformation to the input vectors to understand/extract information from them.</a:t>
            </a:r>
          </a:p>
          <a:p>
            <a:pPr algn="just"/>
            <a:endParaRPr lang="en-US" b="0" i="0" dirty="0">
              <a:solidFill>
                <a:srgbClr val="0C0D0E"/>
              </a:solidFill>
              <a:effectLst/>
              <a:latin typeface="-apple-system"/>
            </a:endParaRPr>
          </a:p>
          <a:p>
            <a:pPr algn="just"/>
            <a:r>
              <a:rPr lang="en-US" dirty="0">
                <a:solidFill>
                  <a:srgbClr val="0C0D0E"/>
                </a:solidFill>
                <a:latin typeface="-apple-system"/>
              </a:rPr>
              <a:t>E.g.:</a:t>
            </a:r>
          </a:p>
          <a:p>
            <a:pPr algn="just"/>
            <a:r>
              <a:rPr lang="en-US" b="0" i="0" dirty="0">
                <a:solidFill>
                  <a:srgbClr val="0C0D0E"/>
                </a:solidFill>
                <a:effectLst/>
                <a:latin typeface="-apple-system"/>
              </a:rPr>
              <a:t>The attention mechanism with soft max transformation</a:t>
            </a:r>
          </a:p>
          <a:p>
            <a:pPr algn="just"/>
            <a:r>
              <a:rPr lang="en-US" b="0" i="0" dirty="0">
                <a:solidFill>
                  <a:srgbClr val="0C0D0E"/>
                </a:solidFill>
                <a:effectLst/>
                <a:latin typeface="-apple-system"/>
              </a:rPr>
              <a:t>The feedforward with nonlinear transformation.</a:t>
            </a:r>
          </a:p>
        </p:txBody>
      </p:sp>
      <p:pic>
        <p:nvPicPr>
          <p:cNvPr id="1026" name="Picture 2">
            <a:extLst>
              <a:ext uri="{FF2B5EF4-FFF2-40B4-BE49-F238E27FC236}">
                <a16:creationId xmlns:a16="http://schemas.microsoft.com/office/drawing/2014/main" id="{8E2B84E4-A3CA-E043-4E18-F2EB8AC8C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4626" y="1968076"/>
            <a:ext cx="2741054" cy="378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9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8AA2-186A-8BCF-4D59-FD692CF5D558}"/>
              </a:ext>
            </a:extLst>
          </p:cNvPr>
          <p:cNvSpPr>
            <a:spLocks noGrp="1"/>
          </p:cNvSpPr>
          <p:nvPr>
            <p:ph type="title"/>
          </p:nvPr>
        </p:nvSpPr>
        <p:spPr/>
        <p:txBody>
          <a:bodyPr/>
          <a:lstStyle/>
          <a:p>
            <a:r>
              <a:rPr lang="en-IN" dirty="0"/>
              <a:t>Applications of transformers</a:t>
            </a:r>
            <a:endParaRPr lang="en-US" dirty="0"/>
          </a:p>
        </p:txBody>
      </p:sp>
      <p:sp>
        <p:nvSpPr>
          <p:cNvPr id="3" name="Content Placeholder 2">
            <a:extLst>
              <a:ext uri="{FF2B5EF4-FFF2-40B4-BE49-F238E27FC236}">
                <a16:creationId xmlns:a16="http://schemas.microsoft.com/office/drawing/2014/main" id="{59C16542-A0D5-032E-908F-8E69832B3C69}"/>
              </a:ext>
            </a:extLst>
          </p:cNvPr>
          <p:cNvSpPr>
            <a:spLocks noGrp="1"/>
          </p:cNvSpPr>
          <p:nvPr>
            <p:ph idx="1"/>
          </p:nvPr>
        </p:nvSpPr>
        <p:spPr>
          <a:xfrm>
            <a:off x="1097277" y="2296779"/>
            <a:ext cx="3065147" cy="4023360"/>
          </a:xfrm>
          <a:solidFill>
            <a:schemeClr val="accent3">
              <a:lumMod val="60000"/>
              <a:lumOff val="40000"/>
            </a:schemeClr>
          </a:solidFill>
        </p:spPr>
        <p:txBody>
          <a:bodyPr>
            <a:normAutofit/>
          </a:bodyPr>
          <a:lstStyle/>
          <a:p>
            <a:r>
              <a:rPr lang="en-US" dirty="0"/>
              <a:t>Text classification</a:t>
            </a:r>
          </a:p>
          <a:p>
            <a:r>
              <a:rPr lang="en-US" dirty="0"/>
              <a:t>Named entity recognition</a:t>
            </a:r>
          </a:p>
          <a:p>
            <a:r>
              <a:rPr lang="en-US" dirty="0"/>
              <a:t>Question answering</a:t>
            </a:r>
          </a:p>
          <a:p>
            <a:r>
              <a:rPr lang="en-US" dirty="0"/>
              <a:t>Language modeling</a:t>
            </a:r>
          </a:p>
          <a:p>
            <a:r>
              <a:rPr lang="en-US" dirty="0"/>
              <a:t>Summarization</a:t>
            </a:r>
          </a:p>
          <a:p>
            <a:r>
              <a:rPr lang="en-US" dirty="0"/>
              <a:t>Translation</a:t>
            </a:r>
          </a:p>
          <a:p>
            <a:r>
              <a:rPr lang="en-US" dirty="0"/>
              <a:t>Multiple choice</a:t>
            </a:r>
          </a:p>
          <a:p>
            <a:r>
              <a:rPr lang="en-US" dirty="0"/>
              <a:t>Text generation.</a:t>
            </a:r>
          </a:p>
        </p:txBody>
      </p:sp>
      <p:sp>
        <p:nvSpPr>
          <p:cNvPr id="5" name="TextBox 4">
            <a:extLst>
              <a:ext uri="{FF2B5EF4-FFF2-40B4-BE49-F238E27FC236}">
                <a16:creationId xmlns:a16="http://schemas.microsoft.com/office/drawing/2014/main" id="{950F7C7C-E070-5BB8-F0CC-5439467E0644}"/>
              </a:ext>
            </a:extLst>
          </p:cNvPr>
          <p:cNvSpPr txBox="1"/>
          <p:nvPr/>
        </p:nvSpPr>
        <p:spPr>
          <a:xfrm>
            <a:off x="4162424" y="2297127"/>
            <a:ext cx="1800225" cy="3970318"/>
          </a:xfrm>
          <a:prstGeom prst="rect">
            <a:avLst/>
          </a:prstGeom>
          <a:solidFill>
            <a:schemeClr val="accent5">
              <a:lumMod val="40000"/>
              <a:lumOff val="60000"/>
            </a:schemeClr>
          </a:solidFill>
        </p:spPr>
        <p:txBody>
          <a:bodyPr wrap="square">
            <a:spAutoFit/>
          </a:bodyPr>
          <a:lstStyle/>
          <a:p>
            <a:r>
              <a:rPr lang="en-US" dirty="0"/>
              <a:t>Image classification</a:t>
            </a:r>
          </a:p>
          <a:p>
            <a:endParaRPr lang="en-US" dirty="0"/>
          </a:p>
          <a:p>
            <a:r>
              <a:rPr lang="en-US" dirty="0"/>
              <a:t>Object detection</a:t>
            </a:r>
          </a:p>
          <a:p>
            <a:endParaRPr lang="en-US" dirty="0"/>
          </a:p>
          <a:p>
            <a:r>
              <a:rPr lang="en-US" dirty="0"/>
              <a:t>Segmentation.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4728FDF1-F275-CF0A-BA01-7DFE7285A5C8}"/>
              </a:ext>
            </a:extLst>
          </p:cNvPr>
          <p:cNvSpPr txBox="1"/>
          <p:nvPr/>
        </p:nvSpPr>
        <p:spPr>
          <a:xfrm>
            <a:off x="8858257" y="2269210"/>
            <a:ext cx="2722259" cy="3970318"/>
          </a:xfrm>
          <a:prstGeom prst="rect">
            <a:avLst/>
          </a:prstGeom>
          <a:solidFill>
            <a:schemeClr val="accent1">
              <a:lumMod val="40000"/>
              <a:lumOff val="60000"/>
            </a:schemeClr>
          </a:solidFill>
        </p:spPr>
        <p:txBody>
          <a:bodyPr wrap="square">
            <a:spAutoFit/>
          </a:bodyPr>
          <a:lstStyle/>
          <a:p>
            <a:endParaRPr lang="en-US" dirty="0"/>
          </a:p>
          <a:p>
            <a:r>
              <a:rPr lang="en-US" dirty="0"/>
              <a:t>Table question answering, </a:t>
            </a:r>
          </a:p>
          <a:p>
            <a:r>
              <a:rPr lang="en-US" dirty="0"/>
              <a:t>Optical character recognition</a:t>
            </a:r>
          </a:p>
          <a:p>
            <a:endParaRPr lang="en-US" dirty="0"/>
          </a:p>
          <a:p>
            <a:r>
              <a:rPr lang="en-US" dirty="0"/>
              <a:t>Information extraction from scanned documents</a:t>
            </a:r>
          </a:p>
          <a:p>
            <a:endParaRPr lang="en-US" dirty="0"/>
          </a:p>
          <a:p>
            <a:r>
              <a:rPr lang="en-US" dirty="0"/>
              <a:t>Video classification</a:t>
            </a:r>
          </a:p>
          <a:p>
            <a:endParaRPr lang="en-US" dirty="0"/>
          </a:p>
          <a:p>
            <a:r>
              <a:rPr lang="en-US" dirty="0"/>
              <a:t>Visual question answering.</a:t>
            </a:r>
          </a:p>
          <a:p>
            <a:endParaRPr lang="en-US" dirty="0"/>
          </a:p>
          <a:p>
            <a:endParaRPr lang="en-US" dirty="0"/>
          </a:p>
          <a:p>
            <a:endParaRPr lang="en-US" dirty="0"/>
          </a:p>
        </p:txBody>
      </p:sp>
      <p:sp>
        <p:nvSpPr>
          <p:cNvPr id="9" name="TextBox 8">
            <a:extLst>
              <a:ext uri="{FF2B5EF4-FFF2-40B4-BE49-F238E27FC236}">
                <a16:creationId xmlns:a16="http://schemas.microsoft.com/office/drawing/2014/main" id="{C742EE74-FB6A-06B5-F247-DD52E59D3133}"/>
              </a:ext>
            </a:extLst>
          </p:cNvPr>
          <p:cNvSpPr txBox="1"/>
          <p:nvPr/>
        </p:nvSpPr>
        <p:spPr>
          <a:xfrm>
            <a:off x="5991217" y="2296779"/>
            <a:ext cx="2838472" cy="3970318"/>
          </a:xfrm>
          <a:prstGeom prst="rect">
            <a:avLst/>
          </a:prstGeom>
          <a:solidFill>
            <a:schemeClr val="accent6">
              <a:lumMod val="40000"/>
              <a:lumOff val="60000"/>
            </a:schemeClr>
          </a:solidFill>
        </p:spPr>
        <p:txBody>
          <a:bodyPr wrap="square">
            <a:spAutoFit/>
          </a:bodyPr>
          <a:lstStyle/>
          <a:p>
            <a:endParaRPr lang="en-US" dirty="0"/>
          </a:p>
          <a:p>
            <a:r>
              <a:rPr lang="en-US" dirty="0"/>
              <a:t>Automatic speech recognition</a:t>
            </a:r>
          </a:p>
          <a:p>
            <a:endParaRPr lang="en-US" dirty="0"/>
          </a:p>
          <a:p>
            <a:r>
              <a:rPr lang="en-US" dirty="0"/>
              <a:t>Audio classification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extBox 10">
            <a:extLst>
              <a:ext uri="{FF2B5EF4-FFF2-40B4-BE49-F238E27FC236}">
                <a16:creationId xmlns:a16="http://schemas.microsoft.com/office/drawing/2014/main" id="{29AA2ABA-3A2C-A0A1-BB58-DE4717193752}"/>
              </a:ext>
            </a:extLst>
          </p:cNvPr>
          <p:cNvSpPr txBox="1"/>
          <p:nvPr/>
        </p:nvSpPr>
        <p:spPr>
          <a:xfrm>
            <a:off x="1097278" y="1919483"/>
            <a:ext cx="3065147" cy="369332"/>
          </a:xfrm>
          <a:prstGeom prst="rect">
            <a:avLst/>
          </a:prstGeom>
          <a:solidFill>
            <a:schemeClr val="accent1">
              <a:lumMod val="40000"/>
              <a:lumOff val="60000"/>
            </a:schemeClr>
          </a:solidFill>
        </p:spPr>
        <p:txBody>
          <a:bodyPr wrap="square">
            <a:spAutoFit/>
          </a:bodyPr>
          <a:lstStyle/>
          <a:p>
            <a:r>
              <a:rPr lang="en-US" dirty="0"/>
              <a:t>Natural Language Processing: </a:t>
            </a:r>
          </a:p>
        </p:txBody>
      </p:sp>
      <p:sp>
        <p:nvSpPr>
          <p:cNvPr id="13" name="TextBox 12">
            <a:extLst>
              <a:ext uri="{FF2B5EF4-FFF2-40B4-BE49-F238E27FC236}">
                <a16:creationId xmlns:a16="http://schemas.microsoft.com/office/drawing/2014/main" id="{06569A54-7DC0-29A9-6718-A85DBB23F132}"/>
              </a:ext>
            </a:extLst>
          </p:cNvPr>
          <p:cNvSpPr txBox="1"/>
          <p:nvPr/>
        </p:nvSpPr>
        <p:spPr>
          <a:xfrm>
            <a:off x="4162425" y="1911519"/>
            <a:ext cx="1800225" cy="369332"/>
          </a:xfrm>
          <a:prstGeom prst="rect">
            <a:avLst/>
          </a:prstGeom>
          <a:solidFill>
            <a:schemeClr val="accent6">
              <a:lumMod val="40000"/>
              <a:lumOff val="60000"/>
            </a:schemeClr>
          </a:solidFill>
        </p:spPr>
        <p:txBody>
          <a:bodyPr wrap="square">
            <a:spAutoFit/>
          </a:bodyPr>
          <a:lstStyle/>
          <a:p>
            <a:r>
              <a:rPr lang="en-US" dirty="0"/>
              <a:t>Computer Vision: </a:t>
            </a:r>
          </a:p>
        </p:txBody>
      </p:sp>
      <p:sp>
        <p:nvSpPr>
          <p:cNvPr id="15" name="TextBox 14">
            <a:extLst>
              <a:ext uri="{FF2B5EF4-FFF2-40B4-BE49-F238E27FC236}">
                <a16:creationId xmlns:a16="http://schemas.microsoft.com/office/drawing/2014/main" id="{54AE43C0-7C99-0F06-7560-F44AB7A23F5D}"/>
              </a:ext>
            </a:extLst>
          </p:cNvPr>
          <p:cNvSpPr txBox="1"/>
          <p:nvPr/>
        </p:nvSpPr>
        <p:spPr>
          <a:xfrm>
            <a:off x="5962650" y="1910088"/>
            <a:ext cx="2878460" cy="369332"/>
          </a:xfrm>
          <a:prstGeom prst="rect">
            <a:avLst/>
          </a:prstGeom>
          <a:solidFill>
            <a:schemeClr val="accent3">
              <a:lumMod val="40000"/>
              <a:lumOff val="60000"/>
            </a:schemeClr>
          </a:solidFill>
        </p:spPr>
        <p:txBody>
          <a:bodyPr wrap="square">
            <a:spAutoFit/>
          </a:bodyPr>
          <a:lstStyle/>
          <a:p>
            <a:r>
              <a:rPr lang="en-US" dirty="0"/>
              <a:t>Audio: </a:t>
            </a:r>
          </a:p>
        </p:txBody>
      </p:sp>
      <p:sp>
        <p:nvSpPr>
          <p:cNvPr id="17" name="TextBox 16">
            <a:extLst>
              <a:ext uri="{FF2B5EF4-FFF2-40B4-BE49-F238E27FC236}">
                <a16:creationId xmlns:a16="http://schemas.microsoft.com/office/drawing/2014/main" id="{08674DCB-EF48-E1A0-CE1A-88A4BC9522D5}"/>
              </a:ext>
            </a:extLst>
          </p:cNvPr>
          <p:cNvSpPr txBox="1"/>
          <p:nvPr/>
        </p:nvSpPr>
        <p:spPr>
          <a:xfrm>
            <a:off x="8829689" y="1910088"/>
            <a:ext cx="2750827" cy="369332"/>
          </a:xfrm>
          <a:prstGeom prst="rect">
            <a:avLst/>
          </a:prstGeom>
          <a:solidFill>
            <a:schemeClr val="accent6">
              <a:lumMod val="60000"/>
              <a:lumOff val="40000"/>
            </a:schemeClr>
          </a:solidFill>
        </p:spPr>
        <p:txBody>
          <a:bodyPr wrap="square">
            <a:spAutoFit/>
          </a:bodyPr>
          <a:lstStyle/>
          <a:p>
            <a:r>
              <a:rPr lang="en-US" dirty="0"/>
              <a:t>Multimodal: </a:t>
            </a:r>
          </a:p>
        </p:txBody>
      </p:sp>
    </p:spTree>
    <p:extLst>
      <p:ext uri="{BB962C8B-B14F-4D97-AF65-F5344CB8AC3E}">
        <p14:creationId xmlns:p14="http://schemas.microsoft.com/office/powerpoint/2010/main" val="180950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E5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96E0-1831-5068-B18D-B168A2D55D74}"/>
              </a:ext>
            </a:extLst>
          </p:cNvPr>
          <p:cNvSpPr>
            <a:spLocks noGrp="1"/>
          </p:cNvSpPr>
          <p:nvPr>
            <p:ph type="title"/>
          </p:nvPr>
        </p:nvSpPr>
        <p:spPr/>
        <p:txBody>
          <a:bodyPr>
            <a:normAutofit/>
          </a:bodyPr>
          <a:lstStyle/>
          <a:p>
            <a:r>
              <a:rPr lang="en-US" sz="3600" b="0" i="0" dirty="0">
                <a:solidFill>
                  <a:srgbClr val="202122"/>
                </a:solidFill>
                <a:effectLst/>
                <a:latin typeface="Arial" panose="020B0604020202020204" pitchFamily="34" charset="0"/>
              </a:rPr>
              <a:t>Primary components of a Transformers</a:t>
            </a:r>
            <a:endParaRPr lang="en-US" sz="3600" dirty="0"/>
          </a:p>
        </p:txBody>
      </p:sp>
      <p:sp>
        <p:nvSpPr>
          <p:cNvPr id="3" name="Content Placeholder 2">
            <a:extLst>
              <a:ext uri="{FF2B5EF4-FFF2-40B4-BE49-F238E27FC236}">
                <a16:creationId xmlns:a16="http://schemas.microsoft.com/office/drawing/2014/main" id="{A1346AC0-90D5-B89E-5FB0-CF6A574852FE}"/>
              </a:ext>
            </a:extLst>
          </p:cNvPr>
          <p:cNvSpPr>
            <a:spLocks noGrp="1"/>
          </p:cNvSpPr>
          <p:nvPr>
            <p:ph idx="1"/>
          </p:nvPr>
        </p:nvSpPr>
        <p:spPr>
          <a:xfrm>
            <a:off x="1097279" y="2255309"/>
            <a:ext cx="10227945" cy="3526366"/>
          </a:xfrm>
        </p:spPr>
        <p:txBody>
          <a:bodyPr>
            <a:normAutofit lnSpcReduction="10000"/>
          </a:bodyPr>
          <a:lstStyle/>
          <a:p>
            <a:pPr algn="just">
              <a:buFont typeface="Arial" panose="020B0604020202020204" pitchFamily="34" charset="0"/>
              <a:buChar char="•"/>
            </a:pPr>
            <a:r>
              <a:rPr lang="en-US" b="0" i="0" dirty="0">
                <a:solidFill>
                  <a:srgbClr val="202122"/>
                </a:solidFill>
                <a:effectLst/>
                <a:latin typeface="Arial" panose="020B0604020202020204" pitchFamily="34" charset="0"/>
              </a:rPr>
              <a:t>Tokenizers for the conversion of text into tokens.</a:t>
            </a:r>
          </a:p>
          <a:p>
            <a:pPr algn="just">
              <a:buFont typeface="Arial" panose="020B0604020202020204" pitchFamily="34" charset="0"/>
              <a:buChar char="•"/>
            </a:pPr>
            <a:endParaRPr lang="en-US" b="0" i="0" dirty="0">
              <a:solidFill>
                <a:srgbClr val="202122"/>
              </a:solidFill>
              <a:effectLst/>
              <a:latin typeface="Arial" panose="020B0604020202020204" pitchFamily="34" charset="0"/>
            </a:endParaRPr>
          </a:p>
          <a:p>
            <a:pPr algn="just">
              <a:buFont typeface="Arial" panose="020B0604020202020204" pitchFamily="34" charset="0"/>
              <a:buChar char="•"/>
            </a:pPr>
            <a:r>
              <a:rPr lang="en-US" b="0" i="0" dirty="0">
                <a:solidFill>
                  <a:srgbClr val="202122"/>
                </a:solidFill>
                <a:effectLst/>
                <a:latin typeface="Arial" panose="020B0604020202020204" pitchFamily="34" charset="0"/>
              </a:rPr>
              <a:t>A single embedding layer for the conversion of tokens into vector representations.</a:t>
            </a:r>
          </a:p>
          <a:p>
            <a:pPr algn="just">
              <a:buFont typeface="Arial" panose="020B0604020202020204" pitchFamily="34" charset="0"/>
              <a:buChar char="•"/>
            </a:pPr>
            <a:endParaRPr lang="en-US" b="0" i="0" dirty="0">
              <a:solidFill>
                <a:srgbClr val="202122"/>
              </a:solidFill>
              <a:effectLst/>
              <a:latin typeface="Arial" panose="020B0604020202020204" pitchFamily="34" charset="0"/>
            </a:endParaRPr>
          </a:p>
          <a:p>
            <a:pPr algn="just">
              <a:buFont typeface="Arial" panose="020B0604020202020204" pitchFamily="34" charset="0"/>
              <a:buChar char="•"/>
            </a:pPr>
            <a:r>
              <a:rPr lang="en-US" dirty="0">
                <a:solidFill>
                  <a:srgbClr val="202122"/>
                </a:solidFill>
                <a:latin typeface="Arial" panose="020B0604020202020204" pitchFamily="34" charset="0"/>
              </a:rPr>
              <a:t>Transformer layers for transformation of vector representations and extracting linguistic information (repeatedly). </a:t>
            </a:r>
          </a:p>
          <a:p>
            <a:pPr lvl="8" algn="just">
              <a:buFont typeface="Arial" panose="020B0604020202020204" pitchFamily="34" charset="0"/>
              <a:buChar char="•"/>
            </a:pPr>
            <a:r>
              <a:rPr lang="en-US" sz="2000" dirty="0">
                <a:solidFill>
                  <a:srgbClr val="202122"/>
                </a:solidFill>
                <a:latin typeface="Arial" panose="020B0604020202020204" pitchFamily="34" charset="0"/>
              </a:rPr>
              <a:t>Consists: Alternating attention and feedforward layers</a:t>
            </a:r>
          </a:p>
          <a:p>
            <a:pPr lvl="8" algn="just">
              <a:buFont typeface="Arial" panose="020B0604020202020204" pitchFamily="34" charset="0"/>
              <a:buChar char="•"/>
            </a:pPr>
            <a:endParaRPr lang="en-US" sz="2000" dirty="0">
              <a:solidFill>
                <a:srgbClr val="202122"/>
              </a:solidFill>
              <a:latin typeface="Arial" panose="020B0604020202020204" pitchFamily="34" charset="0"/>
            </a:endParaRPr>
          </a:p>
          <a:p>
            <a:pPr algn="just">
              <a:buFont typeface="Arial" panose="020B0604020202020204" pitchFamily="34" charset="0"/>
              <a:buChar char="•"/>
            </a:pPr>
            <a:r>
              <a:rPr lang="en-US" dirty="0">
                <a:solidFill>
                  <a:srgbClr val="202122"/>
                </a:solidFill>
                <a:latin typeface="Arial" panose="020B0604020202020204" pitchFamily="34" charset="0"/>
              </a:rPr>
              <a:t>(Un-embedding layer for the conversion final representation to a probability distribution.</a:t>
            </a:r>
          </a:p>
          <a:p>
            <a:pPr algn="just"/>
            <a:endParaRPr lang="en-US" dirty="0"/>
          </a:p>
        </p:txBody>
      </p:sp>
    </p:spTree>
    <p:extLst>
      <p:ext uri="{BB962C8B-B14F-4D97-AF65-F5344CB8AC3E}">
        <p14:creationId xmlns:p14="http://schemas.microsoft.com/office/powerpoint/2010/main" val="175106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04A-5393-7CD9-7EB2-257D3E1C5DA9}"/>
              </a:ext>
            </a:extLst>
          </p:cNvPr>
          <p:cNvSpPr>
            <a:spLocks noGrp="1"/>
          </p:cNvSpPr>
          <p:nvPr>
            <p:ph type="title"/>
          </p:nvPr>
        </p:nvSpPr>
        <p:spPr/>
        <p:txBody>
          <a:bodyPr/>
          <a:lstStyle/>
          <a:p>
            <a:r>
              <a:rPr lang="en-IN" dirty="0"/>
              <a:t>Why it is so special?</a:t>
            </a:r>
            <a:endParaRPr lang="en-US" dirty="0"/>
          </a:p>
        </p:txBody>
      </p:sp>
      <p:sp>
        <p:nvSpPr>
          <p:cNvPr id="3" name="Content Placeholder 2">
            <a:extLst>
              <a:ext uri="{FF2B5EF4-FFF2-40B4-BE49-F238E27FC236}">
                <a16:creationId xmlns:a16="http://schemas.microsoft.com/office/drawing/2014/main" id="{159F9143-720C-4799-77A5-CDA0B4703C32}"/>
              </a:ext>
            </a:extLst>
          </p:cNvPr>
          <p:cNvSpPr>
            <a:spLocks noGrp="1"/>
          </p:cNvSpPr>
          <p:nvPr>
            <p:ph idx="1"/>
          </p:nvPr>
        </p:nvSpPr>
        <p:spPr>
          <a:xfrm>
            <a:off x="1097280" y="1845735"/>
            <a:ext cx="10058400" cy="4355040"/>
          </a:xfrm>
        </p:spPr>
        <p:txBody>
          <a:bodyPr>
            <a:normAutofit/>
          </a:bodyPr>
          <a:lstStyle/>
          <a:p>
            <a:pPr algn="just"/>
            <a:r>
              <a:rPr lang="en-IN" dirty="0"/>
              <a:t>Unlike other sequential models like LSTM and GRU, it does not require RNN (recurrent neural network). </a:t>
            </a:r>
          </a:p>
          <a:p>
            <a:pPr algn="just"/>
            <a:endParaRPr lang="en-IN" dirty="0"/>
          </a:p>
          <a:p>
            <a:pPr algn="just"/>
            <a:r>
              <a:rPr lang="en-IN" dirty="0"/>
              <a:t>It saves lot of time and computing power.</a:t>
            </a:r>
          </a:p>
          <a:p>
            <a:pPr algn="just"/>
            <a:endParaRPr lang="en-IN" dirty="0"/>
          </a:p>
          <a:p>
            <a:pPr algn="just"/>
            <a:r>
              <a:rPr lang="en-US" dirty="0">
                <a:solidFill>
                  <a:srgbClr val="221D1F"/>
                </a:solidFill>
                <a:latin typeface="Mulish"/>
              </a:rPr>
              <a:t>It </a:t>
            </a:r>
            <a:r>
              <a:rPr lang="en-US" b="0" i="0" dirty="0">
                <a:solidFill>
                  <a:srgbClr val="221D1F"/>
                </a:solidFill>
                <a:effectLst/>
                <a:latin typeface="Mulish"/>
              </a:rPr>
              <a:t>works with any sequential data.</a:t>
            </a:r>
          </a:p>
          <a:p>
            <a:pPr algn="just"/>
            <a:endParaRPr lang="en-US" b="0" i="0" dirty="0">
              <a:solidFill>
                <a:srgbClr val="221D1F"/>
              </a:solidFill>
              <a:effectLst/>
              <a:latin typeface="Mulish"/>
            </a:endParaRPr>
          </a:p>
          <a:p>
            <a:pPr algn="just"/>
            <a:r>
              <a:rPr lang="en-US" dirty="0">
                <a:solidFill>
                  <a:srgbClr val="221D1F"/>
                </a:solidFill>
                <a:latin typeface="Mulish"/>
              </a:rPr>
              <a:t>Transformers are popularly used architectures as in BERT, GPT, GPT-2, GPT-3, GPT-4, Claude, BERT, </a:t>
            </a:r>
            <a:r>
              <a:rPr lang="en-US" dirty="0" err="1">
                <a:solidFill>
                  <a:srgbClr val="221D1F"/>
                </a:solidFill>
                <a:latin typeface="Mulish"/>
              </a:rPr>
              <a:t>XLNet</a:t>
            </a:r>
            <a:r>
              <a:rPr lang="en-US" dirty="0">
                <a:solidFill>
                  <a:srgbClr val="221D1F"/>
                </a:solidFill>
                <a:latin typeface="Mulish"/>
              </a:rPr>
              <a:t>, </a:t>
            </a:r>
            <a:r>
              <a:rPr lang="en-US" dirty="0" err="1">
                <a:solidFill>
                  <a:srgbClr val="221D1F"/>
                </a:solidFill>
                <a:latin typeface="Mulish"/>
              </a:rPr>
              <a:t>RoBERTa</a:t>
            </a:r>
            <a:r>
              <a:rPr lang="en-US" dirty="0">
                <a:solidFill>
                  <a:srgbClr val="221D1F"/>
                </a:solidFill>
                <a:latin typeface="Mulish"/>
              </a:rPr>
              <a:t> and ChatGPT</a:t>
            </a:r>
            <a:endParaRPr lang="en-US" b="0" i="0" dirty="0">
              <a:solidFill>
                <a:srgbClr val="221D1F"/>
              </a:solidFill>
              <a:effectLst/>
              <a:latin typeface="Mulish"/>
            </a:endParaRPr>
          </a:p>
          <a:p>
            <a:pPr algn="just"/>
            <a:endParaRPr lang="en-US" dirty="0">
              <a:solidFill>
                <a:srgbClr val="221D1F"/>
              </a:solidFill>
              <a:latin typeface="Mulish"/>
            </a:endParaRPr>
          </a:p>
          <a:p>
            <a:pPr algn="just"/>
            <a:endParaRPr lang="en-US" dirty="0"/>
          </a:p>
        </p:txBody>
      </p:sp>
    </p:spTree>
    <p:extLst>
      <p:ext uri="{BB962C8B-B14F-4D97-AF65-F5344CB8AC3E}">
        <p14:creationId xmlns:p14="http://schemas.microsoft.com/office/powerpoint/2010/main" val="31477290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TotalTime>
  <Words>322</Words>
  <Application>Microsoft Office PowerPoint</Application>
  <PresentationFormat>Widescreen</PresentationFormat>
  <Paragraphs>79</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Google Sans</vt:lpstr>
      <vt:lpstr>Mulish</vt:lpstr>
      <vt:lpstr>Retrospect</vt:lpstr>
      <vt:lpstr>Transformers       Attention is all it takes</vt:lpstr>
      <vt:lpstr>Transformers</vt:lpstr>
      <vt:lpstr>Why it’s called Transformer ?</vt:lpstr>
      <vt:lpstr>Applications of transformers</vt:lpstr>
      <vt:lpstr>Primary components of a Transformers</vt:lpstr>
      <vt:lpstr>Why it is so special?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Attention is all it takes</dc:title>
  <dc:creator>Packirisamy, Gokul</dc:creator>
  <cp:lastModifiedBy>Packirisamy, Gokul</cp:lastModifiedBy>
  <cp:revision>1</cp:revision>
  <dcterms:created xsi:type="dcterms:W3CDTF">2024-03-13T10:12:53Z</dcterms:created>
  <dcterms:modified xsi:type="dcterms:W3CDTF">2024-03-13T11:36:01Z</dcterms:modified>
</cp:coreProperties>
</file>