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64C6E-AAEC-4066-A23D-726C5C392FFB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517983-2897-4D4F-8F03-A11272CA4BEA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CF4EBBBC-9EA4-4153-A93C-B41693F5FA53}" type="parTrans" cxnId="{BF9F60B1-0104-4FD2-AF1F-9E7FF18F098A}">
      <dgm:prSet/>
      <dgm:spPr/>
      <dgm:t>
        <a:bodyPr/>
        <a:lstStyle/>
        <a:p>
          <a:endParaRPr lang="en-US"/>
        </a:p>
      </dgm:t>
    </dgm:pt>
    <dgm:pt modelId="{50C11B92-0814-4AE2-9249-7FAF1B1C2BAC}" type="sibTrans" cxnId="{BF9F60B1-0104-4FD2-AF1F-9E7FF18F098A}">
      <dgm:prSet/>
      <dgm:spPr/>
      <dgm:t>
        <a:bodyPr/>
        <a:lstStyle/>
        <a:p>
          <a:endParaRPr lang="en-US"/>
        </a:p>
      </dgm:t>
    </dgm:pt>
    <dgm:pt modelId="{028BB69F-802C-4008-8F14-76D37E956166}">
      <dgm:prSet/>
      <dgm:spPr/>
      <dgm:t>
        <a:bodyPr/>
        <a:lstStyle/>
        <a:p>
          <a:r>
            <a:rPr lang="en-US"/>
            <a:t>Bayes theorem in plain English</a:t>
          </a:r>
        </a:p>
      </dgm:t>
    </dgm:pt>
    <dgm:pt modelId="{118AF8BB-D53A-487B-8C25-4624BC5A22DD}" type="parTrans" cxnId="{EDFB9821-2175-4DD6-AEC8-F6AF367CDF85}">
      <dgm:prSet/>
      <dgm:spPr/>
      <dgm:t>
        <a:bodyPr/>
        <a:lstStyle/>
        <a:p>
          <a:endParaRPr lang="en-US"/>
        </a:p>
      </dgm:t>
    </dgm:pt>
    <dgm:pt modelId="{917E9F20-AD6B-44E1-B567-9A67568C4380}" type="sibTrans" cxnId="{EDFB9821-2175-4DD6-AEC8-F6AF367CDF85}">
      <dgm:prSet/>
      <dgm:spPr/>
      <dgm:t>
        <a:bodyPr/>
        <a:lstStyle/>
        <a:p>
          <a:endParaRPr lang="en-US"/>
        </a:p>
      </dgm:t>
    </dgm:pt>
    <dgm:pt modelId="{CB09D227-D17F-4F8D-AD2F-1072C5D678ED}">
      <dgm:prSet/>
      <dgm:spPr/>
      <dgm:t>
        <a:bodyPr/>
        <a:lstStyle/>
        <a:p>
          <a:r>
            <a:rPr lang="en-US"/>
            <a:t>Types of Naïve bayes </a:t>
          </a:r>
        </a:p>
      </dgm:t>
    </dgm:pt>
    <dgm:pt modelId="{0B3C7A09-CC62-4F4B-9120-FFBEC4E1A063}" type="parTrans" cxnId="{40D55CA2-B6F0-4949-845D-0EAD8AE37A43}">
      <dgm:prSet/>
      <dgm:spPr/>
      <dgm:t>
        <a:bodyPr/>
        <a:lstStyle/>
        <a:p>
          <a:endParaRPr lang="en-US"/>
        </a:p>
      </dgm:t>
    </dgm:pt>
    <dgm:pt modelId="{7C9B236B-A6ED-46AD-9CC1-497F03EB5243}" type="sibTrans" cxnId="{40D55CA2-B6F0-4949-845D-0EAD8AE37A43}">
      <dgm:prSet/>
      <dgm:spPr/>
      <dgm:t>
        <a:bodyPr/>
        <a:lstStyle/>
        <a:p>
          <a:endParaRPr lang="en-US"/>
        </a:p>
      </dgm:t>
    </dgm:pt>
    <dgm:pt modelId="{18766AF0-0F28-49EF-875A-AB746E14645C}">
      <dgm:prSet/>
      <dgm:spPr/>
      <dgm:t>
        <a:bodyPr/>
        <a:lstStyle/>
        <a:p>
          <a:r>
            <a:rPr lang="en-US" dirty="0"/>
            <a:t>Advantages and disadvantages</a:t>
          </a:r>
        </a:p>
      </dgm:t>
    </dgm:pt>
    <dgm:pt modelId="{9DC2E0CB-69EF-448C-9021-99B0A287A453}" type="parTrans" cxnId="{AAB12322-7EF3-4A30-8417-296F6C4B0E29}">
      <dgm:prSet/>
      <dgm:spPr/>
      <dgm:t>
        <a:bodyPr/>
        <a:lstStyle/>
        <a:p>
          <a:endParaRPr lang="en-US"/>
        </a:p>
      </dgm:t>
    </dgm:pt>
    <dgm:pt modelId="{A4861DA1-D219-4357-B477-D251B256461A}" type="sibTrans" cxnId="{AAB12322-7EF3-4A30-8417-296F6C4B0E29}">
      <dgm:prSet/>
      <dgm:spPr/>
      <dgm:t>
        <a:bodyPr/>
        <a:lstStyle/>
        <a:p>
          <a:endParaRPr lang="en-US"/>
        </a:p>
      </dgm:t>
    </dgm:pt>
    <dgm:pt modelId="{8A40F6AA-82DB-459B-972B-B8902C1F86AB}">
      <dgm:prSet/>
      <dgm:spPr/>
      <dgm:t>
        <a:bodyPr/>
        <a:lstStyle/>
        <a:p>
          <a:r>
            <a:rPr lang="en-US" dirty="0"/>
            <a:t>NB Classifier in Nutshell</a:t>
          </a:r>
        </a:p>
      </dgm:t>
    </dgm:pt>
    <dgm:pt modelId="{3033739B-B7CF-4E79-BED8-D44637ED2D98}" type="parTrans" cxnId="{03B14732-AB93-45A9-91DC-451D1D7545AE}">
      <dgm:prSet/>
      <dgm:spPr/>
      <dgm:t>
        <a:bodyPr/>
        <a:lstStyle/>
        <a:p>
          <a:endParaRPr lang="en-US"/>
        </a:p>
      </dgm:t>
    </dgm:pt>
    <dgm:pt modelId="{9814A285-C295-47EF-92CE-98D8EB24B883}" type="sibTrans" cxnId="{03B14732-AB93-45A9-91DC-451D1D7545AE}">
      <dgm:prSet/>
      <dgm:spPr/>
      <dgm:t>
        <a:bodyPr/>
        <a:lstStyle/>
        <a:p>
          <a:endParaRPr lang="en-US"/>
        </a:p>
      </dgm:t>
    </dgm:pt>
    <dgm:pt modelId="{6441226A-DC48-48A4-9F35-AB3EABF4C424}" type="pres">
      <dgm:prSet presAssocID="{52F64C6E-AAEC-4066-A23D-726C5C392FF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241DB92-3016-4C42-8D7F-007C6C85F528}" type="pres">
      <dgm:prSet presAssocID="{68517983-2897-4D4F-8F03-A11272CA4BEA}" presName="circle1" presStyleLbl="node1" presStyleIdx="0" presStyleCnt="5"/>
      <dgm:spPr/>
    </dgm:pt>
    <dgm:pt modelId="{2A823CFE-DEAF-4741-B102-EDC0F0FE972B}" type="pres">
      <dgm:prSet presAssocID="{68517983-2897-4D4F-8F03-A11272CA4BEA}" presName="space" presStyleCnt="0"/>
      <dgm:spPr/>
    </dgm:pt>
    <dgm:pt modelId="{6BE23054-F572-4E2A-A9F1-2BB9000BDD2D}" type="pres">
      <dgm:prSet presAssocID="{68517983-2897-4D4F-8F03-A11272CA4BEA}" presName="rect1" presStyleLbl="alignAcc1" presStyleIdx="0" presStyleCnt="5"/>
      <dgm:spPr/>
    </dgm:pt>
    <dgm:pt modelId="{9D9593D3-27F1-4427-BBE1-7DF03863B441}" type="pres">
      <dgm:prSet presAssocID="{028BB69F-802C-4008-8F14-76D37E956166}" presName="vertSpace2" presStyleLbl="node1" presStyleIdx="0" presStyleCnt="5"/>
      <dgm:spPr/>
    </dgm:pt>
    <dgm:pt modelId="{6632E68B-F465-4803-ACAE-6439082A7BFE}" type="pres">
      <dgm:prSet presAssocID="{028BB69F-802C-4008-8F14-76D37E956166}" presName="circle2" presStyleLbl="node1" presStyleIdx="1" presStyleCnt="5"/>
      <dgm:spPr/>
    </dgm:pt>
    <dgm:pt modelId="{C68FC2F6-2EF8-4608-9D9D-438DA944540F}" type="pres">
      <dgm:prSet presAssocID="{028BB69F-802C-4008-8F14-76D37E956166}" presName="rect2" presStyleLbl="alignAcc1" presStyleIdx="1" presStyleCnt="5"/>
      <dgm:spPr/>
    </dgm:pt>
    <dgm:pt modelId="{C6140C4B-7128-4405-8AC8-2B0BCB61026D}" type="pres">
      <dgm:prSet presAssocID="{CB09D227-D17F-4F8D-AD2F-1072C5D678ED}" presName="vertSpace3" presStyleLbl="node1" presStyleIdx="1" presStyleCnt="5"/>
      <dgm:spPr/>
    </dgm:pt>
    <dgm:pt modelId="{0193C799-BCD7-4105-AD10-1D624CE8000B}" type="pres">
      <dgm:prSet presAssocID="{CB09D227-D17F-4F8D-AD2F-1072C5D678ED}" presName="circle3" presStyleLbl="node1" presStyleIdx="2" presStyleCnt="5"/>
      <dgm:spPr/>
    </dgm:pt>
    <dgm:pt modelId="{4C078456-B8FC-4DA9-A297-E8D937E9119B}" type="pres">
      <dgm:prSet presAssocID="{CB09D227-D17F-4F8D-AD2F-1072C5D678ED}" presName="rect3" presStyleLbl="alignAcc1" presStyleIdx="2" presStyleCnt="5"/>
      <dgm:spPr/>
    </dgm:pt>
    <dgm:pt modelId="{8A0F3A5D-606A-40B7-8FC3-FA4AD6C5A1FE}" type="pres">
      <dgm:prSet presAssocID="{18766AF0-0F28-49EF-875A-AB746E14645C}" presName="vertSpace4" presStyleLbl="node1" presStyleIdx="2" presStyleCnt="5"/>
      <dgm:spPr/>
    </dgm:pt>
    <dgm:pt modelId="{5259F83E-65AB-4DB3-9EE2-16EEE930C55B}" type="pres">
      <dgm:prSet presAssocID="{18766AF0-0F28-49EF-875A-AB746E14645C}" presName="circle4" presStyleLbl="node1" presStyleIdx="3" presStyleCnt="5"/>
      <dgm:spPr/>
    </dgm:pt>
    <dgm:pt modelId="{1AB9A3DF-9C61-4B9F-A5E6-48BB78A481ED}" type="pres">
      <dgm:prSet presAssocID="{18766AF0-0F28-49EF-875A-AB746E14645C}" presName="rect4" presStyleLbl="alignAcc1" presStyleIdx="3" presStyleCnt="5"/>
      <dgm:spPr/>
    </dgm:pt>
    <dgm:pt modelId="{95B495EB-4980-4B10-B690-9801DCFAC3E4}" type="pres">
      <dgm:prSet presAssocID="{8A40F6AA-82DB-459B-972B-B8902C1F86AB}" presName="vertSpace5" presStyleLbl="node1" presStyleIdx="3" presStyleCnt="5"/>
      <dgm:spPr/>
    </dgm:pt>
    <dgm:pt modelId="{FA63FA8E-2540-454E-A273-AA39082EFFAC}" type="pres">
      <dgm:prSet presAssocID="{8A40F6AA-82DB-459B-972B-B8902C1F86AB}" presName="circle5" presStyleLbl="node1" presStyleIdx="4" presStyleCnt="5"/>
      <dgm:spPr/>
    </dgm:pt>
    <dgm:pt modelId="{C5B472A0-834E-4797-8B73-9ADB471357DC}" type="pres">
      <dgm:prSet presAssocID="{8A40F6AA-82DB-459B-972B-B8902C1F86AB}" presName="rect5" presStyleLbl="alignAcc1" presStyleIdx="4" presStyleCnt="5"/>
      <dgm:spPr/>
    </dgm:pt>
    <dgm:pt modelId="{CF5634C8-76C6-4D3E-8C0A-86506946B539}" type="pres">
      <dgm:prSet presAssocID="{68517983-2897-4D4F-8F03-A11272CA4BEA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624AF03F-50AC-4767-8EE1-1FE920077F39}" type="pres">
      <dgm:prSet presAssocID="{028BB69F-802C-4008-8F14-76D37E956166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5FA09AFA-3A56-4DF6-8654-51CD8B2322BC}" type="pres">
      <dgm:prSet presAssocID="{CB09D227-D17F-4F8D-AD2F-1072C5D678ED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8B0B030E-C4BE-423D-8650-E445685D9B05}" type="pres">
      <dgm:prSet presAssocID="{18766AF0-0F28-49EF-875A-AB746E14645C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4DD46F34-1BAE-4320-A235-F4A81DE9EDE8}" type="pres">
      <dgm:prSet presAssocID="{8A40F6AA-82DB-459B-972B-B8902C1F86AB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0B073A03-3484-46B6-A381-DC456383386E}" type="presOf" srcId="{18766AF0-0F28-49EF-875A-AB746E14645C}" destId="{1AB9A3DF-9C61-4B9F-A5E6-48BB78A481ED}" srcOrd="0" destOrd="0" presId="urn:microsoft.com/office/officeart/2005/8/layout/target3"/>
    <dgm:cxn modelId="{D7ADFF03-EBC0-4876-863E-29A34A642110}" type="presOf" srcId="{18766AF0-0F28-49EF-875A-AB746E14645C}" destId="{8B0B030E-C4BE-423D-8650-E445685D9B05}" srcOrd="1" destOrd="0" presId="urn:microsoft.com/office/officeart/2005/8/layout/target3"/>
    <dgm:cxn modelId="{FE29040F-63AF-43C4-807E-F7607C0A5227}" type="presOf" srcId="{CB09D227-D17F-4F8D-AD2F-1072C5D678ED}" destId="{5FA09AFA-3A56-4DF6-8654-51CD8B2322BC}" srcOrd="1" destOrd="0" presId="urn:microsoft.com/office/officeart/2005/8/layout/target3"/>
    <dgm:cxn modelId="{BA407F1E-B4F1-4759-925F-D17555C085A1}" type="presOf" srcId="{8A40F6AA-82DB-459B-972B-B8902C1F86AB}" destId="{C5B472A0-834E-4797-8B73-9ADB471357DC}" srcOrd="0" destOrd="0" presId="urn:microsoft.com/office/officeart/2005/8/layout/target3"/>
    <dgm:cxn modelId="{A9DBBB1E-AF11-4477-AEC7-9810B08E5AE1}" type="presOf" srcId="{CB09D227-D17F-4F8D-AD2F-1072C5D678ED}" destId="{4C078456-B8FC-4DA9-A297-E8D937E9119B}" srcOrd="0" destOrd="0" presId="urn:microsoft.com/office/officeart/2005/8/layout/target3"/>
    <dgm:cxn modelId="{EDFB9821-2175-4DD6-AEC8-F6AF367CDF85}" srcId="{52F64C6E-AAEC-4066-A23D-726C5C392FFB}" destId="{028BB69F-802C-4008-8F14-76D37E956166}" srcOrd="1" destOrd="0" parTransId="{118AF8BB-D53A-487B-8C25-4624BC5A22DD}" sibTransId="{917E9F20-AD6B-44E1-B567-9A67568C4380}"/>
    <dgm:cxn modelId="{AAB12322-7EF3-4A30-8417-296F6C4B0E29}" srcId="{52F64C6E-AAEC-4066-A23D-726C5C392FFB}" destId="{18766AF0-0F28-49EF-875A-AB746E14645C}" srcOrd="3" destOrd="0" parTransId="{9DC2E0CB-69EF-448C-9021-99B0A287A453}" sibTransId="{A4861DA1-D219-4357-B477-D251B256461A}"/>
    <dgm:cxn modelId="{03B14732-AB93-45A9-91DC-451D1D7545AE}" srcId="{52F64C6E-AAEC-4066-A23D-726C5C392FFB}" destId="{8A40F6AA-82DB-459B-972B-B8902C1F86AB}" srcOrd="4" destOrd="0" parTransId="{3033739B-B7CF-4E79-BED8-D44637ED2D98}" sibTransId="{9814A285-C295-47EF-92CE-98D8EB24B883}"/>
    <dgm:cxn modelId="{448BC736-9459-411C-B17C-665E0D18E17F}" type="presOf" srcId="{52F64C6E-AAEC-4066-A23D-726C5C392FFB}" destId="{6441226A-DC48-48A4-9F35-AB3EABF4C424}" srcOrd="0" destOrd="0" presId="urn:microsoft.com/office/officeart/2005/8/layout/target3"/>
    <dgm:cxn modelId="{AEBC2162-2C85-4656-A5BB-D9277132F241}" type="presOf" srcId="{028BB69F-802C-4008-8F14-76D37E956166}" destId="{C68FC2F6-2EF8-4608-9D9D-438DA944540F}" srcOrd="0" destOrd="0" presId="urn:microsoft.com/office/officeart/2005/8/layout/target3"/>
    <dgm:cxn modelId="{C5F3EC52-B360-4432-A926-34186CC75B3D}" type="presOf" srcId="{8A40F6AA-82DB-459B-972B-B8902C1F86AB}" destId="{4DD46F34-1BAE-4320-A235-F4A81DE9EDE8}" srcOrd="1" destOrd="0" presId="urn:microsoft.com/office/officeart/2005/8/layout/target3"/>
    <dgm:cxn modelId="{FAD69E98-9D12-4AF1-824F-FC15E3016E6F}" type="presOf" srcId="{028BB69F-802C-4008-8F14-76D37E956166}" destId="{624AF03F-50AC-4767-8EE1-1FE920077F39}" srcOrd="1" destOrd="0" presId="urn:microsoft.com/office/officeart/2005/8/layout/target3"/>
    <dgm:cxn modelId="{64BE259E-CFA1-4A1E-B4B9-D092F53AAF1A}" type="presOf" srcId="{68517983-2897-4D4F-8F03-A11272CA4BEA}" destId="{CF5634C8-76C6-4D3E-8C0A-86506946B539}" srcOrd="1" destOrd="0" presId="urn:microsoft.com/office/officeart/2005/8/layout/target3"/>
    <dgm:cxn modelId="{40D55CA2-B6F0-4949-845D-0EAD8AE37A43}" srcId="{52F64C6E-AAEC-4066-A23D-726C5C392FFB}" destId="{CB09D227-D17F-4F8D-AD2F-1072C5D678ED}" srcOrd="2" destOrd="0" parTransId="{0B3C7A09-CC62-4F4B-9120-FFBEC4E1A063}" sibTransId="{7C9B236B-A6ED-46AD-9CC1-497F03EB5243}"/>
    <dgm:cxn modelId="{BF9F60B1-0104-4FD2-AF1F-9E7FF18F098A}" srcId="{52F64C6E-AAEC-4066-A23D-726C5C392FFB}" destId="{68517983-2897-4D4F-8F03-A11272CA4BEA}" srcOrd="0" destOrd="0" parTransId="{CF4EBBBC-9EA4-4153-A93C-B41693F5FA53}" sibTransId="{50C11B92-0814-4AE2-9249-7FAF1B1C2BAC}"/>
    <dgm:cxn modelId="{10185EF9-CD12-4999-8313-8D628FA0B2F2}" type="presOf" srcId="{68517983-2897-4D4F-8F03-A11272CA4BEA}" destId="{6BE23054-F572-4E2A-A9F1-2BB9000BDD2D}" srcOrd="0" destOrd="0" presId="urn:microsoft.com/office/officeart/2005/8/layout/target3"/>
    <dgm:cxn modelId="{9B3E4888-FD7B-4B66-B70D-FA072CC7B116}" type="presParOf" srcId="{6441226A-DC48-48A4-9F35-AB3EABF4C424}" destId="{D241DB92-3016-4C42-8D7F-007C6C85F528}" srcOrd="0" destOrd="0" presId="urn:microsoft.com/office/officeart/2005/8/layout/target3"/>
    <dgm:cxn modelId="{12B60B6B-6A00-4489-A4F0-F0FF9D34864C}" type="presParOf" srcId="{6441226A-DC48-48A4-9F35-AB3EABF4C424}" destId="{2A823CFE-DEAF-4741-B102-EDC0F0FE972B}" srcOrd="1" destOrd="0" presId="urn:microsoft.com/office/officeart/2005/8/layout/target3"/>
    <dgm:cxn modelId="{E18786D5-DD95-46EF-AF06-172A59DC8BD0}" type="presParOf" srcId="{6441226A-DC48-48A4-9F35-AB3EABF4C424}" destId="{6BE23054-F572-4E2A-A9F1-2BB9000BDD2D}" srcOrd="2" destOrd="0" presId="urn:microsoft.com/office/officeart/2005/8/layout/target3"/>
    <dgm:cxn modelId="{62D04A90-A2AD-4989-B62E-56243EDDE526}" type="presParOf" srcId="{6441226A-DC48-48A4-9F35-AB3EABF4C424}" destId="{9D9593D3-27F1-4427-BBE1-7DF03863B441}" srcOrd="3" destOrd="0" presId="urn:microsoft.com/office/officeart/2005/8/layout/target3"/>
    <dgm:cxn modelId="{4DC6CA4C-011A-4A11-95EC-AB81AF3805BF}" type="presParOf" srcId="{6441226A-DC48-48A4-9F35-AB3EABF4C424}" destId="{6632E68B-F465-4803-ACAE-6439082A7BFE}" srcOrd="4" destOrd="0" presId="urn:microsoft.com/office/officeart/2005/8/layout/target3"/>
    <dgm:cxn modelId="{CFDE6826-0D28-4AEE-9B0D-33090E1352BD}" type="presParOf" srcId="{6441226A-DC48-48A4-9F35-AB3EABF4C424}" destId="{C68FC2F6-2EF8-4608-9D9D-438DA944540F}" srcOrd="5" destOrd="0" presId="urn:microsoft.com/office/officeart/2005/8/layout/target3"/>
    <dgm:cxn modelId="{B00020BE-5168-4D05-8ADC-6629FA037EFB}" type="presParOf" srcId="{6441226A-DC48-48A4-9F35-AB3EABF4C424}" destId="{C6140C4B-7128-4405-8AC8-2B0BCB61026D}" srcOrd="6" destOrd="0" presId="urn:microsoft.com/office/officeart/2005/8/layout/target3"/>
    <dgm:cxn modelId="{622F0787-C547-4DEF-9156-0CB15126714D}" type="presParOf" srcId="{6441226A-DC48-48A4-9F35-AB3EABF4C424}" destId="{0193C799-BCD7-4105-AD10-1D624CE8000B}" srcOrd="7" destOrd="0" presId="urn:microsoft.com/office/officeart/2005/8/layout/target3"/>
    <dgm:cxn modelId="{0539EB25-72FC-4D24-9301-9A7684D2EE36}" type="presParOf" srcId="{6441226A-DC48-48A4-9F35-AB3EABF4C424}" destId="{4C078456-B8FC-4DA9-A297-E8D937E9119B}" srcOrd="8" destOrd="0" presId="urn:microsoft.com/office/officeart/2005/8/layout/target3"/>
    <dgm:cxn modelId="{7F3A2861-5EEE-48C9-A1B0-B7084697788B}" type="presParOf" srcId="{6441226A-DC48-48A4-9F35-AB3EABF4C424}" destId="{8A0F3A5D-606A-40B7-8FC3-FA4AD6C5A1FE}" srcOrd="9" destOrd="0" presId="urn:microsoft.com/office/officeart/2005/8/layout/target3"/>
    <dgm:cxn modelId="{6F09B72E-E1F6-4475-AC8E-99DCAD7C371E}" type="presParOf" srcId="{6441226A-DC48-48A4-9F35-AB3EABF4C424}" destId="{5259F83E-65AB-4DB3-9EE2-16EEE930C55B}" srcOrd="10" destOrd="0" presId="urn:microsoft.com/office/officeart/2005/8/layout/target3"/>
    <dgm:cxn modelId="{8DD17648-15D4-4C3C-B1E3-EF0D416A09D1}" type="presParOf" srcId="{6441226A-DC48-48A4-9F35-AB3EABF4C424}" destId="{1AB9A3DF-9C61-4B9F-A5E6-48BB78A481ED}" srcOrd="11" destOrd="0" presId="urn:microsoft.com/office/officeart/2005/8/layout/target3"/>
    <dgm:cxn modelId="{4E113BF9-35F7-4AE1-A328-7C4886C8F750}" type="presParOf" srcId="{6441226A-DC48-48A4-9F35-AB3EABF4C424}" destId="{95B495EB-4980-4B10-B690-9801DCFAC3E4}" srcOrd="12" destOrd="0" presId="urn:microsoft.com/office/officeart/2005/8/layout/target3"/>
    <dgm:cxn modelId="{7A879FC5-D043-4402-B09B-FF07BC8A8057}" type="presParOf" srcId="{6441226A-DC48-48A4-9F35-AB3EABF4C424}" destId="{FA63FA8E-2540-454E-A273-AA39082EFFAC}" srcOrd="13" destOrd="0" presId="urn:microsoft.com/office/officeart/2005/8/layout/target3"/>
    <dgm:cxn modelId="{39268521-2739-49DD-9174-5F0B4F3CEDF0}" type="presParOf" srcId="{6441226A-DC48-48A4-9F35-AB3EABF4C424}" destId="{C5B472A0-834E-4797-8B73-9ADB471357DC}" srcOrd="14" destOrd="0" presId="urn:microsoft.com/office/officeart/2005/8/layout/target3"/>
    <dgm:cxn modelId="{AF96BAB7-0251-419D-A08A-F833167E9314}" type="presParOf" srcId="{6441226A-DC48-48A4-9F35-AB3EABF4C424}" destId="{CF5634C8-76C6-4D3E-8C0A-86506946B539}" srcOrd="15" destOrd="0" presId="urn:microsoft.com/office/officeart/2005/8/layout/target3"/>
    <dgm:cxn modelId="{1EF2ECED-E85D-4D06-934F-46639D88C83F}" type="presParOf" srcId="{6441226A-DC48-48A4-9F35-AB3EABF4C424}" destId="{624AF03F-50AC-4767-8EE1-1FE920077F39}" srcOrd="16" destOrd="0" presId="urn:microsoft.com/office/officeart/2005/8/layout/target3"/>
    <dgm:cxn modelId="{07EB48EC-32FA-4F7B-A52C-7EE5E8CEE7D1}" type="presParOf" srcId="{6441226A-DC48-48A4-9F35-AB3EABF4C424}" destId="{5FA09AFA-3A56-4DF6-8654-51CD8B2322BC}" srcOrd="17" destOrd="0" presId="urn:microsoft.com/office/officeart/2005/8/layout/target3"/>
    <dgm:cxn modelId="{509BF475-4E2B-43A1-896B-3ADF72DA7DFB}" type="presParOf" srcId="{6441226A-DC48-48A4-9F35-AB3EABF4C424}" destId="{8B0B030E-C4BE-423D-8650-E445685D9B05}" srcOrd="18" destOrd="0" presId="urn:microsoft.com/office/officeart/2005/8/layout/target3"/>
    <dgm:cxn modelId="{46648159-05EB-4183-9DB8-FAFDA7D45F7D}" type="presParOf" srcId="{6441226A-DC48-48A4-9F35-AB3EABF4C424}" destId="{4DD46F34-1BAE-4320-A235-F4A81DE9EDE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1DB92-3016-4C42-8D7F-007C6C85F528}">
      <dsp:nvSpPr>
        <dsp:cNvPr id="0" name=""/>
        <dsp:cNvSpPr/>
      </dsp:nvSpPr>
      <dsp:spPr>
        <a:xfrm>
          <a:off x="0" y="984981"/>
          <a:ext cx="3581616" cy="358161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23054-F572-4E2A-A9F1-2BB9000BDD2D}">
      <dsp:nvSpPr>
        <dsp:cNvPr id="0" name=""/>
        <dsp:cNvSpPr/>
      </dsp:nvSpPr>
      <dsp:spPr>
        <a:xfrm>
          <a:off x="1790808" y="984981"/>
          <a:ext cx="4178552" cy="35816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Introduction</a:t>
          </a:r>
          <a:endParaRPr lang="en-US" sz="2500" kern="1200"/>
        </a:p>
      </dsp:txBody>
      <dsp:txXfrm>
        <a:off x="1790808" y="984981"/>
        <a:ext cx="4178552" cy="573058"/>
      </dsp:txXfrm>
    </dsp:sp>
    <dsp:sp modelId="{6632E68B-F465-4803-ACAE-6439082A7BFE}">
      <dsp:nvSpPr>
        <dsp:cNvPr id="0" name=""/>
        <dsp:cNvSpPr/>
      </dsp:nvSpPr>
      <dsp:spPr>
        <a:xfrm>
          <a:off x="376069" y="1558039"/>
          <a:ext cx="2829477" cy="282947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C2F6-2EF8-4608-9D9D-438DA944540F}">
      <dsp:nvSpPr>
        <dsp:cNvPr id="0" name=""/>
        <dsp:cNvSpPr/>
      </dsp:nvSpPr>
      <dsp:spPr>
        <a:xfrm>
          <a:off x="1790808" y="1558039"/>
          <a:ext cx="4178552" cy="28294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Bayes theorem in plain English</a:t>
          </a:r>
        </a:p>
      </dsp:txBody>
      <dsp:txXfrm>
        <a:off x="1790808" y="1558039"/>
        <a:ext cx="4178552" cy="573058"/>
      </dsp:txXfrm>
    </dsp:sp>
    <dsp:sp modelId="{0193C799-BCD7-4105-AD10-1D624CE8000B}">
      <dsp:nvSpPr>
        <dsp:cNvPr id="0" name=""/>
        <dsp:cNvSpPr/>
      </dsp:nvSpPr>
      <dsp:spPr>
        <a:xfrm>
          <a:off x="752139" y="2131098"/>
          <a:ext cx="2077337" cy="207733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78456-B8FC-4DA9-A297-E8D937E9119B}">
      <dsp:nvSpPr>
        <dsp:cNvPr id="0" name=""/>
        <dsp:cNvSpPr/>
      </dsp:nvSpPr>
      <dsp:spPr>
        <a:xfrm>
          <a:off x="1790808" y="2131098"/>
          <a:ext cx="4178552" cy="2077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Types of Naïve bayes </a:t>
          </a:r>
        </a:p>
      </dsp:txBody>
      <dsp:txXfrm>
        <a:off x="1790808" y="2131098"/>
        <a:ext cx="4178552" cy="573058"/>
      </dsp:txXfrm>
    </dsp:sp>
    <dsp:sp modelId="{5259F83E-65AB-4DB3-9EE2-16EEE930C55B}">
      <dsp:nvSpPr>
        <dsp:cNvPr id="0" name=""/>
        <dsp:cNvSpPr/>
      </dsp:nvSpPr>
      <dsp:spPr>
        <a:xfrm>
          <a:off x="1128209" y="2704157"/>
          <a:ext cx="1325198" cy="132519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9A3DF-9C61-4B9F-A5E6-48BB78A481ED}">
      <dsp:nvSpPr>
        <dsp:cNvPr id="0" name=""/>
        <dsp:cNvSpPr/>
      </dsp:nvSpPr>
      <dsp:spPr>
        <a:xfrm>
          <a:off x="1790808" y="2704157"/>
          <a:ext cx="4178552" cy="13251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 and disadvantages</a:t>
          </a:r>
        </a:p>
      </dsp:txBody>
      <dsp:txXfrm>
        <a:off x="1790808" y="2704157"/>
        <a:ext cx="4178552" cy="573058"/>
      </dsp:txXfrm>
    </dsp:sp>
    <dsp:sp modelId="{FA63FA8E-2540-454E-A273-AA39082EFFAC}">
      <dsp:nvSpPr>
        <dsp:cNvPr id="0" name=""/>
        <dsp:cNvSpPr/>
      </dsp:nvSpPr>
      <dsp:spPr>
        <a:xfrm>
          <a:off x="1504278" y="3277215"/>
          <a:ext cx="573058" cy="573058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472A0-834E-4797-8B73-9ADB471357DC}">
      <dsp:nvSpPr>
        <dsp:cNvPr id="0" name=""/>
        <dsp:cNvSpPr/>
      </dsp:nvSpPr>
      <dsp:spPr>
        <a:xfrm>
          <a:off x="1790808" y="3277215"/>
          <a:ext cx="4178552" cy="5730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NB Classifier in Nutshell</a:t>
          </a:r>
        </a:p>
      </dsp:txBody>
      <dsp:txXfrm>
        <a:off x="1790808" y="3277215"/>
        <a:ext cx="4178552" cy="573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F66C-9EC3-9DE4-12CC-1A6CC1FB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84F6-80C5-1A77-16E1-89EFB87F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0E3A-E13E-B677-647B-C84CB66F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E02E-BB96-419A-71DF-EB0C376E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EC73-D315-9343-33F3-9B41E89A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4FF8-BEB4-7558-A557-F92B734D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44916-5538-90A4-F373-5A436B9D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264B-0884-201E-815F-D73910A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7E4D-B6A0-86EC-4F0F-2CD4C01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9500-4DB6-BD74-B110-916102C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A201D-B9F1-696A-6405-AF952DC82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CF7F-D0D8-79DB-9294-479B9BF3D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23D-B3DD-80A7-6C3B-C6EC9165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6FBA-7F7E-B640-9D43-A8635295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103F-A4C4-DCF0-CE31-943A8FC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FEC3-67EC-A55D-0018-B2199ABF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259C-CECD-2375-FC5A-E8D6015F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B557-1AF1-1BD8-0160-8924A4F1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3450-AE4F-23E1-FAA4-69E33A1E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608C-B24F-2A23-DA95-68480AA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4660-FA9C-00DC-91E6-04854E52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7073-4A4B-2F66-2DBC-5B24D3E7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5F-281F-C7A8-B2AC-ABA4F834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8B34-7D04-07F2-D3E7-EE9C2672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A434-AC47-841D-7CED-C8EF0E29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711E-3825-7EE2-C486-3A1DAEB1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01A4-6FBD-6599-E45C-41542685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6B5E8-2A4F-21F7-76B6-D572C489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8344-C18B-C96E-431A-80687C88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8808-148C-4737-D224-E384E773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6E35-7C73-27FB-363B-DBA6A80F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B2B-6193-F16C-F5DB-5C392F2B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3F777-1031-E453-7E21-1C3421FA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6352-49EB-81FF-5FB5-370DA62D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E9198-CF29-9990-AA71-A74D94AC0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6157B-9585-E185-5CA3-006B28F3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4E2F3-6949-919D-4591-AEC66C1E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559B6-2AC3-8EDE-03DB-37B9760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CF731-3B44-5066-DF22-D5FC4FB2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5E25-F2B0-0497-049F-7389A121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FE63D-202A-CE64-2258-B6651E84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2FA61-A3C8-9120-573F-68530623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1A31-14B2-4B3F-59C3-7D8194E0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4989C-4AAA-B882-B255-D434E0B2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83210-D710-1DCA-2AEB-E265397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73C-DFEE-7EC4-D69C-DE0E34DC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E152-EC44-3DE9-EAFB-FE5D4C54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C126-56E8-07E6-AC08-1C5D36D7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9DEF3-FA08-AED6-966E-4435F16AB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26B9-411E-24DB-1163-00F0A23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87B1-679F-C5C4-A593-2323407F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A981-80B0-98C8-DA25-7235936D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DAFE-8BD1-4062-56CB-CFE0710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8D829-2A4D-4EA5-3AE5-338BB0020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1984-51F4-3123-75A2-086C913E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553D-6659-7EED-A31D-5787E981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1396-0C59-5569-99E8-85700B9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E45C-BB05-F5C1-5162-BCDFFF91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E3C15-A9CB-FDA8-3719-B9A5E905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66B4-009D-AD21-F7CF-55332121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0B8A-BE45-5D3E-D8D5-26FD2FDED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41A6-6245-48BD-B4DC-20C6544F20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1DF2-C836-41F1-56B5-7FB07CE2A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19AA-F2FA-7F27-9410-29EB78A0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1D3D-5164-4FDA-8FAD-7602A5CA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shood.info/2019/01/14/naive-bayes-classifier-using-python-with-example/naive-bayes-classifier-using-python-with-examp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303AD2-CB09-8122-E2E5-AF184C63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Naïve Bayes</a:t>
            </a:r>
            <a:br>
              <a:rPr lang="en-IN" sz="5200">
                <a:solidFill>
                  <a:schemeClr val="tx2"/>
                </a:solidFill>
              </a:rPr>
            </a:br>
            <a:r>
              <a:rPr lang="en-IN" sz="5200">
                <a:solidFill>
                  <a:schemeClr val="tx2"/>
                </a:solidFill>
              </a:rPr>
              <a:t>classifier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1865-22FE-9B1A-E920-223E52C74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Gokul Packirisamy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1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D7F52-8B20-8C7E-D8A3-2883ABD3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Table of Content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4544525-2FA2-970B-4543-56B770976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640358"/>
              </p:ext>
            </p:extLst>
          </p:nvPr>
        </p:nvGraphicFramePr>
        <p:xfrm>
          <a:off x="2822214" y="725395"/>
          <a:ext cx="5969361" cy="555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18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39E2D-2313-6458-C905-778DF5BC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IN" dirty="0"/>
              <a:t>Naïve Bayes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6762-23A8-E6F0-C5DD-F7002D37167C}"/>
              </a:ext>
            </a:extLst>
          </p:cNvPr>
          <p:cNvSpPr>
            <a:spLocks/>
          </p:cNvSpPr>
          <p:nvPr/>
        </p:nvSpPr>
        <p:spPr>
          <a:xfrm>
            <a:off x="1406983" y="2294751"/>
            <a:ext cx="5893344" cy="35801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Naïve bayes is a group of classifier algorithms in machine learning.</a:t>
            </a:r>
          </a:p>
          <a:p>
            <a:pPr algn="just"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Naïve Bayes classifiers generally considers each pair of features is independent of each other.</a:t>
            </a:r>
          </a:p>
          <a:p>
            <a:pPr algn="just"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it is called Naïve Bayes :</a:t>
            </a:r>
          </a:p>
          <a:p>
            <a:pPr algn="just"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Naïve – Because of the Simplifying assumptions done by the models and </a:t>
            </a:r>
          </a:p>
          <a:p>
            <a:pPr algn="just"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 – Because of the application of Bayes theorem to find conditional probability using joint probabilities.</a:t>
            </a:r>
          </a:p>
          <a:p>
            <a:pPr algn="just" defTabSz="749808">
              <a:spcAft>
                <a:spcPts val="600"/>
              </a:spcAft>
            </a:pPr>
            <a:endParaRPr lang="en-IN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B15E5-7630-3106-6427-9A87A53E2B95}"/>
              </a:ext>
            </a:extLst>
          </p:cNvPr>
          <p:cNvSpPr txBox="1"/>
          <p:nvPr/>
        </p:nvSpPr>
        <p:spPr>
          <a:xfrm>
            <a:off x="2284715" y="4425018"/>
            <a:ext cx="5015612" cy="927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 fontAlgn="base">
              <a:spcAft>
                <a:spcPts val="600"/>
              </a:spcAft>
            </a:pP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P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(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A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∣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B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)=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P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(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B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∣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A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)  *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 P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(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A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)​  / 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P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(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B</a:t>
            </a:r>
            <a:r>
              <a:rPr lang="en-US" sz="1476" kern="1200" dirty="0">
                <a:solidFill>
                  <a:srgbClr val="273239"/>
                </a:solidFill>
                <a:latin typeface="KaTeX_Main"/>
                <a:ea typeface="+mn-ea"/>
                <a:cs typeface="+mn-cs"/>
              </a:rPr>
              <a:t>)</a:t>
            </a:r>
            <a:r>
              <a:rPr lang="en-US" sz="1476" i="1" kern="1200" dirty="0">
                <a:solidFill>
                  <a:srgbClr val="273239"/>
                </a:solidFill>
                <a:latin typeface="KaTeX_Math"/>
                <a:ea typeface="+mn-ea"/>
                <a:cs typeface="+mn-cs"/>
              </a:rPr>
              <a:t> </a:t>
            </a:r>
            <a:endParaRPr lang="en-US" sz="1476" kern="1200" dirty="0">
              <a:solidFill>
                <a:srgbClr val="273239"/>
              </a:solidFill>
              <a:latin typeface="KaTeX_Main"/>
              <a:ea typeface="+mn-ea"/>
              <a:cs typeface="+mn-cs"/>
            </a:endParaRPr>
          </a:p>
          <a:p>
            <a:pPr defTabSz="749808" fontAlgn="base">
              <a:spcAft>
                <a:spcPts val="600"/>
              </a:spcAft>
            </a:pPr>
            <a:endParaRPr lang="en-US" sz="1476" kern="1200" dirty="0">
              <a:solidFill>
                <a:srgbClr val="273239"/>
              </a:solidFill>
              <a:latin typeface="KaTeX_Main"/>
              <a:ea typeface="+mn-ea"/>
              <a:cs typeface="+mn-cs"/>
            </a:endParaRPr>
          </a:p>
          <a:p>
            <a:pPr defTabSz="749808" fontAlgn="base">
              <a:spcAft>
                <a:spcPts val="600"/>
              </a:spcAft>
            </a:pPr>
            <a:r>
              <a:rPr lang="en-US" sz="1476" kern="1200" dirty="0">
                <a:solidFill>
                  <a:srgbClr val="273239"/>
                </a:solidFill>
                <a:latin typeface="Nunito" pitchFamily="2" charset="0"/>
                <a:ea typeface="+mn-ea"/>
                <a:cs typeface="+mn-cs"/>
              </a:rPr>
              <a:t>where A and B are events and P(B) ≠ 0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pic>
        <p:nvPicPr>
          <p:cNvPr id="7" name="Picture 6" descr="A white dice with black dots">
            <a:extLst>
              <a:ext uri="{FF2B5EF4-FFF2-40B4-BE49-F238E27FC236}">
                <a16:creationId xmlns:a16="http://schemas.microsoft.com/office/drawing/2014/main" id="{590BDE4A-7251-6E02-7471-75DC766A6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2402"/>
          <a:stretch/>
        </p:blipFill>
        <p:spPr>
          <a:xfrm>
            <a:off x="7488412" y="2007704"/>
            <a:ext cx="3017204" cy="40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59B42-38CA-B219-C5E8-833860AC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Bayes theorem in plain English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B408-C2B1-F8AF-CA08-807AD4A6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Statistically, Bayes theorem finds 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the posterior probability, that means the probability of event A occurring given that event B has occurred.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In Plain words, Probability of A given that B occurring is ratio of probability of both A and B occurring to the Probability of B occurring.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Example: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Imagine that 90 % of the time gold price increases when dollar get weaker by 5% in a year, and 20 % of the time gold price increases when dollar didn’t get weaker by 5 % in a year . The probability of dollar getting weaker by 5% is 7% in a year. 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P(the probability of dollar getting weaker by 5% when the gold price increases can be calculated using Bayes theorem.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B8CBF6-7675-ABDB-2B7B-80D0EED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Types of Naïve Bayes</a:t>
            </a:r>
            <a:br>
              <a:rPr lang="en-IN" sz="36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There are varieties of NB model, More popular are the below</a:t>
            </a:r>
            <a:r>
              <a:rPr lang="en-IN" sz="3600" dirty="0">
                <a:solidFill>
                  <a:schemeClr val="tx2"/>
                </a:solidFill>
              </a:rPr>
              <a:t>: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CE9F-16B8-E51D-3A9C-5E07B133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sz="1800" b="1" i="0">
                <a:solidFill>
                  <a:schemeClr val="tx2"/>
                </a:solidFill>
                <a:effectLst/>
                <a:latin typeface="inherit"/>
              </a:rPr>
              <a:t>Gaussian Naïve Bayes (Gaussian)</a:t>
            </a: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Naïve bayes </a:t>
            </a:r>
            <a:r>
              <a:rPr lang="en-US" sz="1800">
                <a:solidFill>
                  <a:schemeClr val="tx2"/>
                </a:solidFill>
                <a:latin typeface="inherit"/>
              </a:rPr>
              <a:t>for </a:t>
            </a: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normal distributions and continuous variables.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The mean and standard deviation of each class is used to fit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Used in Sentiment analysis</a:t>
            </a:r>
          </a:p>
          <a:p>
            <a:pPr marL="0" indent="0" fontAlgn="base">
              <a:buNone/>
            </a:pPr>
            <a:r>
              <a:rPr lang="en-US" sz="1800" b="1" i="0">
                <a:solidFill>
                  <a:schemeClr val="tx2"/>
                </a:solidFill>
                <a:effectLst/>
                <a:latin typeface="inherit"/>
              </a:rPr>
              <a:t>Multinomial Naïve Bayes (Multinomial)</a:t>
            </a: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Naïve Bayes for multinomial distributions and for discrete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Mostly used in natural language processing.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Used in Spam filtering, Document classification etc</a:t>
            </a:r>
          </a:p>
          <a:p>
            <a:pPr marL="0" indent="0" fontAlgn="base">
              <a:buNone/>
            </a:pPr>
            <a:r>
              <a:rPr lang="en-US" sz="1800" b="1" i="0">
                <a:solidFill>
                  <a:schemeClr val="tx2"/>
                </a:solidFill>
                <a:effectLst/>
                <a:latin typeface="inherit"/>
              </a:rPr>
              <a:t>Bernoulli Naïve Bayes (Bernoulli)</a:t>
            </a: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Binary class classifier and for Boolean variables—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herit"/>
              </a:rPr>
              <a:t>Used in Mental state predictions. 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8BD49-B1FA-0FD1-3B28-B53F8C6F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6" y="580850"/>
            <a:ext cx="3401568" cy="191775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Advantages of NB classifier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A17B-3B2B-4EF2-3979-976F816C5C34}"/>
              </a:ext>
            </a:extLst>
          </p:cNvPr>
          <p:cNvSpPr>
            <a:spLocks/>
          </p:cNvSpPr>
          <p:nvPr/>
        </p:nvSpPr>
        <p:spPr>
          <a:xfrm>
            <a:off x="5348235" y="868438"/>
            <a:ext cx="5299839" cy="131357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71450" indent="-171450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classifier is not sensitive to noise. </a:t>
            </a:r>
          </a:p>
          <a:p>
            <a:pPr marL="171450" indent="-171450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high dimensional data, it is better than regression.</a:t>
            </a:r>
          </a:p>
          <a:p>
            <a:pPr marL="171450" indent="-171450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classifier is simple, fast and can utilize large datasets with high dimensions. 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1243B8-807A-C00C-94B8-6C125C00F17D}"/>
              </a:ext>
            </a:extLst>
          </p:cNvPr>
          <p:cNvSpPr txBox="1">
            <a:spLocks/>
          </p:cNvSpPr>
          <p:nvPr/>
        </p:nvSpPr>
        <p:spPr>
          <a:xfrm>
            <a:off x="8515350" y="4914901"/>
            <a:ext cx="3287661" cy="129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4000" dirty="0">
                <a:solidFill>
                  <a:schemeClr val="tx2"/>
                </a:solidFill>
              </a:rPr>
              <a:t>Disadvantages of NB classifier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36E03-5776-3D8D-8F35-B344827A4030}"/>
              </a:ext>
            </a:extLst>
          </p:cNvPr>
          <p:cNvSpPr txBox="1"/>
          <p:nvPr/>
        </p:nvSpPr>
        <p:spPr>
          <a:xfrm>
            <a:off x="2412031" y="4526414"/>
            <a:ext cx="5382686" cy="2229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endParaRPr lang="en-US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classifier best performs without correlated features. Handling correlation is not as easy as CART.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1F1F1F"/>
                </a:solidFill>
                <a:latin typeface="ElsevierGulliver"/>
                <a:ea typeface="+mn-ea"/>
                <a:cs typeface="+mn-cs"/>
              </a:rPr>
              <a:t>The independence assumption is hard to achieve in real-world applications especially when multiple features are involved.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endParaRPr lang="en-US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04641C3C-BEFC-9E54-19CB-7BEFD0B5AFF8}"/>
              </a:ext>
            </a:extLst>
          </p:cNvPr>
          <p:cNvSpPr/>
          <p:nvPr/>
        </p:nvSpPr>
        <p:spPr>
          <a:xfrm rot="5400000" flipV="1">
            <a:off x="4300763" y="2469579"/>
            <a:ext cx="1949390" cy="6343255"/>
          </a:xfrm>
          <a:prstGeom prst="flowChartOffpageConnector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B57009B2-BFDB-8A3D-4F6F-96087823C041}"/>
              </a:ext>
            </a:extLst>
          </p:cNvPr>
          <p:cNvSpPr/>
          <p:nvPr/>
        </p:nvSpPr>
        <p:spPr>
          <a:xfrm rot="5400000">
            <a:off x="6890015" y="-1784697"/>
            <a:ext cx="2126553" cy="6914505"/>
          </a:xfrm>
          <a:prstGeom prst="flowChartOffpageConnector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9615E-01CE-689C-7FB6-5973546C3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NB Classifier in Nutshell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AD1BF-D1E3-B9C3-BE00-43929A873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NB classifier takes in the training dataset.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Calculates the class probabilities and the conditional probabilities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Then, Defines the frequency of each feature value for a given class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And then defines the frequency of instances with that class value.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Final ratio is the required probability and target variable.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3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ElsevierGulliver</vt:lpstr>
      <vt:lpstr>inherit</vt:lpstr>
      <vt:lpstr>KaTeX_Main</vt:lpstr>
      <vt:lpstr>KaTeX_Math</vt:lpstr>
      <vt:lpstr>Nunito</vt:lpstr>
      <vt:lpstr>Office Theme</vt:lpstr>
      <vt:lpstr>Naïve Bayes classifier</vt:lpstr>
      <vt:lpstr>Table of Content</vt:lpstr>
      <vt:lpstr>Naïve Bayes</vt:lpstr>
      <vt:lpstr>Bayes theorem in plain English</vt:lpstr>
      <vt:lpstr>Types of Naïve Bayes There are varieties of NB model, More popular are the below:</vt:lpstr>
      <vt:lpstr>Advantages of NB classifier</vt:lpstr>
      <vt:lpstr>NB Classifier in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</dc:title>
  <dc:creator>Packirisamy, Gokul</dc:creator>
  <cp:lastModifiedBy>Packirisamy, Gokul</cp:lastModifiedBy>
  <cp:revision>1</cp:revision>
  <dcterms:created xsi:type="dcterms:W3CDTF">2024-03-21T20:14:33Z</dcterms:created>
  <dcterms:modified xsi:type="dcterms:W3CDTF">2024-03-21T21:18:05Z</dcterms:modified>
</cp:coreProperties>
</file>