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14034B0-142F-4C7E-8241-09E8BE98AF3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58BBDAC-EE56-4B51-8A37-7E3F8C5F3B09}">
      <dgm:prSet/>
      <dgm:spPr/>
      <dgm:t>
        <a:bodyPr/>
        <a:lstStyle/>
        <a:p>
          <a:r>
            <a:rPr lang="en-US" b="0" i="0"/>
            <a:t>Sentiment analysis in natural language processing is to train computer software the ability of humans to read text and analyze the human emotions in the text.</a:t>
          </a:r>
          <a:endParaRPr lang="en-US"/>
        </a:p>
      </dgm:t>
    </dgm:pt>
    <dgm:pt modelId="{3E62020F-E42E-484B-BCE4-B4A9332A5391}" type="parTrans" cxnId="{71604051-317D-4D9C-BC30-29505F03F9A8}">
      <dgm:prSet/>
      <dgm:spPr/>
      <dgm:t>
        <a:bodyPr/>
        <a:lstStyle/>
        <a:p>
          <a:endParaRPr lang="en-US"/>
        </a:p>
      </dgm:t>
    </dgm:pt>
    <dgm:pt modelId="{7CDF302D-E457-4598-9264-834933FB903C}" type="sibTrans" cxnId="{71604051-317D-4D9C-BC30-29505F03F9A8}">
      <dgm:prSet/>
      <dgm:spPr/>
      <dgm:t>
        <a:bodyPr/>
        <a:lstStyle/>
        <a:p>
          <a:endParaRPr lang="en-US"/>
        </a:p>
      </dgm:t>
    </dgm:pt>
    <dgm:pt modelId="{D5ECB446-5D79-4288-9E9A-8D435D1028EB}">
      <dgm:prSet/>
      <dgm:spPr/>
      <dgm:t>
        <a:bodyPr/>
        <a:lstStyle/>
        <a:p>
          <a:r>
            <a:rPr lang="en-US"/>
            <a:t>Different emotional tones of the patients can be captured through sentiment analysis like positive, negative, neutral.</a:t>
          </a:r>
        </a:p>
      </dgm:t>
    </dgm:pt>
    <dgm:pt modelId="{DECE8408-A572-4B29-8304-0385C01E176E}" type="parTrans" cxnId="{9737EBA6-F816-498A-B048-DF29C14FF396}">
      <dgm:prSet/>
      <dgm:spPr/>
      <dgm:t>
        <a:bodyPr/>
        <a:lstStyle/>
        <a:p>
          <a:endParaRPr lang="en-US"/>
        </a:p>
      </dgm:t>
    </dgm:pt>
    <dgm:pt modelId="{E3E90B25-A7C5-4BA1-9E46-39581CDA3F83}" type="sibTrans" cxnId="{9737EBA6-F816-498A-B048-DF29C14FF396}">
      <dgm:prSet/>
      <dgm:spPr/>
      <dgm:t>
        <a:bodyPr/>
        <a:lstStyle/>
        <a:p>
          <a:endParaRPr lang="en-US"/>
        </a:p>
      </dgm:t>
    </dgm:pt>
    <dgm:pt modelId="{17885320-ACDC-4D94-97E2-F6F82E3576FA}" type="pres">
      <dgm:prSet presAssocID="{D14034B0-142F-4C7E-8241-09E8BE98AF39}" presName="root" presStyleCnt="0">
        <dgm:presLayoutVars>
          <dgm:dir/>
          <dgm:resizeHandles val="exact"/>
        </dgm:presLayoutVars>
      </dgm:prSet>
      <dgm:spPr/>
    </dgm:pt>
    <dgm:pt modelId="{7C17F7F8-1297-421D-8973-EA8649C65EA5}" type="pres">
      <dgm:prSet presAssocID="{E58BBDAC-EE56-4B51-8A37-7E3F8C5F3B09}" presName="compNode" presStyleCnt="0"/>
      <dgm:spPr/>
    </dgm:pt>
    <dgm:pt modelId="{C2F9043F-06FB-4C44-962D-37174E97740A}" type="pres">
      <dgm:prSet presAssocID="{E58BBDAC-EE56-4B51-8A37-7E3F8C5F3B09}" presName="bgRect" presStyleLbl="bgShp" presStyleIdx="0" presStyleCnt="2"/>
      <dgm:spPr/>
    </dgm:pt>
    <dgm:pt modelId="{2541CE71-46AA-4189-A131-37F3799BF810}" type="pres">
      <dgm:prSet presAssocID="{E58BBDAC-EE56-4B51-8A37-7E3F8C5F3B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901A827-4CE5-420A-8D52-F84D79128D95}" type="pres">
      <dgm:prSet presAssocID="{E58BBDAC-EE56-4B51-8A37-7E3F8C5F3B09}" presName="spaceRect" presStyleCnt="0"/>
      <dgm:spPr/>
    </dgm:pt>
    <dgm:pt modelId="{6241B1BF-7175-494B-9FAF-0A4CCFF9A7C5}" type="pres">
      <dgm:prSet presAssocID="{E58BBDAC-EE56-4B51-8A37-7E3F8C5F3B09}" presName="parTx" presStyleLbl="revTx" presStyleIdx="0" presStyleCnt="2">
        <dgm:presLayoutVars>
          <dgm:chMax val="0"/>
          <dgm:chPref val="0"/>
        </dgm:presLayoutVars>
      </dgm:prSet>
      <dgm:spPr/>
    </dgm:pt>
    <dgm:pt modelId="{73A805FE-907E-4115-81CD-44444A6A44BE}" type="pres">
      <dgm:prSet presAssocID="{7CDF302D-E457-4598-9264-834933FB903C}" presName="sibTrans" presStyleCnt="0"/>
      <dgm:spPr/>
    </dgm:pt>
    <dgm:pt modelId="{E4F2A642-F48D-4329-8794-20F354580912}" type="pres">
      <dgm:prSet presAssocID="{D5ECB446-5D79-4288-9E9A-8D435D1028EB}" presName="compNode" presStyleCnt="0"/>
      <dgm:spPr/>
    </dgm:pt>
    <dgm:pt modelId="{EC77499D-A672-4100-9EE2-7DC03BAA724E}" type="pres">
      <dgm:prSet presAssocID="{D5ECB446-5D79-4288-9E9A-8D435D1028EB}" presName="bgRect" presStyleLbl="bgShp" presStyleIdx="1" presStyleCnt="2"/>
      <dgm:spPr/>
    </dgm:pt>
    <dgm:pt modelId="{E9F138EE-1BA1-49F4-9251-24B98EEA9944}" type="pres">
      <dgm:prSet presAssocID="{D5ECB446-5D79-4288-9E9A-8D435D1028E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 Love Face Outline"/>
        </a:ext>
      </dgm:extLst>
    </dgm:pt>
    <dgm:pt modelId="{4C9D69F6-E97C-40FC-BC77-8D103D559DA9}" type="pres">
      <dgm:prSet presAssocID="{D5ECB446-5D79-4288-9E9A-8D435D1028EB}" presName="spaceRect" presStyleCnt="0"/>
      <dgm:spPr/>
    </dgm:pt>
    <dgm:pt modelId="{0A2EF8D3-360A-48EB-9D09-F808ADB12525}" type="pres">
      <dgm:prSet presAssocID="{D5ECB446-5D79-4288-9E9A-8D435D1028EB}" presName="parTx" presStyleLbl="revTx" presStyleIdx="1" presStyleCnt="2">
        <dgm:presLayoutVars>
          <dgm:chMax val="0"/>
          <dgm:chPref val="0"/>
        </dgm:presLayoutVars>
      </dgm:prSet>
      <dgm:spPr/>
    </dgm:pt>
  </dgm:ptLst>
  <dgm:cxnLst>
    <dgm:cxn modelId="{4D35FA03-47F6-4409-9E91-AE474D3F614A}" type="presOf" srcId="{D5ECB446-5D79-4288-9E9A-8D435D1028EB}" destId="{0A2EF8D3-360A-48EB-9D09-F808ADB12525}" srcOrd="0" destOrd="0" presId="urn:microsoft.com/office/officeart/2018/2/layout/IconVerticalSolidList"/>
    <dgm:cxn modelId="{3B51E15F-F292-4380-A84B-77C20B83EEB0}" type="presOf" srcId="{D14034B0-142F-4C7E-8241-09E8BE98AF39}" destId="{17885320-ACDC-4D94-97E2-F6F82E3576FA}" srcOrd="0" destOrd="0" presId="urn:microsoft.com/office/officeart/2018/2/layout/IconVerticalSolidList"/>
    <dgm:cxn modelId="{71604051-317D-4D9C-BC30-29505F03F9A8}" srcId="{D14034B0-142F-4C7E-8241-09E8BE98AF39}" destId="{E58BBDAC-EE56-4B51-8A37-7E3F8C5F3B09}" srcOrd="0" destOrd="0" parTransId="{3E62020F-E42E-484B-BCE4-B4A9332A5391}" sibTransId="{7CDF302D-E457-4598-9264-834933FB903C}"/>
    <dgm:cxn modelId="{7DF0F57E-467E-45E3-B9E5-EF7A4411DF9D}" type="presOf" srcId="{E58BBDAC-EE56-4B51-8A37-7E3F8C5F3B09}" destId="{6241B1BF-7175-494B-9FAF-0A4CCFF9A7C5}" srcOrd="0" destOrd="0" presId="urn:microsoft.com/office/officeart/2018/2/layout/IconVerticalSolidList"/>
    <dgm:cxn modelId="{9737EBA6-F816-498A-B048-DF29C14FF396}" srcId="{D14034B0-142F-4C7E-8241-09E8BE98AF39}" destId="{D5ECB446-5D79-4288-9E9A-8D435D1028EB}" srcOrd="1" destOrd="0" parTransId="{DECE8408-A572-4B29-8304-0385C01E176E}" sibTransId="{E3E90B25-A7C5-4BA1-9E46-39581CDA3F83}"/>
    <dgm:cxn modelId="{2A241C5E-CB95-49CA-9586-AF888BAE7EEC}" type="presParOf" srcId="{17885320-ACDC-4D94-97E2-F6F82E3576FA}" destId="{7C17F7F8-1297-421D-8973-EA8649C65EA5}" srcOrd="0" destOrd="0" presId="urn:microsoft.com/office/officeart/2018/2/layout/IconVerticalSolidList"/>
    <dgm:cxn modelId="{1617B5E6-C578-4242-BEF1-94104C8A849C}" type="presParOf" srcId="{7C17F7F8-1297-421D-8973-EA8649C65EA5}" destId="{C2F9043F-06FB-4C44-962D-37174E97740A}" srcOrd="0" destOrd="0" presId="urn:microsoft.com/office/officeart/2018/2/layout/IconVerticalSolidList"/>
    <dgm:cxn modelId="{D2DE5B61-A142-45DF-B3D3-3825BFE6C5DC}" type="presParOf" srcId="{7C17F7F8-1297-421D-8973-EA8649C65EA5}" destId="{2541CE71-46AA-4189-A131-37F3799BF810}" srcOrd="1" destOrd="0" presId="urn:microsoft.com/office/officeart/2018/2/layout/IconVerticalSolidList"/>
    <dgm:cxn modelId="{12F9561E-A1B2-4735-B40F-07D722634102}" type="presParOf" srcId="{7C17F7F8-1297-421D-8973-EA8649C65EA5}" destId="{5901A827-4CE5-420A-8D52-F84D79128D95}" srcOrd="2" destOrd="0" presId="urn:microsoft.com/office/officeart/2018/2/layout/IconVerticalSolidList"/>
    <dgm:cxn modelId="{846D2C90-3DE2-43F3-A1B1-8AFB1246CFEF}" type="presParOf" srcId="{7C17F7F8-1297-421D-8973-EA8649C65EA5}" destId="{6241B1BF-7175-494B-9FAF-0A4CCFF9A7C5}" srcOrd="3" destOrd="0" presId="urn:microsoft.com/office/officeart/2018/2/layout/IconVerticalSolidList"/>
    <dgm:cxn modelId="{19E1B4B7-0F51-4728-AE53-83D5E8F4FFDE}" type="presParOf" srcId="{17885320-ACDC-4D94-97E2-F6F82E3576FA}" destId="{73A805FE-907E-4115-81CD-44444A6A44BE}" srcOrd="1" destOrd="0" presId="urn:microsoft.com/office/officeart/2018/2/layout/IconVerticalSolidList"/>
    <dgm:cxn modelId="{06C15432-6C4D-4526-BDCA-8442CAA16EF0}" type="presParOf" srcId="{17885320-ACDC-4D94-97E2-F6F82E3576FA}" destId="{E4F2A642-F48D-4329-8794-20F354580912}" srcOrd="2" destOrd="0" presId="urn:microsoft.com/office/officeart/2018/2/layout/IconVerticalSolidList"/>
    <dgm:cxn modelId="{938DA80F-8CAC-453C-8B34-51B695318F59}" type="presParOf" srcId="{E4F2A642-F48D-4329-8794-20F354580912}" destId="{EC77499D-A672-4100-9EE2-7DC03BAA724E}" srcOrd="0" destOrd="0" presId="urn:microsoft.com/office/officeart/2018/2/layout/IconVerticalSolidList"/>
    <dgm:cxn modelId="{3202544B-D2A0-4F12-8B8C-1646707DACF9}" type="presParOf" srcId="{E4F2A642-F48D-4329-8794-20F354580912}" destId="{E9F138EE-1BA1-49F4-9251-24B98EEA9944}" srcOrd="1" destOrd="0" presId="urn:microsoft.com/office/officeart/2018/2/layout/IconVerticalSolidList"/>
    <dgm:cxn modelId="{FA4B2A36-5F96-4FA5-BEA0-225359251E91}" type="presParOf" srcId="{E4F2A642-F48D-4329-8794-20F354580912}" destId="{4C9D69F6-E97C-40FC-BC77-8D103D559DA9}" srcOrd="2" destOrd="0" presId="urn:microsoft.com/office/officeart/2018/2/layout/IconVerticalSolidList"/>
    <dgm:cxn modelId="{4EC279AB-CAED-4615-96B3-B5C7702632AC}" type="presParOf" srcId="{E4F2A642-F48D-4329-8794-20F354580912}" destId="{0A2EF8D3-360A-48EB-9D09-F808ADB125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8C0A4F-2C8A-4B09-A6CC-EDA90194B9D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5A869EA-A7B4-4C70-98BA-1BEC3627EAB4}">
      <dgm:prSet/>
      <dgm:spPr/>
      <dgm:t>
        <a:bodyPr/>
        <a:lstStyle/>
        <a:p>
          <a:r>
            <a:rPr lang="en-US" b="0" i="0"/>
            <a:t>Semantics deals with analyzing of meaning and context of the text through relationships between words. Mainly used for Answerin</a:t>
          </a:r>
          <a:r>
            <a:rPr lang="en-US"/>
            <a:t>g the questions</a:t>
          </a:r>
          <a:r>
            <a:rPr lang="en-US" b="0" i="0"/>
            <a:t>, translating sentences, and </a:t>
          </a:r>
          <a:r>
            <a:rPr lang="en-US"/>
            <a:t>passage </a:t>
          </a:r>
          <a:r>
            <a:rPr lang="en-US" b="0" i="0"/>
            <a:t>summarization.</a:t>
          </a:r>
          <a:endParaRPr lang="en-US"/>
        </a:p>
      </dgm:t>
    </dgm:pt>
    <dgm:pt modelId="{5E0A103E-560C-4D3B-90B3-668D406C7414}" type="parTrans" cxnId="{B86CC329-24A5-4EE2-9DD8-56E24F74C0F1}">
      <dgm:prSet/>
      <dgm:spPr/>
      <dgm:t>
        <a:bodyPr/>
        <a:lstStyle/>
        <a:p>
          <a:endParaRPr lang="en-US"/>
        </a:p>
      </dgm:t>
    </dgm:pt>
    <dgm:pt modelId="{342B9309-A372-487C-A3AF-285F00C7DDBF}" type="sibTrans" cxnId="{B86CC329-24A5-4EE2-9DD8-56E24F74C0F1}">
      <dgm:prSet/>
      <dgm:spPr/>
      <dgm:t>
        <a:bodyPr/>
        <a:lstStyle/>
        <a:p>
          <a:endParaRPr lang="en-US"/>
        </a:p>
      </dgm:t>
    </dgm:pt>
    <dgm:pt modelId="{6D60F739-7F1C-46A6-B06E-D864A32707FA}">
      <dgm:prSet/>
      <dgm:spPr/>
      <dgm:t>
        <a:bodyPr/>
        <a:lstStyle/>
        <a:p>
          <a:r>
            <a:rPr lang="en-US" b="0" i="0"/>
            <a:t>In mental health meaning, intent, and relations of words used by the patients and underlying mental issue can be analyzed. Deeper understanding of semantics is required for understanding the patients .</a:t>
          </a:r>
          <a:endParaRPr lang="en-US"/>
        </a:p>
      </dgm:t>
    </dgm:pt>
    <dgm:pt modelId="{BBEC7B3F-A483-4532-A316-36D541337BD6}" type="parTrans" cxnId="{C48B0DCD-E984-43E4-A859-E4061DB05E19}">
      <dgm:prSet/>
      <dgm:spPr/>
      <dgm:t>
        <a:bodyPr/>
        <a:lstStyle/>
        <a:p>
          <a:endParaRPr lang="en-US"/>
        </a:p>
      </dgm:t>
    </dgm:pt>
    <dgm:pt modelId="{234F2C48-0C49-40F8-9619-59FB3D7F79FA}" type="sibTrans" cxnId="{C48B0DCD-E984-43E4-A859-E4061DB05E19}">
      <dgm:prSet/>
      <dgm:spPr/>
      <dgm:t>
        <a:bodyPr/>
        <a:lstStyle/>
        <a:p>
          <a:endParaRPr lang="en-US"/>
        </a:p>
      </dgm:t>
    </dgm:pt>
    <dgm:pt modelId="{10915652-DFFE-4FFF-A7CC-A987E6E8C07B}" type="pres">
      <dgm:prSet presAssocID="{258C0A4F-2C8A-4B09-A6CC-EDA90194B9DC}" presName="linear" presStyleCnt="0">
        <dgm:presLayoutVars>
          <dgm:animLvl val="lvl"/>
          <dgm:resizeHandles val="exact"/>
        </dgm:presLayoutVars>
      </dgm:prSet>
      <dgm:spPr/>
    </dgm:pt>
    <dgm:pt modelId="{4C981721-C226-41FB-B817-ABB997D76A75}" type="pres">
      <dgm:prSet presAssocID="{45A869EA-A7B4-4C70-98BA-1BEC3627EAB4}" presName="parentText" presStyleLbl="node1" presStyleIdx="0" presStyleCnt="2">
        <dgm:presLayoutVars>
          <dgm:chMax val="0"/>
          <dgm:bulletEnabled val="1"/>
        </dgm:presLayoutVars>
      </dgm:prSet>
      <dgm:spPr/>
    </dgm:pt>
    <dgm:pt modelId="{B40D2AEB-B8BB-4B2C-A07F-C43FE17E18BD}" type="pres">
      <dgm:prSet presAssocID="{342B9309-A372-487C-A3AF-285F00C7DDBF}" presName="spacer" presStyleCnt="0"/>
      <dgm:spPr/>
    </dgm:pt>
    <dgm:pt modelId="{3F4B848D-8A36-4148-B3B1-3C844D4A36E4}" type="pres">
      <dgm:prSet presAssocID="{6D60F739-7F1C-46A6-B06E-D864A32707FA}" presName="parentText" presStyleLbl="node1" presStyleIdx="1" presStyleCnt="2">
        <dgm:presLayoutVars>
          <dgm:chMax val="0"/>
          <dgm:bulletEnabled val="1"/>
        </dgm:presLayoutVars>
      </dgm:prSet>
      <dgm:spPr/>
    </dgm:pt>
  </dgm:ptLst>
  <dgm:cxnLst>
    <dgm:cxn modelId="{6BA46D20-38F1-47C9-B4AF-EA13D8AEF50D}" type="presOf" srcId="{6D60F739-7F1C-46A6-B06E-D864A32707FA}" destId="{3F4B848D-8A36-4148-B3B1-3C844D4A36E4}" srcOrd="0" destOrd="0" presId="urn:microsoft.com/office/officeart/2005/8/layout/vList2"/>
    <dgm:cxn modelId="{B86CC329-24A5-4EE2-9DD8-56E24F74C0F1}" srcId="{258C0A4F-2C8A-4B09-A6CC-EDA90194B9DC}" destId="{45A869EA-A7B4-4C70-98BA-1BEC3627EAB4}" srcOrd="0" destOrd="0" parTransId="{5E0A103E-560C-4D3B-90B3-668D406C7414}" sibTransId="{342B9309-A372-487C-A3AF-285F00C7DDBF}"/>
    <dgm:cxn modelId="{A237A3A7-F356-4C8F-BCC8-6E0187F4C026}" type="presOf" srcId="{45A869EA-A7B4-4C70-98BA-1BEC3627EAB4}" destId="{4C981721-C226-41FB-B817-ABB997D76A75}" srcOrd="0" destOrd="0" presId="urn:microsoft.com/office/officeart/2005/8/layout/vList2"/>
    <dgm:cxn modelId="{C48B0DCD-E984-43E4-A859-E4061DB05E19}" srcId="{258C0A4F-2C8A-4B09-A6CC-EDA90194B9DC}" destId="{6D60F739-7F1C-46A6-B06E-D864A32707FA}" srcOrd="1" destOrd="0" parTransId="{BBEC7B3F-A483-4532-A316-36D541337BD6}" sibTransId="{234F2C48-0C49-40F8-9619-59FB3D7F79FA}"/>
    <dgm:cxn modelId="{933FCBD7-D308-495F-BA8C-F8DD827B66AF}" type="presOf" srcId="{258C0A4F-2C8A-4B09-A6CC-EDA90194B9DC}" destId="{10915652-DFFE-4FFF-A7CC-A987E6E8C07B}" srcOrd="0" destOrd="0" presId="urn:microsoft.com/office/officeart/2005/8/layout/vList2"/>
    <dgm:cxn modelId="{3A2F9593-DB63-4458-A21E-70826FA88849}" type="presParOf" srcId="{10915652-DFFE-4FFF-A7CC-A987E6E8C07B}" destId="{4C981721-C226-41FB-B817-ABB997D76A75}" srcOrd="0" destOrd="0" presId="urn:microsoft.com/office/officeart/2005/8/layout/vList2"/>
    <dgm:cxn modelId="{6D3A66A3-226F-4A67-B821-591AE611D223}" type="presParOf" srcId="{10915652-DFFE-4FFF-A7CC-A987E6E8C07B}" destId="{B40D2AEB-B8BB-4B2C-A07F-C43FE17E18BD}" srcOrd="1" destOrd="0" presId="urn:microsoft.com/office/officeart/2005/8/layout/vList2"/>
    <dgm:cxn modelId="{3EA33A35-905A-4C7F-9B49-DF707DC7B90B}" type="presParOf" srcId="{10915652-DFFE-4FFF-A7CC-A987E6E8C07B}" destId="{3F4B848D-8A36-4148-B3B1-3C844D4A36E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274A7F-973D-47D0-ADAB-A441F5CD9C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A4E62E8-1D9F-4345-9A3E-3D3D1302A53D}">
      <dgm:prSet/>
      <dgm:spPr/>
      <dgm:t>
        <a:bodyPr/>
        <a:lstStyle/>
        <a:p>
          <a:r>
            <a:rPr lang="en-IN"/>
            <a:t>ETTS is synthesising artificial human voice by converting text to speech with emotions, tonality and pitch. ETTS is highly researched and exponentially growing sub field in AI which can bring human life like voice to machines.</a:t>
          </a:r>
          <a:endParaRPr lang="en-US"/>
        </a:p>
      </dgm:t>
    </dgm:pt>
    <dgm:pt modelId="{515BA1D0-AAC4-47A4-A2B5-E6B6CE093CCA}" type="parTrans" cxnId="{64DD9939-6729-4E9C-95F8-251D6B40505D}">
      <dgm:prSet/>
      <dgm:spPr/>
      <dgm:t>
        <a:bodyPr/>
        <a:lstStyle/>
        <a:p>
          <a:endParaRPr lang="en-US"/>
        </a:p>
      </dgm:t>
    </dgm:pt>
    <dgm:pt modelId="{348E1C86-A3F9-46BE-A7BB-8CC7DF249FB2}" type="sibTrans" cxnId="{64DD9939-6729-4E9C-95F8-251D6B40505D}">
      <dgm:prSet/>
      <dgm:spPr/>
      <dgm:t>
        <a:bodyPr/>
        <a:lstStyle/>
        <a:p>
          <a:endParaRPr lang="en-US"/>
        </a:p>
      </dgm:t>
    </dgm:pt>
    <dgm:pt modelId="{46F311FD-9241-4DB8-91F8-06C65A12DA8D}">
      <dgm:prSet/>
      <dgm:spPr/>
      <dgm:t>
        <a:bodyPr/>
        <a:lstStyle/>
        <a:p>
          <a:r>
            <a:rPr lang="en-IN"/>
            <a:t>To convert test to voice with emotional parameters is crucial in AI based metal counselling agents because of the human touch and increase ethe efficiency by connecting personally with the patients. </a:t>
          </a:r>
          <a:endParaRPr lang="en-US"/>
        </a:p>
      </dgm:t>
    </dgm:pt>
    <dgm:pt modelId="{48CBB3A3-4C45-4827-9D01-B497BF57B054}" type="parTrans" cxnId="{2EC4B16D-3577-4A87-82DC-8AFCBE18B5E2}">
      <dgm:prSet/>
      <dgm:spPr/>
      <dgm:t>
        <a:bodyPr/>
        <a:lstStyle/>
        <a:p>
          <a:endParaRPr lang="en-US"/>
        </a:p>
      </dgm:t>
    </dgm:pt>
    <dgm:pt modelId="{7EE1C5E2-0E3F-4939-AD72-4A6470ACD13F}" type="sibTrans" cxnId="{2EC4B16D-3577-4A87-82DC-8AFCBE18B5E2}">
      <dgm:prSet/>
      <dgm:spPr/>
      <dgm:t>
        <a:bodyPr/>
        <a:lstStyle/>
        <a:p>
          <a:endParaRPr lang="en-US"/>
        </a:p>
      </dgm:t>
    </dgm:pt>
    <dgm:pt modelId="{34A9C242-D275-460A-A05B-782C390E2E88}" type="pres">
      <dgm:prSet presAssocID="{95274A7F-973D-47D0-ADAB-A441F5CD9CDE}" presName="root" presStyleCnt="0">
        <dgm:presLayoutVars>
          <dgm:dir/>
          <dgm:resizeHandles val="exact"/>
        </dgm:presLayoutVars>
      </dgm:prSet>
      <dgm:spPr/>
    </dgm:pt>
    <dgm:pt modelId="{1B3034C0-0437-4BBE-A680-8B51591C2315}" type="pres">
      <dgm:prSet presAssocID="{9A4E62E8-1D9F-4345-9A3E-3D3D1302A53D}" presName="compNode" presStyleCnt="0"/>
      <dgm:spPr/>
    </dgm:pt>
    <dgm:pt modelId="{DB3C80B6-3047-452B-96FC-E1FEBCA1EA55}" type="pres">
      <dgm:prSet presAssocID="{9A4E62E8-1D9F-4345-9A3E-3D3D1302A53D}" presName="bgRect" presStyleLbl="bgShp" presStyleIdx="0" presStyleCnt="2"/>
      <dgm:spPr/>
    </dgm:pt>
    <dgm:pt modelId="{8B1EEDDC-849D-473A-B4C1-3EA5CCDCB944}" type="pres">
      <dgm:prSet presAssocID="{9A4E62E8-1D9F-4345-9A3E-3D3D1302A5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0FA750A6-639D-4A59-AB2F-90A04E40037B}" type="pres">
      <dgm:prSet presAssocID="{9A4E62E8-1D9F-4345-9A3E-3D3D1302A53D}" presName="spaceRect" presStyleCnt="0"/>
      <dgm:spPr/>
    </dgm:pt>
    <dgm:pt modelId="{CD0A0932-035A-4DD1-AEA4-3AF409A8BA9D}" type="pres">
      <dgm:prSet presAssocID="{9A4E62E8-1D9F-4345-9A3E-3D3D1302A53D}" presName="parTx" presStyleLbl="revTx" presStyleIdx="0" presStyleCnt="2">
        <dgm:presLayoutVars>
          <dgm:chMax val="0"/>
          <dgm:chPref val="0"/>
        </dgm:presLayoutVars>
      </dgm:prSet>
      <dgm:spPr/>
    </dgm:pt>
    <dgm:pt modelId="{76304935-9982-467C-889C-ABEF60DC1A1E}" type="pres">
      <dgm:prSet presAssocID="{348E1C86-A3F9-46BE-A7BB-8CC7DF249FB2}" presName="sibTrans" presStyleCnt="0"/>
      <dgm:spPr/>
    </dgm:pt>
    <dgm:pt modelId="{6B3F921B-5449-4CAF-8526-E0069124F472}" type="pres">
      <dgm:prSet presAssocID="{46F311FD-9241-4DB8-91F8-06C65A12DA8D}" presName="compNode" presStyleCnt="0"/>
      <dgm:spPr/>
    </dgm:pt>
    <dgm:pt modelId="{9145BCC7-8CEA-4DA0-A511-EFF3A2EED469}" type="pres">
      <dgm:prSet presAssocID="{46F311FD-9241-4DB8-91F8-06C65A12DA8D}" presName="bgRect" presStyleLbl="bgShp" presStyleIdx="1" presStyleCnt="2"/>
      <dgm:spPr/>
    </dgm:pt>
    <dgm:pt modelId="{BBA8F633-53A0-4CD3-997D-4D0957E30CB2}" type="pres">
      <dgm:prSet presAssocID="{46F311FD-9241-4DB8-91F8-06C65A12DA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2D5C089-B562-4E16-B207-A2FFAA2B8D9D}" type="pres">
      <dgm:prSet presAssocID="{46F311FD-9241-4DB8-91F8-06C65A12DA8D}" presName="spaceRect" presStyleCnt="0"/>
      <dgm:spPr/>
    </dgm:pt>
    <dgm:pt modelId="{46D9D9AE-98F1-45D1-AACC-1ABACE31A84B}" type="pres">
      <dgm:prSet presAssocID="{46F311FD-9241-4DB8-91F8-06C65A12DA8D}" presName="parTx" presStyleLbl="revTx" presStyleIdx="1" presStyleCnt="2">
        <dgm:presLayoutVars>
          <dgm:chMax val="0"/>
          <dgm:chPref val="0"/>
        </dgm:presLayoutVars>
      </dgm:prSet>
      <dgm:spPr/>
    </dgm:pt>
  </dgm:ptLst>
  <dgm:cxnLst>
    <dgm:cxn modelId="{E9E67325-04FE-452F-AAF3-4604828FCD72}" type="presOf" srcId="{95274A7F-973D-47D0-ADAB-A441F5CD9CDE}" destId="{34A9C242-D275-460A-A05B-782C390E2E88}" srcOrd="0" destOrd="0" presId="urn:microsoft.com/office/officeart/2018/2/layout/IconVerticalSolidList"/>
    <dgm:cxn modelId="{64DD9939-6729-4E9C-95F8-251D6B40505D}" srcId="{95274A7F-973D-47D0-ADAB-A441F5CD9CDE}" destId="{9A4E62E8-1D9F-4345-9A3E-3D3D1302A53D}" srcOrd="0" destOrd="0" parTransId="{515BA1D0-AAC4-47A4-A2B5-E6B6CE093CCA}" sibTransId="{348E1C86-A3F9-46BE-A7BB-8CC7DF249FB2}"/>
    <dgm:cxn modelId="{2EC4B16D-3577-4A87-82DC-8AFCBE18B5E2}" srcId="{95274A7F-973D-47D0-ADAB-A441F5CD9CDE}" destId="{46F311FD-9241-4DB8-91F8-06C65A12DA8D}" srcOrd="1" destOrd="0" parTransId="{48CBB3A3-4C45-4827-9D01-B497BF57B054}" sibTransId="{7EE1C5E2-0E3F-4939-AD72-4A6470ACD13F}"/>
    <dgm:cxn modelId="{4F94BFD2-7D19-48FD-A8F0-8E28EA4E9219}" type="presOf" srcId="{46F311FD-9241-4DB8-91F8-06C65A12DA8D}" destId="{46D9D9AE-98F1-45D1-AACC-1ABACE31A84B}" srcOrd="0" destOrd="0" presId="urn:microsoft.com/office/officeart/2018/2/layout/IconVerticalSolidList"/>
    <dgm:cxn modelId="{046598DB-560B-4255-886B-0F50ACE060B8}" type="presOf" srcId="{9A4E62E8-1D9F-4345-9A3E-3D3D1302A53D}" destId="{CD0A0932-035A-4DD1-AEA4-3AF409A8BA9D}" srcOrd="0" destOrd="0" presId="urn:microsoft.com/office/officeart/2018/2/layout/IconVerticalSolidList"/>
    <dgm:cxn modelId="{4F330BC2-0FA9-4AED-BD9B-EA1D6E1AE623}" type="presParOf" srcId="{34A9C242-D275-460A-A05B-782C390E2E88}" destId="{1B3034C0-0437-4BBE-A680-8B51591C2315}" srcOrd="0" destOrd="0" presId="urn:microsoft.com/office/officeart/2018/2/layout/IconVerticalSolidList"/>
    <dgm:cxn modelId="{E8321FF9-70EB-49B2-915E-24D5EEAAC8CE}" type="presParOf" srcId="{1B3034C0-0437-4BBE-A680-8B51591C2315}" destId="{DB3C80B6-3047-452B-96FC-E1FEBCA1EA55}" srcOrd="0" destOrd="0" presId="urn:microsoft.com/office/officeart/2018/2/layout/IconVerticalSolidList"/>
    <dgm:cxn modelId="{C6476457-01EB-4110-956C-AA2B9D4A9156}" type="presParOf" srcId="{1B3034C0-0437-4BBE-A680-8B51591C2315}" destId="{8B1EEDDC-849D-473A-B4C1-3EA5CCDCB944}" srcOrd="1" destOrd="0" presId="urn:microsoft.com/office/officeart/2018/2/layout/IconVerticalSolidList"/>
    <dgm:cxn modelId="{D2CC41EB-CD87-4093-9D6D-4238199E6A4A}" type="presParOf" srcId="{1B3034C0-0437-4BBE-A680-8B51591C2315}" destId="{0FA750A6-639D-4A59-AB2F-90A04E40037B}" srcOrd="2" destOrd="0" presId="urn:microsoft.com/office/officeart/2018/2/layout/IconVerticalSolidList"/>
    <dgm:cxn modelId="{67AC9AC5-7D3A-4788-9BD3-197843F0158F}" type="presParOf" srcId="{1B3034C0-0437-4BBE-A680-8B51591C2315}" destId="{CD0A0932-035A-4DD1-AEA4-3AF409A8BA9D}" srcOrd="3" destOrd="0" presId="urn:microsoft.com/office/officeart/2018/2/layout/IconVerticalSolidList"/>
    <dgm:cxn modelId="{9FF5572C-D706-4F0C-B9C0-CDA97123BF43}" type="presParOf" srcId="{34A9C242-D275-460A-A05B-782C390E2E88}" destId="{76304935-9982-467C-889C-ABEF60DC1A1E}" srcOrd="1" destOrd="0" presId="urn:microsoft.com/office/officeart/2018/2/layout/IconVerticalSolidList"/>
    <dgm:cxn modelId="{10EA7B83-2216-4DC2-A9A7-DC980305E22C}" type="presParOf" srcId="{34A9C242-D275-460A-A05B-782C390E2E88}" destId="{6B3F921B-5449-4CAF-8526-E0069124F472}" srcOrd="2" destOrd="0" presId="urn:microsoft.com/office/officeart/2018/2/layout/IconVerticalSolidList"/>
    <dgm:cxn modelId="{DEFF6213-C7A2-47CD-8E1B-2FDC18A9B06D}" type="presParOf" srcId="{6B3F921B-5449-4CAF-8526-E0069124F472}" destId="{9145BCC7-8CEA-4DA0-A511-EFF3A2EED469}" srcOrd="0" destOrd="0" presId="urn:microsoft.com/office/officeart/2018/2/layout/IconVerticalSolidList"/>
    <dgm:cxn modelId="{53A7BA05-23BA-457B-94E3-1072A3172211}" type="presParOf" srcId="{6B3F921B-5449-4CAF-8526-E0069124F472}" destId="{BBA8F633-53A0-4CD3-997D-4D0957E30CB2}" srcOrd="1" destOrd="0" presId="urn:microsoft.com/office/officeart/2018/2/layout/IconVerticalSolidList"/>
    <dgm:cxn modelId="{30C1C4AA-CA73-40A8-A822-83B77CC7368C}" type="presParOf" srcId="{6B3F921B-5449-4CAF-8526-E0069124F472}" destId="{32D5C089-B562-4E16-B207-A2FFAA2B8D9D}" srcOrd="2" destOrd="0" presId="urn:microsoft.com/office/officeart/2018/2/layout/IconVerticalSolidList"/>
    <dgm:cxn modelId="{306C713C-CBBC-4784-8A2C-EB246B0757CC}" type="presParOf" srcId="{6B3F921B-5449-4CAF-8526-E0069124F472}" destId="{46D9D9AE-98F1-45D1-AACC-1ABACE31A8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9043F-06FB-4C44-962D-37174E97740A}">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1CE71-46AA-4189-A131-37F3799BF810}">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41B1BF-7175-494B-9FAF-0A4CCFF9A7C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b="0" i="0" kern="1200"/>
            <a:t>Sentiment analysis in natural language processing is to train computer software the ability of humans to read text and analyze the human emotions in the text.</a:t>
          </a:r>
          <a:endParaRPr lang="en-US" sz="2400" kern="1200"/>
        </a:p>
      </dsp:txBody>
      <dsp:txXfrm>
        <a:off x="1509882" y="708097"/>
        <a:ext cx="9005717" cy="1307257"/>
      </dsp:txXfrm>
    </dsp:sp>
    <dsp:sp modelId="{EC77499D-A672-4100-9EE2-7DC03BAA724E}">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138EE-1BA1-49F4-9251-24B98EEA9944}">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EF8D3-360A-48EB-9D09-F808ADB12525}">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Different emotional tones of the patients can be captured through sentiment analysis like positive, negative, neutral.</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81721-C226-41FB-B817-ABB997D76A75}">
      <dsp:nvSpPr>
        <dsp:cNvPr id="0" name=""/>
        <dsp:cNvSpPr/>
      </dsp:nvSpPr>
      <dsp:spPr>
        <a:xfrm>
          <a:off x="0" y="93779"/>
          <a:ext cx="10515600" cy="20432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Semantics deals with analyzing of meaning and context of the text through relationships between words. Mainly used for Answerin</a:t>
          </a:r>
          <a:r>
            <a:rPr lang="en-US" sz="2900" kern="1200"/>
            <a:t>g the questions</a:t>
          </a:r>
          <a:r>
            <a:rPr lang="en-US" sz="2900" b="0" i="0" kern="1200"/>
            <a:t>, translating sentences, and </a:t>
          </a:r>
          <a:r>
            <a:rPr lang="en-US" sz="2900" kern="1200"/>
            <a:t>passage </a:t>
          </a:r>
          <a:r>
            <a:rPr lang="en-US" sz="2900" b="0" i="0" kern="1200"/>
            <a:t>summarization.</a:t>
          </a:r>
          <a:endParaRPr lang="en-US" sz="2900" kern="1200"/>
        </a:p>
      </dsp:txBody>
      <dsp:txXfrm>
        <a:off x="99742" y="193521"/>
        <a:ext cx="10316116" cy="1843738"/>
      </dsp:txXfrm>
    </dsp:sp>
    <dsp:sp modelId="{3F4B848D-8A36-4148-B3B1-3C844D4A36E4}">
      <dsp:nvSpPr>
        <dsp:cNvPr id="0" name=""/>
        <dsp:cNvSpPr/>
      </dsp:nvSpPr>
      <dsp:spPr>
        <a:xfrm>
          <a:off x="0" y="2220522"/>
          <a:ext cx="10515600" cy="204322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In mental health meaning, intent, and relations of words used by the patients and underlying mental issue can be analyzed. Deeper understanding of semantics is required for understanding the patients .</a:t>
          </a:r>
          <a:endParaRPr lang="en-US" sz="2900" kern="1200"/>
        </a:p>
      </dsp:txBody>
      <dsp:txXfrm>
        <a:off x="99742" y="2320264"/>
        <a:ext cx="10316116" cy="1843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C80B6-3047-452B-96FC-E1FEBCA1EA55}">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EEDDC-849D-473A-B4C1-3EA5CCDCB944}">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0A0932-035A-4DD1-AEA4-3AF409A8BA9D}">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IN" sz="2200" kern="1200"/>
            <a:t>ETTS is synthesising artificial human voice by converting text to speech with emotions, tonality and pitch. ETTS is highly researched and exponentially growing sub field in AI which can bring human life like voice to machines.</a:t>
          </a:r>
          <a:endParaRPr lang="en-US" sz="2200" kern="1200"/>
        </a:p>
      </dsp:txBody>
      <dsp:txXfrm>
        <a:off x="1509882" y="708097"/>
        <a:ext cx="9005717" cy="1307257"/>
      </dsp:txXfrm>
    </dsp:sp>
    <dsp:sp modelId="{9145BCC7-8CEA-4DA0-A511-EFF3A2EED469}">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8F633-53A0-4CD3-997D-4D0957E30CB2}">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9D9AE-98F1-45D1-AACC-1ABACE31A84B}">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IN" sz="2200" kern="1200"/>
            <a:t>To convert test to voice with emotional parameters is crucial in AI based metal counselling agents because of the human touch and increase ethe efficiency by connecting personally with the patients. </a:t>
          </a:r>
          <a:endParaRPr lang="en-US" sz="22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C008-A6DC-2949-372B-8E2C8089F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05E778-61D7-D651-1D9B-9D3565A17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F21E9E-F040-D512-911C-0F44D8074987}"/>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8B5D5ED9-68AF-D8DD-500B-8A5D9FD8E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86E00-F5BB-D3E4-A532-740AB54D58B5}"/>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144899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AB34-7FA7-7C0A-0B98-E6B78DC1A0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39969-3B57-1EC4-0E1F-6B9649C26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09090-6908-CFB7-4F14-91C6887554A0}"/>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F9B5CB87-1361-3C61-C5D6-4F5A0A192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6652C-691A-32D3-E043-520865982C3F}"/>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38751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F2C35-B1BF-D191-3179-E7E9277C94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8954C1-FB4B-108B-7E13-15DA50CD6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0F563-376B-53D5-20CD-0C3CA6AFE2E5}"/>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C2F72694-04B1-CEDA-5B7A-C187397FB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B5AF6-D9C4-7161-2825-23756C74B2F7}"/>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49515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08B0-86D6-FA8C-5A85-94A45E74A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4E3202-7494-DABC-A7E4-27EFE4E41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D0183-7D67-D0DE-C904-E587198B891F}"/>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F78186C9-1D24-9C27-0CC4-0DBA562F6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05118-229F-EBBF-DC75-2166233984AA}"/>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146510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959D-3F83-5162-918F-68106D1A8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C5424-13FE-EEDC-C02E-9C10159A7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A4D03-D128-FF0E-F312-871EB905883F}"/>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9DE8BA28-9485-239B-297E-7922560E2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FC85B-DA79-25DF-C27A-1E0C8F78262D}"/>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282294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090B-8936-AFFA-95C2-C1BC68FEA8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51DC67-861D-7643-54D3-8B988B4A59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4D1500-F2D0-6B2C-ABAD-C42A862B4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376D8-C242-D8C8-0932-22AE7108BB1E}"/>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6" name="Footer Placeholder 5">
            <a:extLst>
              <a:ext uri="{FF2B5EF4-FFF2-40B4-BE49-F238E27FC236}">
                <a16:creationId xmlns:a16="http://schemas.microsoft.com/office/drawing/2014/main" id="{092D04AB-6317-2789-7C0B-AC6483DFB2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9A86EF-9A24-C316-5ED0-22B0EFC7AADE}"/>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63890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6027-C43F-A54C-8CAD-DA005E4686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9A1403-1689-E800-B117-7376C3A651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D9D61-965D-F0C5-05E2-0E8E54137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3D98AA-9585-C61D-DD0E-C1CB98724E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9B59A-37FF-A469-CF0C-9FFAF56423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93AE98-B313-3D64-0202-59B4E5EE5B5E}"/>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8" name="Footer Placeholder 7">
            <a:extLst>
              <a:ext uri="{FF2B5EF4-FFF2-40B4-BE49-F238E27FC236}">
                <a16:creationId xmlns:a16="http://schemas.microsoft.com/office/drawing/2014/main" id="{AB9BE862-100A-EE0A-7F76-E7236ABF0C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72050-BB8D-1B6C-D005-636D33A4BFED}"/>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307434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4293-690C-7EAF-DD49-931E06C343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FF726-652F-F55C-160B-966DE80A0253}"/>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4" name="Footer Placeholder 3">
            <a:extLst>
              <a:ext uri="{FF2B5EF4-FFF2-40B4-BE49-F238E27FC236}">
                <a16:creationId xmlns:a16="http://schemas.microsoft.com/office/drawing/2014/main" id="{C1B07BD1-7BDE-4F07-2B2B-806BFBD4EC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2E77B-B0D3-B90F-CB0E-2A6089950AB0}"/>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354645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73E3A-AC73-8594-706A-C3BF49D78689}"/>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3" name="Footer Placeholder 2">
            <a:extLst>
              <a:ext uri="{FF2B5EF4-FFF2-40B4-BE49-F238E27FC236}">
                <a16:creationId xmlns:a16="http://schemas.microsoft.com/office/drawing/2014/main" id="{D1E82C04-0BD2-83DF-FEC7-451EC38CB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F0DA4E-468D-F6F1-8D66-EE0E02F16D6E}"/>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21223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3E2F-19F1-18F1-4C0E-6D675EBBE7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5408D-F457-165E-4D1E-51E00BD08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F6C95-6C9E-77B2-C9A4-518AEC16B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3D398-BE0C-A257-8202-826C1B225DF8}"/>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6" name="Footer Placeholder 5">
            <a:extLst>
              <a:ext uri="{FF2B5EF4-FFF2-40B4-BE49-F238E27FC236}">
                <a16:creationId xmlns:a16="http://schemas.microsoft.com/office/drawing/2014/main" id="{BAC662C1-C931-5C97-5979-39EEA7B0E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CF8BA-15FA-68B8-3DD3-C283B4BCE560}"/>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201283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FBA-FEBB-DAB6-C1D2-324B03B9E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AF5778-9E4C-4AB7-06C0-A87DFA370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3D1FC5-AFBA-66F8-06B0-9C6E3844C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FA636-35D1-2909-7F38-4AE2FB3FC0F6}"/>
              </a:ext>
            </a:extLst>
          </p:cNvPr>
          <p:cNvSpPr>
            <a:spLocks noGrp="1"/>
          </p:cNvSpPr>
          <p:nvPr>
            <p:ph type="dt" sz="half" idx="10"/>
          </p:nvPr>
        </p:nvSpPr>
        <p:spPr/>
        <p:txBody>
          <a:bodyPr/>
          <a:lstStyle/>
          <a:p>
            <a:fld id="{D14715C1-F5AF-4236-BD10-7CEC2C852952}" type="datetimeFigureOut">
              <a:rPr lang="en-US" smtClean="0"/>
              <a:t>3/16/2024</a:t>
            </a:fld>
            <a:endParaRPr lang="en-US"/>
          </a:p>
        </p:txBody>
      </p:sp>
      <p:sp>
        <p:nvSpPr>
          <p:cNvPr id="6" name="Footer Placeholder 5">
            <a:extLst>
              <a:ext uri="{FF2B5EF4-FFF2-40B4-BE49-F238E27FC236}">
                <a16:creationId xmlns:a16="http://schemas.microsoft.com/office/drawing/2014/main" id="{6E0FB99F-0558-139B-9AF8-B323ACF0E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9D187-85E0-D248-7F8E-5E3050201A5F}"/>
              </a:ext>
            </a:extLst>
          </p:cNvPr>
          <p:cNvSpPr>
            <a:spLocks noGrp="1"/>
          </p:cNvSpPr>
          <p:nvPr>
            <p:ph type="sldNum" sz="quarter" idx="12"/>
          </p:nvPr>
        </p:nvSpPr>
        <p:spPr/>
        <p:txBody>
          <a:bodyPr/>
          <a:lstStyle/>
          <a:p>
            <a:fld id="{2ABDDB36-0F09-488E-83A2-8611882A3888}" type="slidenum">
              <a:rPr lang="en-US" smtClean="0"/>
              <a:t>‹#›</a:t>
            </a:fld>
            <a:endParaRPr lang="en-US"/>
          </a:p>
        </p:txBody>
      </p:sp>
    </p:spTree>
    <p:extLst>
      <p:ext uri="{BB962C8B-B14F-4D97-AF65-F5344CB8AC3E}">
        <p14:creationId xmlns:p14="http://schemas.microsoft.com/office/powerpoint/2010/main" val="43081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AE9B5-E1F0-7D82-078E-85796848D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465280-6E55-D2EF-6926-AD90777B2F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C8374-999C-DB41-15EE-B499968C1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715C1-F5AF-4236-BD10-7CEC2C852952}" type="datetimeFigureOut">
              <a:rPr lang="en-US" smtClean="0"/>
              <a:t>3/16/2024</a:t>
            </a:fld>
            <a:endParaRPr lang="en-US"/>
          </a:p>
        </p:txBody>
      </p:sp>
      <p:sp>
        <p:nvSpPr>
          <p:cNvPr id="5" name="Footer Placeholder 4">
            <a:extLst>
              <a:ext uri="{FF2B5EF4-FFF2-40B4-BE49-F238E27FC236}">
                <a16:creationId xmlns:a16="http://schemas.microsoft.com/office/drawing/2014/main" id="{309EA7E6-61EA-5EF8-16F1-E7E0DB820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475FA1-0607-56AB-62A5-5CF0B7B10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DDB36-0F09-488E-83A2-8611882A3888}" type="slidenum">
              <a:rPr lang="en-US" smtClean="0"/>
              <a:t>‹#›</a:t>
            </a:fld>
            <a:endParaRPr lang="en-US"/>
          </a:p>
        </p:txBody>
      </p:sp>
    </p:spTree>
    <p:extLst>
      <p:ext uri="{BB962C8B-B14F-4D97-AF65-F5344CB8AC3E}">
        <p14:creationId xmlns:p14="http://schemas.microsoft.com/office/powerpoint/2010/main" val="1895307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442746-D31E-4C0D-049B-5369C85B8170}"/>
              </a:ext>
            </a:extLst>
          </p:cNvPr>
          <p:cNvSpPr>
            <a:spLocks noGrp="1"/>
          </p:cNvSpPr>
          <p:nvPr>
            <p:ph type="ctrTitle"/>
          </p:nvPr>
        </p:nvSpPr>
        <p:spPr>
          <a:xfrm>
            <a:off x="4038600" y="1939159"/>
            <a:ext cx="7644627" cy="2751086"/>
          </a:xfrm>
        </p:spPr>
        <p:txBody>
          <a:bodyPr>
            <a:normAutofit/>
          </a:bodyPr>
          <a:lstStyle/>
          <a:p>
            <a:pPr algn="r"/>
            <a:r>
              <a:rPr lang="en-IN" dirty="0"/>
              <a:t>AI in Human mental health</a:t>
            </a:r>
            <a:endParaRPr lang="en-US"/>
          </a:p>
        </p:txBody>
      </p:sp>
      <p:sp>
        <p:nvSpPr>
          <p:cNvPr id="3" name="Subtitle 2">
            <a:extLst>
              <a:ext uri="{FF2B5EF4-FFF2-40B4-BE49-F238E27FC236}">
                <a16:creationId xmlns:a16="http://schemas.microsoft.com/office/drawing/2014/main" id="{4806322C-D070-5D2D-BA1A-63C8B4855906}"/>
              </a:ext>
            </a:extLst>
          </p:cNvPr>
          <p:cNvSpPr>
            <a:spLocks noGrp="1"/>
          </p:cNvSpPr>
          <p:nvPr>
            <p:ph type="subTitle" idx="1"/>
          </p:nvPr>
        </p:nvSpPr>
        <p:spPr>
          <a:xfrm>
            <a:off x="4038600" y="4782320"/>
            <a:ext cx="7644627" cy="1329443"/>
          </a:xfrm>
        </p:spPr>
        <p:txBody>
          <a:bodyPr>
            <a:normAutofit/>
          </a:bodyPr>
          <a:lstStyle/>
          <a:p>
            <a:pPr algn="r"/>
            <a:r>
              <a:rPr lang="en-IN" dirty="0"/>
              <a:t>Gokul Packirisamy</a:t>
            </a:r>
            <a:endParaRPr lang="en-US"/>
          </a:p>
        </p:txBody>
      </p:sp>
    </p:spTree>
    <p:extLst>
      <p:ext uri="{BB962C8B-B14F-4D97-AF65-F5344CB8AC3E}">
        <p14:creationId xmlns:p14="http://schemas.microsoft.com/office/powerpoint/2010/main" val="140573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B518BC-B388-CCE1-9B97-8ECFD31A5AA6}"/>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kern="1200" dirty="0">
                <a:solidFill>
                  <a:srgbClr val="FFFFFF"/>
                </a:solidFill>
                <a:latin typeface="+mj-lt"/>
                <a:ea typeface="+mj-ea"/>
                <a:cs typeface="+mj-cs"/>
              </a:rPr>
              <a:t>Why and why not</a:t>
            </a:r>
          </a:p>
        </p:txBody>
      </p:sp>
      <p:sp>
        <p:nvSpPr>
          <p:cNvPr id="3" name="Content Placeholder 2">
            <a:extLst>
              <a:ext uri="{FF2B5EF4-FFF2-40B4-BE49-F238E27FC236}">
                <a16:creationId xmlns:a16="http://schemas.microsoft.com/office/drawing/2014/main" id="{B376FAD4-45F8-E3A7-67B2-5DEDBE45E39B}"/>
              </a:ext>
            </a:extLst>
          </p:cNvPr>
          <p:cNvSpPr>
            <a:spLocks noGrp="1"/>
          </p:cNvSpPr>
          <p:nvPr>
            <p:ph idx="1"/>
          </p:nvPr>
        </p:nvSpPr>
        <p:spPr>
          <a:xfrm>
            <a:off x="4547698" y="1608667"/>
            <a:ext cx="3421958" cy="4501127"/>
          </a:xfrm>
        </p:spPr>
        <p:txBody>
          <a:bodyPr vert="horz" lIns="91440" tIns="45720" rIns="91440" bIns="45720" rtlCol="0">
            <a:normAutofit/>
          </a:bodyPr>
          <a:lstStyle/>
          <a:p>
            <a:r>
              <a:rPr lang="en-US" sz="1400"/>
              <a:t>Cognitive behaviours are possible to recreate with higher ability</a:t>
            </a:r>
          </a:p>
          <a:p>
            <a:r>
              <a:rPr lang="en-US" sz="1400"/>
              <a:t>Privacy is high with non-humans</a:t>
            </a:r>
          </a:p>
          <a:p>
            <a:r>
              <a:rPr lang="en-US" sz="1400"/>
              <a:t>Less embarrassing to share personals and zero judgmental sessions</a:t>
            </a:r>
          </a:p>
          <a:p>
            <a:r>
              <a:rPr lang="en-US" sz="1400"/>
              <a:t>Robots has no emotions – solutions are highly unbiased</a:t>
            </a:r>
          </a:p>
          <a:p>
            <a:r>
              <a:rPr lang="en-US" sz="1400"/>
              <a:t>Makes it accessible everyone irrespective of social, Geographical and economic status</a:t>
            </a:r>
          </a:p>
          <a:p>
            <a:r>
              <a:rPr lang="en-US" sz="1400"/>
              <a:t>Can be made less expensive than any manual counselling’s</a:t>
            </a:r>
          </a:p>
          <a:p>
            <a:r>
              <a:rPr lang="en-US" sz="1400"/>
              <a:t>Minor mental illness which cannot analyzed by humans' cognitions can be identified with high precision using AI</a:t>
            </a:r>
          </a:p>
        </p:txBody>
      </p:sp>
      <p:sp>
        <p:nvSpPr>
          <p:cNvPr id="4" name="Content Placeholder 2">
            <a:extLst>
              <a:ext uri="{FF2B5EF4-FFF2-40B4-BE49-F238E27FC236}">
                <a16:creationId xmlns:a16="http://schemas.microsoft.com/office/drawing/2014/main" id="{E2B9B1AF-F246-02B4-06DC-EB2153A22414}"/>
              </a:ext>
            </a:extLst>
          </p:cNvPr>
          <p:cNvSpPr txBox="1">
            <a:spLocks/>
          </p:cNvSpPr>
          <p:nvPr/>
        </p:nvSpPr>
        <p:spPr>
          <a:xfrm>
            <a:off x="8289696" y="1608667"/>
            <a:ext cx="3421957" cy="4501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a:t>Emotions can't be completely universalized. Cultural and social differences aren’t understandable by robots</a:t>
            </a:r>
          </a:p>
          <a:p>
            <a:r>
              <a:rPr lang="en-US" sz="1100"/>
              <a:t>No two person can have same state of mind. Metal state is generally fluid and non-quantifiable.</a:t>
            </a:r>
          </a:p>
          <a:p>
            <a:r>
              <a:rPr lang="en-US" sz="1100"/>
              <a:t>Mental health counselling is not skill for robot to learn but the tendency of humans to stand on other persons shoe and solve</a:t>
            </a:r>
          </a:p>
          <a:p>
            <a:r>
              <a:rPr lang="en-US" sz="1100"/>
              <a:t>Balance between legal, moral and ethical values aren’t possible with Ais.</a:t>
            </a:r>
          </a:p>
          <a:p>
            <a:r>
              <a:rPr lang="en-US" sz="1100"/>
              <a:t>Loss of empathy and trust between the institution and patients</a:t>
            </a:r>
          </a:p>
          <a:p>
            <a:r>
              <a:rPr lang="en-US" sz="1100"/>
              <a:t>Data privacy and security issue with the data collected.</a:t>
            </a:r>
          </a:p>
          <a:p>
            <a:r>
              <a:rPr lang="en-US" sz="1100"/>
              <a:t>Mostly AI tools are designed provide simple solution than a  genuine one. In mental health, it can oversimplify the issues.</a:t>
            </a:r>
          </a:p>
          <a:p>
            <a:r>
              <a:rPr lang="en-US" sz="1100"/>
              <a:t>Even 0.01 % Failure rates or error can lead to severe mental damage</a:t>
            </a:r>
          </a:p>
          <a:p>
            <a:r>
              <a:rPr lang="en-US" sz="1100"/>
              <a:t>For the patients with sever sociological illness, the absence of human interaction can cause other illnesses due to dehumanization.</a:t>
            </a:r>
          </a:p>
        </p:txBody>
      </p:sp>
      <p:sp>
        <p:nvSpPr>
          <p:cNvPr id="6" name="TextBox 5">
            <a:extLst>
              <a:ext uri="{FF2B5EF4-FFF2-40B4-BE49-F238E27FC236}">
                <a16:creationId xmlns:a16="http://schemas.microsoft.com/office/drawing/2014/main" id="{9C50F51C-E735-D155-AFFD-A57D7539746A}"/>
              </a:ext>
            </a:extLst>
          </p:cNvPr>
          <p:cNvSpPr txBox="1"/>
          <p:nvPr/>
        </p:nvSpPr>
        <p:spPr>
          <a:xfrm>
            <a:off x="5549153" y="748206"/>
            <a:ext cx="6096000" cy="369332"/>
          </a:xfrm>
          <a:prstGeom prst="rect">
            <a:avLst/>
          </a:prstGeom>
          <a:noFill/>
        </p:spPr>
        <p:txBody>
          <a:bodyPr wrap="square">
            <a:spAutoFit/>
          </a:bodyPr>
          <a:lstStyle/>
          <a:p>
            <a:r>
              <a:rPr lang="en-US" sz="1800" kern="1200" dirty="0">
                <a:solidFill>
                  <a:srgbClr val="FFFFFF"/>
                </a:solidFill>
                <a:latin typeface="+mj-lt"/>
                <a:ea typeface="+mj-ea"/>
                <a:cs typeface="+mj-cs"/>
              </a:rPr>
              <a:t>Why </a:t>
            </a:r>
            <a:endParaRPr lang="en-US" dirty="0"/>
          </a:p>
        </p:txBody>
      </p:sp>
      <p:sp>
        <p:nvSpPr>
          <p:cNvPr id="8" name="TextBox 7">
            <a:extLst>
              <a:ext uri="{FF2B5EF4-FFF2-40B4-BE49-F238E27FC236}">
                <a16:creationId xmlns:a16="http://schemas.microsoft.com/office/drawing/2014/main" id="{CBE3EFFD-3536-D2AB-7B46-3C6BEEA0B7C9}"/>
              </a:ext>
            </a:extLst>
          </p:cNvPr>
          <p:cNvSpPr txBox="1"/>
          <p:nvPr/>
        </p:nvSpPr>
        <p:spPr>
          <a:xfrm>
            <a:off x="9144000" y="748206"/>
            <a:ext cx="2435290" cy="369332"/>
          </a:xfrm>
          <a:prstGeom prst="rect">
            <a:avLst/>
          </a:prstGeom>
          <a:noFill/>
        </p:spPr>
        <p:txBody>
          <a:bodyPr wrap="square">
            <a:spAutoFit/>
          </a:bodyPr>
          <a:lstStyle/>
          <a:p>
            <a:r>
              <a:rPr lang="en-US" sz="1800" kern="1200" dirty="0">
                <a:solidFill>
                  <a:srgbClr val="FFFFFF"/>
                </a:solidFill>
                <a:latin typeface="+mj-lt"/>
                <a:ea typeface="+mj-ea"/>
                <a:cs typeface="+mj-cs"/>
              </a:rPr>
              <a:t>why not</a:t>
            </a:r>
            <a:endParaRPr lang="en-US" dirty="0"/>
          </a:p>
        </p:txBody>
      </p:sp>
    </p:spTree>
    <p:extLst>
      <p:ext uri="{BB962C8B-B14F-4D97-AF65-F5344CB8AC3E}">
        <p14:creationId xmlns:p14="http://schemas.microsoft.com/office/powerpoint/2010/main" val="315249645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79652-29DA-D203-95CC-90C87AE28D9D}"/>
              </a:ext>
            </a:extLst>
          </p:cNvPr>
          <p:cNvSpPr>
            <a:spLocks noGrp="1"/>
          </p:cNvSpPr>
          <p:nvPr>
            <p:ph type="title"/>
          </p:nvPr>
        </p:nvSpPr>
        <p:spPr>
          <a:xfrm>
            <a:off x="838200" y="365125"/>
            <a:ext cx="10515600" cy="1325563"/>
          </a:xfrm>
        </p:spPr>
        <p:txBody>
          <a:bodyPr>
            <a:normAutofit/>
          </a:bodyPr>
          <a:lstStyle/>
          <a:p>
            <a:r>
              <a:rPr lang="en-IN" sz="5400"/>
              <a:t>Computer vision in mental health</a:t>
            </a:r>
            <a:endParaRPr lang="en-US" sz="54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6D498D-600E-EAFF-C0EB-ACEA4EF636F1}"/>
              </a:ext>
            </a:extLst>
          </p:cNvPr>
          <p:cNvSpPr>
            <a:spLocks noGrp="1"/>
          </p:cNvSpPr>
          <p:nvPr>
            <p:ph idx="1"/>
          </p:nvPr>
        </p:nvSpPr>
        <p:spPr>
          <a:xfrm>
            <a:off x="838200" y="1929384"/>
            <a:ext cx="10515600" cy="4251960"/>
          </a:xfrm>
        </p:spPr>
        <p:txBody>
          <a:bodyPr>
            <a:normAutofit/>
          </a:bodyPr>
          <a:lstStyle/>
          <a:p>
            <a:endParaRPr lang="en-IN" sz="2200"/>
          </a:p>
          <a:p>
            <a:endParaRPr lang="en-US" sz="2200"/>
          </a:p>
          <a:p>
            <a:r>
              <a:rPr lang="en-US" sz="2200"/>
              <a:t>Apart from the analysis of medical images like Xray's, CT scan and MRI scans for the purpose of diagnostics, CVs can also be used analyze the mental state of the patients by analyzing the eye’s pupil dilation, </a:t>
            </a:r>
            <a:r>
              <a:rPr lang="en-US" sz="2200" b="0" i="0">
                <a:effectLst/>
                <a:latin typeface="Google Sans"/>
              </a:rPr>
              <a:t>afferent sensory feedback from the facial action</a:t>
            </a:r>
            <a:r>
              <a:rPr lang="en-US" sz="2200"/>
              <a:t>, </a:t>
            </a:r>
            <a:r>
              <a:rPr lang="en-US" sz="2200" b="0" i="0">
                <a:effectLst/>
                <a:latin typeface="Google Sans"/>
              </a:rPr>
              <a:t>sweating in response to emotive stimuli etc.</a:t>
            </a:r>
            <a:endParaRPr lang="en-US" sz="2200"/>
          </a:p>
        </p:txBody>
      </p:sp>
    </p:spTree>
    <p:extLst>
      <p:ext uri="{BB962C8B-B14F-4D97-AF65-F5344CB8AC3E}">
        <p14:creationId xmlns:p14="http://schemas.microsoft.com/office/powerpoint/2010/main" val="116313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5DC98-45E9-A690-42A1-90A94B500671}"/>
              </a:ext>
            </a:extLst>
          </p:cNvPr>
          <p:cNvSpPr>
            <a:spLocks noGrp="1"/>
          </p:cNvSpPr>
          <p:nvPr>
            <p:ph type="title"/>
          </p:nvPr>
        </p:nvSpPr>
        <p:spPr>
          <a:xfrm>
            <a:off x="841248" y="256032"/>
            <a:ext cx="10506456" cy="1014984"/>
          </a:xfrm>
        </p:spPr>
        <p:txBody>
          <a:bodyPr anchor="b">
            <a:normAutofit/>
          </a:bodyPr>
          <a:lstStyle/>
          <a:p>
            <a:r>
              <a:rPr lang="en-US" b="0" i="0" dirty="0">
                <a:effectLst/>
                <a:latin typeface="Google Sans"/>
              </a:rPr>
              <a:t>Sentiment analysis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38A483A-5B28-2EE5-453F-FAEDA9DF9061}"/>
              </a:ext>
            </a:extLst>
          </p:cNvPr>
          <p:cNvGraphicFramePr>
            <a:graphicFrameLocks noGrp="1"/>
          </p:cNvGraphicFramePr>
          <p:nvPr>
            <p:ph idx="1"/>
            <p:extLst>
              <p:ext uri="{D42A27DB-BD31-4B8C-83A1-F6EECF244321}">
                <p14:modId xmlns:p14="http://schemas.microsoft.com/office/powerpoint/2010/main" val="46875491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9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D65EA-2EDB-74E6-CF9B-6AE38CBA0301}"/>
              </a:ext>
            </a:extLst>
          </p:cNvPr>
          <p:cNvSpPr>
            <a:spLocks noGrp="1"/>
          </p:cNvSpPr>
          <p:nvPr>
            <p:ph type="title"/>
          </p:nvPr>
        </p:nvSpPr>
        <p:spPr>
          <a:xfrm>
            <a:off x="841248" y="256032"/>
            <a:ext cx="10506456" cy="1014984"/>
          </a:xfrm>
        </p:spPr>
        <p:txBody>
          <a:bodyPr anchor="b">
            <a:normAutofit/>
          </a:bodyPr>
          <a:lstStyle/>
          <a:p>
            <a:r>
              <a:rPr lang="en-US" b="0" i="0">
                <a:effectLst/>
                <a:latin typeface="Google Sans"/>
              </a:rPr>
              <a:t>Semantic analysis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1C3E638-59B4-A7C6-1614-8BDE7E38455F}"/>
              </a:ext>
            </a:extLst>
          </p:cNvPr>
          <p:cNvGraphicFramePr>
            <a:graphicFrameLocks noGrp="1"/>
          </p:cNvGraphicFramePr>
          <p:nvPr>
            <p:ph idx="1"/>
            <p:extLst>
              <p:ext uri="{D42A27DB-BD31-4B8C-83A1-F6EECF244321}">
                <p14:modId xmlns:p14="http://schemas.microsoft.com/office/powerpoint/2010/main" val="33900815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322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5EF83-1457-CE8D-63C7-487F68E307EE}"/>
              </a:ext>
            </a:extLst>
          </p:cNvPr>
          <p:cNvSpPr>
            <a:spLocks noGrp="1"/>
          </p:cNvSpPr>
          <p:nvPr>
            <p:ph type="title"/>
          </p:nvPr>
        </p:nvSpPr>
        <p:spPr>
          <a:xfrm>
            <a:off x="841248" y="256032"/>
            <a:ext cx="10506456" cy="1014984"/>
          </a:xfrm>
        </p:spPr>
        <p:txBody>
          <a:bodyPr anchor="b">
            <a:normAutofit/>
          </a:bodyPr>
          <a:lstStyle/>
          <a:p>
            <a:r>
              <a:rPr lang="en-IN" sz="4100"/>
              <a:t>ETTS  Emotion based Text to Speech synthesiser </a:t>
            </a:r>
            <a:endParaRPr lang="en-US" sz="4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390A0BE-27AE-647F-128E-C772B7399E51}"/>
              </a:ext>
            </a:extLst>
          </p:cNvPr>
          <p:cNvGraphicFramePr>
            <a:graphicFrameLocks noGrp="1"/>
          </p:cNvGraphicFramePr>
          <p:nvPr>
            <p:ph idx="1"/>
            <p:extLst>
              <p:ext uri="{D42A27DB-BD31-4B8C-83A1-F6EECF244321}">
                <p14:modId xmlns:p14="http://schemas.microsoft.com/office/powerpoint/2010/main" val="25606167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74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483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Google Sans</vt:lpstr>
      <vt:lpstr>Office Theme</vt:lpstr>
      <vt:lpstr>AI in Human mental health</vt:lpstr>
      <vt:lpstr>Why and why not</vt:lpstr>
      <vt:lpstr>Computer vision in mental health</vt:lpstr>
      <vt:lpstr>Sentiment analysis</vt:lpstr>
      <vt:lpstr>Semantic analysis</vt:lpstr>
      <vt:lpstr>ETTS  Emotion based Text to Speech synthesiser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Human mental health</dc:title>
  <dc:creator>Packirisamy, Gokul</dc:creator>
  <cp:lastModifiedBy>Packirisamy, Gokul</cp:lastModifiedBy>
  <cp:revision>1</cp:revision>
  <dcterms:created xsi:type="dcterms:W3CDTF">2024-03-15T20:01:50Z</dcterms:created>
  <dcterms:modified xsi:type="dcterms:W3CDTF">2024-03-15T21:06:28Z</dcterms:modified>
</cp:coreProperties>
</file>