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92F-56B4-4FD5-9056-CD28F6827E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B27-AE66-4BD8-89D1-676ABCD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92F-56B4-4FD5-9056-CD28F6827E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B27-AE66-4BD8-89D1-676ABCD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2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92F-56B4-4FD5-9056-CD28F6827E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B27-AE66-4BD8-89D1-676ABCD8C3D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876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92F-56B4-4FD5-9056-CD28F6827E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B27-AE66-4BD8-89D1-676ABCD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25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92F-56B4-4FD5-9056-CD28F6827E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B27-AE66-4BD8-89D1-676ABCD8C3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03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92F-56B4-4FD5-9056-CD28F6827E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B27-AE66-4BD8-89D1-676ABCD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9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92F-56B4-4FD5-9056-CD28F6827E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B27-AE66-4BD8-89D1-676ABCD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92F-56B4-4FD5-9056-CD28F6827E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B27-AE66-4BD8-89D1-676ABCD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3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92F-56B4-4FD5-9056-CD28F6827E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B27-AE66-4BD8-89D1-676ABCD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8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92F-56B4-4FD5-9056-CD28F6827E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B27-AE66-4BD8-89D1-676ABCD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92F-56B4-4FD5-9056-CD28F6827E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B27-AE66-4BD8-89D1-676ABCD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92F-56B4-4FD5-9056-CD28F6827E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B27-AE66-4BD8-89D1-676ABCD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9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92F-56B4-4FD5-9056-CD28F6827E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B27-AE66-4BD8-89D1-676ABCD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92F-56B4-4FD5-9056-CD28F6827E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B27-AE66-4BD8-89D1-676ABCD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2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92F-56B4-4FD5-9056-CD28F6827E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B27-AE66-4BD8-89D1-676ABCD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492F-56B4-4FD5-9056-CD28F6827E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DB27-AE66-4BD8-89D1-676ABCD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9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7492F-56B4-4FD5-9056-CD28F6827EEC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D2DB27-AE66-4BD8-89D1-676ABCD8C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9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FBAC-B96E-BA80-A1E5-B91E16A1D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194" y="286562"/>
            <a:ext cx="6167336" cy="356113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4600" dirty="0"/>
              <a:t>Bias and Variance</a:t>
            </a:r>
            <a:br>
              <a:rPr lang="en-IN" sz="4600" dirty="0"/>
            </a:br>
            <a:r>
              <a:rPr lang="en-IN" sz="2000" dirty="0">
                <a:solidFill>
                  <a:srgbClr val="00B0F0"/>
                </a:solidFill>
              </a:rPr>
              <a:t>Balancing story of a </a:t>
            </a:r>
            <a:r>
              <a:rPr lang="en-IN" sz="4600" dirty="0">
                <a:solidFill>
                  <a:srgbClr val="00B0F0"/>
                </a:solidFill>
              </a:rPr>
              <a:t>trade off </a:t>
            </a:r>
            <a:endParaRPr lang="en-US" sz="4600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61011-A689-CEBE-01CA-800DDA938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9361" y="384769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IN"/>
              <a:t>Gokul Packirisamy</a:t>
            </a:r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cales of Justice">
            <a:extLst>
              <a:ext uri="{FF2B5EF4-FFF2-40B4-BE49-F238E27FC236}">
                <a16:creationId xmlns:a16="http://schemas.microsoft.com/office/drawing/2014/main" id="{CA6C896B-5838-190E-8A8E-E1B1EEDAC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099682" cy="309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4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0399-C481-0DF7-5CAB-D51EEB5F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2D69-B017-F2AE-25BC-EB3B47B9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Bias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Variance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Bias – Variance trade off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Various models and their Bias – Variance trade off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66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8905-4032-123E-971D-702FD665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53" y="609600"/>
            <a:ext cx="8596668" cy="1320800"/>
          </a:xfrm>
        </p:spPr>
        <p:txBody>
          <a:bodyPr/>
          <a:lstStyle/>
          <a:p>
            <a:r>
              <a:rPr lang="en-IN" dirty="0"/>
              <a:t>Bias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ACFD-4502-605F-5844-E8B7174BB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Changes in the average prediction from the correct value.</a:t>
            </a:r>
          </a:p>
          <a:p>
            <a:r>
              <a:rPr lang="en-US" sz="2000" dirty="0">
                <a:solidFill>
                  <a:srgbClr val="242424"/>
                </a:solidFill>
                <a:latin typeface="source-serif-pro"/>
              </a:rPr>
              <a:t>H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igh bias model pays very little attention to the training data </a:t>
            </a:r>
          </a:p>
          <a:p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Oversimplifies the model.</a:t>
            </a:r>
          </a:p>
          <a:p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High error on training and test data.</a:t>
            </a:r>
          </a:p>
          <a:p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Underfitting issue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E81CA3-B17C-C932-B3CE-1E556C3A9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538" t="-4136" r="34862" b="4136"/>
          <a:stretch/>
        </p:blipFill>
        <p:spPr bwMode="auto">
          <a:xfrm>
            <a:off x="8881072" y="963038"/>
            <a:ext cx="3310928" cy="4352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25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8905-4032-123E-971D-702FD665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ACFD-4502-605F-5844-E8B7174BB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 is the variability of model prediction for a given data point</a:t>
            </a:r>
          </a:p>
          <a:p>
            <a:r>
              <a:rPr lang="en-US" dirty="0"/>
              <a:t>High variance pays a lot of attention to training data</a:t>
            </a:r>
          </a:p>
          <a:p>
            <a:r>
              <a:rPr lang="en-US" dirty="0"/>
              <a:t>Fails with new unseen data sets.</a:t>
            </a:r>
          </a:p>
          <a:p>
            <a:r>
              <a:rPr lang="en-US" dirty="0"/>
              <a:t>Performs well on training and not well on test.</a:t>
            </a:r>
          </a:p>
          <a:p>
            <a:r>
              <a:rPr lang="en-US" dirty="0"/>
              <a:t>Overfitting issue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4029C4-2927-F3F1-863C-BF4C14A3F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643"/>
                    </a14:imgEffect>
                    <a14:imgEffect>
                      <a14:saturation sat="2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031"/>
          <a:stretch/>
        </p:blipFill>
        <p:spPr bwMode="auto">
          <a:xfrm>
            <a:off x="9082189" y="1475103"/>
            <a:ext cx="3109811" cy="390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89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FD63-0E5E-4278-BEC7-4B2C8F44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Bias variance trade off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2DA82-D8BD-DCB3-5CA9-812D598A0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131"/>
            <a:ext cx="8847666" cy="3880773"/>
          </a:xfrm>
        </p:spPr>
        <p:txBody>
          <a:bodyPr/>
          <a:lstStyle/>
          <a:p>
            <a:pPr algn="just"/>
            <a:r>
              <a:rPr lang="en-IN" dirty="0"/>
              <a:t>Bias and variance are two forms of an error that can affect a model.</a:t>
            </a:r>
          </a:p>
          <a:p>
            <a:pPr algn="just"/>
            <a:r>
              <a:rPr lang="en-IN" dirty="0"/>
              <a:t>Aim of build a model is to have less variance and less Bias.</a:t>
            </a:r>
          </a:p>
          <a:p>
            <a:pPr algn="just"/>
            <a:r>
              <a:rPr lang="en-IN" dirty="0"/>
              <a:t>But higher bias tends to give lower variance and lowering the bias tend to give higher variance.</a:t>
            </a:r>
          </a:p>
          <a:p>
            <a:pPr algn="just"/>
            <a:r>
              <a:rPr lang="en-IN" dirty="0"/>
              <a:t>It is important to build a model in such way, the balance is very delicate, and the bias and variance are both minimal.</a:t>
            </a:r>
          </a:p>
        </p:txBody>
      </p:sp>
      <p:pic>
        <p:nvPicPr>
          <p:cNvPr id="3074" name="Picture 2" descr="Lecture 12: Bias Variance Tradeoff">
            <a:extLst>
              <a:ext uri="{FF2B5EF4-FFF2-40B4-BE49-F238E27FC236}">
                <a16:creationId xmlns:a16="http://schemas.microsoft.com/office/drawing/2014/main" id="{577AC132-D514-5CD5-106A-3F1831FCC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161" y="4445540"/>
            <a:ext cx="3223839" cy="202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47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3C74-1DAC-57E1-DEBF-57CD2566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Various Models and their Bias Variance trade-offs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EE7D4F-289A-60A9-D384-2EC753357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490616"/>
              </p:ext>
            </p:extLst>
          </p:nvPr>
        </p:nvGraphicFramePr>
        <p:xfrm>
          <a:off x="856035" y="1930400"/>
          <a:ext cx="8417967" cy="3422650"/>
        </p:xfrm>
        <a:graphic>
          <a:graphicData uri="http://schemas.openxmlformats.org/drawingml/2006/table">
            <a:tbl>
              <a:tblPr/>
              <a:tblGrid>
                <a:gridCol w="2805989">
                  <a:extLst>
                    <a:ext uri="{9D8B030D-6E8A-4147-A177-3AD203B41FA5}">
                      <a16:colId xmlns:a16="http://schemas.microsoft.com/office/drawing/2014/main" val="3848385960"/>
                    </a:ext>
                  </a:extLst>
                </a:gridCol>
                <a:gridCol w="2805989">
                  <a:extLst>
                    <a:ext uri="{9D8B030D-6E8A-4147-A177-3AD203B41FA5}">
                      <a16:colId xmlns:a16="http://schemas.microsoft.com/office/drawing/2014/main" val="3595918530"/>
                    </a:ext>
                  </a:extLst>
                </a:gridCol>
                <a:gridCol w="2805989">
                  <a:extLst>
                    <a:ext uri="{9D8B030D-6E8A-4147-A177-3AD203B41FA5}">
                      <a16:colId xmlns:a16="http://schemas.microsoft.com/office/drawing/2014/main" val="2885231062"/>
                    </a:ext>
                  </a:extLst>
                </a:gridCol>
              </a:tblGrid>
              <a:tr h="32153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effectLst/>
                        </a:rPr>
                        <a:t>Algorithm</a:t>
                      </a:r>
                      <a:endParaRPr lang="en-US" sz="1400" b="0">
                        <a:effectLst/>
                      </a:endParaRPr>
                    </a:p>
                  </a:txBody>
                  <a:tcPr marL="86127" marR="86127" marT="57418" marB="57418" anchor="ctr">
                    <a:lnL>
                      <a:noFill/>
                    </a:lnL>
                    <a:lnR w="7620" cap="flat" cmpd="sng" algn="ctr">
                      <a:solidFill>
                        <a:srgbClr val="A0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0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effectLst/>
                        </a:rPr>
                        <a:t>Bias</a:t>
                      </a:r>
                      <a:endParaRPr lang="en-US" sz="1400" b="0">
                        <a:effectLst/>
                      </a:endParaRPr>
                    </a:p>
                  </a:txBody>
                  <a:tcPr marL="86127" marR="86127" marT="57418" marB="57418" anchor="ctr">
                    <a:lnL w="7620" cap="flat" cmpd="sng" algn="ctr">
                      <a:solidFill>
                        <a:srgbClr val="A0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9F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0A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effectLst/>
                        </a:rPr>
                        <a:t>Variance</a:t>
                      </a:r>
                      <a:endParaRPr lang="en-US" sz="1400" b="0">
                        <a:effectLst/>
                      </a:endParaRPr>
                    </a:p>
                  </a:txBody>
                  <a:tcPr marL="86127" marR="86127" marT="57418" marB="57418" anchor="ctr">
                    <a:lnL w="7620" cap="flat" cmpd="sng" algn="ctr">
                      <a:solidFill>
                        <a:srgbClr val="E09F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A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0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45716"/>
                  </a:ext>
                </a:extLst>
              </a:tr>
              <a:tr h="52824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Linear Regression</a:t>
                      </a:r>
                    </a:p>
                  </a:txBody>
                  <a:tcPr marL="86127" marR="86127" marT="57418" marB="57418" anchor="ctr">
                    <a:lnL>
                      <a:noFill/>
                    </a:lnL>
                    <a:lnR w="7620" cap="flat" cmpd="sng" algn="ctr">
                      <a:solidFill>
                        <a:srgbClr val="D0AF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94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AC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High Bias</a:t>
                      </a:r>
                    </a:p>
                  </a:txBody>
                  <a:tcPr marL="86127" marR="86127" marT="57418" marB="57418" anchor="ctr">
                    <a:lnL w="7620" cap="flat" cmpd="sng" algn="ctr">
                      <a:solidFill>
                        <a:srgbClr val="D0AF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A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A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AA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Less Variance</a:t>
                      </a:r>
                    </a:p>
                  </a:txBody>
                  <a:tcPr marL="86127" marR="86127" marT="57418" marB="57418" anchor="ctr">
                    <a:lnL w="7620" cap="flat" cmpd="sng" algn="ctr">
                      <a:solidFill>
                        <a:srgbClr val="F0A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B5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9E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BA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25727"/>
                  </a:ext>
                </a:extLst>
              </a:tr>
              <a:tr h="52824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Decision Tree</a:t>
                      </a:r>
                    </a:p>
                  </a:txBody>
                  <a:tcPr marL="86127" marR="86127" marT="57418" marB="57418" anchor="ctr">
                    <a:lnL>
                      <a:noFill/>
                    </a:lnL>
                    <a:lnR w="7620" cap="flat" cmpd="sng" algn="ctr">
                      <a:solidFill>
                        <a:srgbClr val="A0B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AC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B6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Low Bias</a:t>
                      </a:r>
                    </a:p>
                  </a:txBody>
                  <a:tcPr marL="86127" marR="86127" marT="57418" marB="57418" anchor="ctr">
                    <a:lnL w="7620" cap="flat" cmpd="sng" algn="ctr">
                      <a:solidFill>
                        <a:srgbClr val="A0B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CA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AA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C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High Variance</a:t>
                      </a:r>
                    </a:p>
                  </a:txBody>
                  <a:tcPr marL="86127" marR="86127" marT="57418" marB="57418" anchor="ctr">
                    <a:lnL w="7620" cap="flat" cmpd="sng" algn="ctr">
                      <a:solidFill>
                        <a:srgbClr val="10CA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C7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BA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C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54122"/>
                  </a:ext>
                </a:extLst>
              </a:tr>
              <a:tr h="79971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Bagging</a:t>
                      </a:r>
                    </a:p>
                  </a:txBody>
                  <a:tcPr marL="86127" marR="86127" marT="57418" marB="57418" anchor="ctr">
                    <a:lnL>
                      <a:noFill/>
                    </a:lnL>
                    <a:lnR w="7620" cap="flat" cmpd="sng" algn="ctr">
                      <a:solidFill>
                        <a:srgbClr val="80D5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B6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CF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Low Bias</a:t>
                      </a:r>
                    </a:p>
                  </a:txBody>
                  <a:tcPr marL="86127" marR="86127" marT="57418" marB="57418" anchor="ctr">
                    <a:lnL w="7620" cap="flat" cmpd="sng" algn="ctr">
                      <a:solidFill>
                        <a:srgbClr val="80D5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D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C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C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High Variance (Less than Decision Tree)</a:t>
                      </a:r>
                    </a:p>
                  </a:txBody>
                  <a:tcPr marL="86127" marR="86127" marT="57418" marB="57418" anchor="ctr">
                    <a:lnL w="7620" cap="flat" cmpd="sng" algn="ctr">
                      <a:solidFill>
                        <a:srgbClr val="A0D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D6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C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D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637601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Random Forest</a:t>
                      </a:r>
                    </a:p>
                  </a:txBody>
                  <a:tcPr marL="86127" marR="86127" marT="57418" marB="57418" anchor="ctr">
                    <a:lnL>
                      <a:noFill/>
                    </a:lnL>
                    <a:lnR w="7620" cap="flat" cmpd="sng" algn="ctr">
                      <a:solidFill>
                        <a:srgbClr val="80D5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CF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CF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>
                          <a:effectLst/>
                        </a:rPr>
                        <a:t>Low Bias</a:t>
                      </a:r>
                    </a:p>
                  </a:txBody>
                  <a:tcPr marL="86127" marR="86127" marT="57418" marB="57418" anchor="ctr">
                    <a:lnL w="7620" cap="flat" cmpd="sng" algn="ctr">
                      <a:solidFill>
                        <a:srgbClr val="80D5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DB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C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C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High Variance (Less than Decision Tree and Bagging)</a:t>
                      </a:r>
                    </a:p>
                  </a:txBody>
                  <a:tcPr marL="86127" marR="86127" marT="57418" marB="57418" anchor="ctr">
                    <a:lnL w="7620" cap="flat" cmpd="sng" algn="ctr">
                      <a:solidFill>
                        <a:srgbClr val="B0DB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D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D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55134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</a:rPr>
                        <a:t>Boosting</a:t>
                      </a:r>
                      <a:endParaRPr lang="en-US" sz="1400" b="0" dirty="0">
                        <a:effectLst/>
                      </a:endParaRPr>
                    </a:p>
                  </a:txBody>
                  <a:tcPr marL="86127" marR="86127" marT="57418" marB="57418" anchor="ctr">
                    <a:lnL>
                      <a:noFill/>
                    </a:lnL>
                    <a:lnR w="7620" cap="flat" cmpd="sng" algn="ctr">
                      <a:solidFill>
                        <a:srgbClr val="80D5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CF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D5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</a:rPr>
                        <a:t>Low Bias ( Less than Bagging)</a:t>
                      </a:r>
                      <a:endParaRPr lang="en-US" sz="1400" b="0" dirty="0">
                        <a:effectLst/>
                      </a:endParaRPr>
                    </a:p>
                  </a:txBody>
                  <a:tcPr marL="86127" marR="86127" marT="57418" marB="57418" anchor="ctr">
                    <a:lnL w="7620" cap="flat" cmpd="sng" algn="ctr">
                      <a:solidFill>
                        <a:srgbClr val="80D5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DB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CD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D9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400" b="0" dirty="0">
                          <a:effectLst/>
                        </a:rPr>
                        <a:t>High Variance</a:t>
                      </a:r>
                      <a:endParaRPr lang="en-US" sz="1400" b="0" dirty="0">
                        <a:effectLst/>
                      </a:endParaRPr>
                    </a:p>
                  </a:txBody>
                  <a:tcPr marL="86127" marR="86127" marT="57418" marB="57418" anchor="ctr">
                    <a:lnL w="7620" cap="flat" cmpd="sng" algn="ctr">
                      <a:solidFill>
                        <a:srgbClr val="B0DB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D8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D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DB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49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896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243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source-serif-pro</vt:lpstr>
      <vt:lpstr>Trebuchet MS</vt:lpstr>
      <vt:lpstr>Wingdings 3</vt:lpstr>
      <vt:lpstr>Facet</vt:lpstr>
      <vt:lpstr>Bias and Variance Balancing story of a trade off </vt:lpstr>
      <vt:lpstr>Table of content</vt:lpstr>
      <vt:lpstr>Bias</vt:lpstr>
      <vt:lpstr>Bias</vt:lpstr>
      <vt:lpstr>Bias variance trade off </vt:lpstr>
      <vt:lpstr>Various Models and their Bias Variance trade-offs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and Variance Balancing story of a trade off </dc:title>
  <dc:creator>Packirisamy, Gokul</dc:creator>
  <cp:lastModifiedBy>Packirisamy, Gokul</cp:lastModifiedBy>
  <cp:revision>2</cp:revision>
  <dcterms:created xsi:type="dcterms:W3CDTF">2024-03-11T23:31:57Z</dcterms:created>
  <dcterms:modified xsi:type="dcterms:W3CDTF">2024-03-12T00:03:57Z</dcterms:modified>
</cp:coreProperties>
</file>