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AFC7B8-7ABE-42ED-94CA-DEE37839C12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F28B09E-E662-4252-9E57-EBA8838C4EB0}">
      <dgm:prSet/>
      <dgm:spPr/>
      <dgm:t>
        <a:bodyPr/>
        <a:lstStyle/>
        <a:p>
          <a:r>
            <a:rPr lang="en-IN"/>
            <a:t>Introduction</a:t>
          </a:r>
          <a:endParaRPr lang="en-US"/>
        </a:p>
      </dgm:t>
    </dgm:pt>
    <dgm:pt modelId="{FBE23630-8DF1-40EA-B7DB-45C8D613B391}" type="parTrans" cxnId="{F6FF2BE6-8CCD-497F-9B92-C45D3E2B5294}">
      <dgm:prSet/>
      <dgm:spPr/>
      <dgm:t>
        <a:bodyPr/>
        <a:lstStyle/>
        <a:p>
          <a:endParaRPr lang="en-US"/>
        </a:p>
      </dgm:t>
    </dgm:pt>
    <dgm:pt modelId="{C1CE59CD-1FB2-47D9-9D91-6D7A8F5AA0E2}" type="sibTrans" cxnId="{F6FF2BE6-8CCD-497F-9B92-C45D3E2B5294}">
      <dgm:prSet/>
      <dgm:spPr/>
      <dgm:t>
        <a:bodyPr/>
        <a:lstStyle/>
        <a:p>
          <a:endParaRPr lang="en-US"/>
        </a:p>
      </dgm:t>
    </dgm:pt>
    <dgm:pt modelId="{A2B8ABEF-7D81-4288-9764-0366B26A2851}">
      <dgm:prSet/>
      <dgm:spPr/>
      <dgm:t>
        <a:bodyPr/>
        <a:lstStyle/>
        <a:p>
          <a:r>
            <a:rPr lang="en-IN"/>
            <a:t>Instances in confusion matrix</a:t>
          </a:r>
          <a:endParaRPr lang="en-US"/>
        </a:p>
      </dgm:t>
    </dgm:pt>
    <dgm:pt modelId="{48316DFA-2483-4617-AC08-0B6D95BC6748}" type="parTrans" cxnId="{D2679FDC-F33F-434B-AA25-D75E21590193}">
      <dgm:prSet/>
      <dgm:spPr/>
      <dgm:t>
        <a:bodyPr/>
        <a:lstStyle/>
        <a:p>
          <a:endParaRPr lang="en-US"/>
        </a:p>
      </dgm:t>
    </dgm:pt>
    <dgm:pt modelId="{4A3EB173-3459-4629-8909-B5B2854480CA}" type="sibTrans" cxnId="{D2679FDC-F33F-434B-AA25-D75E21590193}">
      <dgm:prSet/>
      <dgm:spPr/>
      <dgm:t>
        <a:bodyPr/>
        <a:lstStyle/>
        <a:p>
          <a:endParaRPr lang="en-US"/>
        </a:p>
      </dgm:t>
    </dgm:pt>
    <dgm:pt modelId="{C4508F82-5E3F-4F9D-BF4D-59A55F47FC9E}">
      <dgm:prSet/>
      <dgm:spPr/>
      <dgm:t>
        <a:bodyPr/>
        <a:lstStyle/>
        <a:p>
          <a:r>
            <a:rPr lang="en-IN"/>
            <a:t>Confusion matrix for Binary Classification</a:t>
          </a:r>
          <a:endParaRPr lang="en-US"/>
        </a:p>
      </dgm:t>
    </dgm:pt>
    <dgm:pt modelId="{B628E5F2-3E42-4EE0-90C2-F31904E3864D}" type="parTrans" cxnId="{0EAE42BF-BF6B-4A13-933F-241C54595310}">
      <dgm:prSet/>
      <dgm:spPr/>
      <dgm:t>
        <a:bodyPr/>
        <a:lstStyle/>
        <a:p>
          <a:endParaRPr lang="en-US"/>
        </a:p>
      </dgm:t>
    </dgm:pt>
    <dgm:pt modelId="{15D90905-5061-4F50-864C-3C694ADEEE9A}" type="sibTrans" cxnId="{0EAE42BF-BF6B-4A13-933F-241C54595310}">
      <dgm:prSet/>
      <dgm:spPr/>
      <dgm:t>
        <a:bodyPr/>
        <a:lstStyle/>
        <a:p>
          <a:endParaRPr lang="en-US"/>
        </a:p>
      </dgm:t>
    </dgm:pt>
    <dgm:pt modelId="{CDDE926D-790F-48AE-A069-A1B04E20F872}">
      <dgm:prSet/>
      <dgm:spPr/>
      <dgm:t>
        <a:bodyPr/>
        <a:lstStyle/>
        <a:p>
          <a:r>
            <a:rPr lang="en-IN"/>
            <a:t>Confusion matrix for Multiclass classification</a:t>
          </a:r>
          <a:endParaRPr lang="en-US"/>
        </a:p>
      </dgm:t>
    </dgm:pt>
    <dgm:pt modelId="{C189CE98-2CDC-41BA-B752-5EDBC83E0124}" type="parTrans" cxnId="{4B60AB27-2049-4FAE-8261-B889D5ECDCB6}">
      <dgm:prSet/>
      <dgm:spPr/>
      <dgm:t>
        <a:bodyPr/>
        <a:lstStyle/>
        <a:p>
          <a:endParaRPr lang="en-US"/>
        </a:p>
      </dgm:t>
    </dgm:pt>
    <dgm:pt modelId="{DDBD468B-AA63-4BBA-8223-AC502628E06F}" type="sibTrans" cxnId="{4B60AB27-2049-4FAE-8261-B889D5ECDCB6}">
      <dgm:prSet/>
      <dgm:spPr/>
      <dgm:t>
        <a:bodyPr/>
        <a:lstStyle/>
        <a:p>
          <a:endParaRPr lang="en-US"/>
        </a:p>
      </dgm:t>
    </dgm:pt>
    <dgm:pt modelId="{6336AFE5-A544-4699-8159-B30C3185CBF6}">
      <dgm:prSet/>
      <dgm:spPr/>
      <dgm:t>
        <a:bodyPr/>
        <a:lstStyle/>
        <a:p>
          <a:r>
            <a:rPr lang="en-IN"/>
            <a:t>Formula for Metrics based on Confusion Matrix </a:t>
          </a:r>
          <a:endParaRPr lang="en-US"/>
        </a:p>
      </dgm:t>
    </dgm:pt>
    <dgm:pt modelId="{1A558280-70C4-4713-9903-C4BBA1AD41FA}" type="parTrans" cxnId="{569151BA-3E61-4B65-BD10-B0DB92A0CB15}">
      <dgm:prSet/>
      <dgm:spPr/>
      <dgm:t>
        <a:bodyPr/>
        <a:lstStyle/>
        <a:p>
          <a:endParaRPr lang="en-US"/>
        </a:p>
      </dgm:t>
    </dgm:pt>
    <dgm:pt modelId="{51127CEB-C8A5-4BB9-B91E-E83440170577}" type="sibTrans" cxnId="{569151BA-3E61-4B65-BD10-B0DB92A0CB15}">
      <dgm:prSet/>
      <dgm:spPr/>
      <dgm:t>
        <a:bodyPr/>
        <a:lstStyle/>
        <a:p>
          <a:endParaRPr lang="en-US"/>
        </a:p>
      </dgm:t>
    </dgm:pt>
    <dgm:pt modelId="{38B3FD4E-6798-4D33-857A-2F48BE834F51}">
      <dgm:prSet/>
      <dgm:spPr/>
      <dgm:t>
        <a:bodyPr/>
        <a:lstStyle/>
        <a:p>
          <a:r>
            <a:rPr lang="en-IN"/>
            <a:t>Type 1 and Type 2 error</a:t>
          </a:r>
          <a:endParaRPr lang="en-US"/>
        </a:p>
      </dgm:t>
    </dgm:pt>
    <dgm:pt modelId="{B64302AC-ECC2-4A39-8DFA-5855DBAB6C0D}" type="parTrans" cxnId="{03EEB400-D181-4250-B875-828D75A1F4F6}">
      <dgm:prSet/>
      <dgm:spPr/>
      <dgm:t>
        <a:bodyPr/>
        <a:lstStyle/>
        <a:p>
          <a:endParaRPr lang="en-US"/>
        </a:p>
      </dgm:t>
    </dgm:pt>
    <dgm:pt modelId="{778038E0-4298-439C-9C4B-4C976E531801}" type="sibTrans" cxnId="{03EEB400-D181-4250-B875-828D75A1F4F6}">
      <dgm:prSet/>
      <dgm:spPr/>
      <dgm:t>
        <a:bodyPr/>
        <a:lstStyle/>
        <a:p>
          <a:endParaRPr lang="en-US"/>
        </a:p>
      </dgm:t>
    </dgm:pt>
    <dgm:pt modelId="{1C0E1371-F946-4A6F-A3D4-0974BC8D84DB}" type="pres">
      <dgm:prSet presAssocID="{EFAFC7B8-7ABE-42ED-94CA-DEE37839C121}" presName="linear" presStyleCnt="0">
        <dgm:presLayoutVars>
          <dgm:animLvl val="lvl"/>
          <dgm:resizeHandles val="exact"/>
        </dgm:presLayoutVars>
      </dgm:prSet>
      <dgm:spPr/>
    </dgm:pt>
    <dgm:pt modelId="{0D253D29-4A98-4635-9B9A-76D93A2098C5}" type="pres">
      <dgm:prSet presAssocID="{9F28B09E-E662-4252-9E57-EBA8838C4EB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1E24A9A-F6FF-423A-BD3C-B1368F6C8376}" type="pres">
      <dgm:prSet presAssocID="{C1CE59CD-1FB2-47D9-9D91-6D7A8F5AA0E2}" presName="spacer" presStyleCnt="0"/>
      <dgm:spPr/>
    </dgm:pt>
    <dgm:pt modelId="{B3FA194B-A907-4FE0-8933-A9C66283D266}" type="pres">
      <dgm:prSet presAssocID="{A2B8ABEF-7D81-4288-9764-0366B26A285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05D65F8-06E1-4FC3-B750-5E8294B39102}" type="pres">
      <dgm:prSet presAssocID="{4A3EB173-3459-4629-8909-B5B2854480CA}" presName="spacer" presStyleCnt="0"/>
      <dgm:spPr/>
    </dgm:pt>
    <dgm:pt modelId="{F495F072-4F9F-4B43-AB7F-C7A2C7587EC9}" type="pres">
      <dgm:prSet presAssocID="{C4508F82-5E3F-4F9D-BF4D-59A55F47FC9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34C9114-44DD-4E99-A9F5-AE9D0B52BB56}" type="pres">
      <dgm:prSet presAssocID="{15D90905-5061-4F50-864C-3C694ADEEE9A}" presName="spacer" presStyleCnt="0"/>
      <dgm:spPr/>
    </dgm:pt>
    <dgm:pt modelId="{0FFD547D-3B13-4F87-AF04-AF986CB0FEA2}" type="pres">
      <dgm:prSet presAssocID="{CDDE926D-790F-48AE-A069-A1B04E20F87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915BA8D-2F07-4614-B3E4-D7A4C30B781F}" type="pres">
      <dgm:prSet presAssocID="{DDBD468B-AA63-4BBA-8223-AC502628E06F}" presName="spacer" presStyleCnt="0"/>
      <dgm:spPr/>
    </dgm:pt>
    <dgm:pt modelId="{54072321-1872-46B7-BA92-AA2E531370DE}" type="pres">
      <dgm:prSet presAssocID="{6336AFE5-A544-4699-8159-B30C3185CBF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6B93D40-255A-433A-9E45-FAEA5D42D53D}" type="pres">
      <dgm:prSet presAssocID="{51127CEB-C8A5-4BB9-B91E-E83440170577}" presName="spacer" presStyleCnt="0"/>
      <dgm:spPr/>
    </dgm:pt>
    <dgm:pt modelId="{5F266A7B-8914-479E-91BF-69C37E92A3EB}" type="pres">
      <dgm:prSet presAssocID="{38B3FD4E-6798-4D33-857A-2F48BE834F5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3EEB400-D181-4250-B875-828D75A1F4F6}" srcId="{EFAFC7B8-7ABE-42ED-94CA-DEE37839C121}" destId="{38B3FD4E-6798-4D33-857A-2F48BE834F51}" srcOrd="5" destOrd="0" parTransId="{B64302AC-ECC2-4A39-8DFA-5855DBAB6C0D}" sibTransId="{778038E0-4298-439C-9C4B-4C976E531801}"/>
    <dgm:cxn modelId="{4B60AB27-2049-4FAE-8261-B889D5ECDCB6}" srcId="{EFAFC7B8-7ABE-42ED-94CA-DEE37839C121}" destId="{CDDE926D-790F-48AE-A069-A1B04E20F872}" srcOrd="3" destOrd="0" parTransId="{C189CE98-2CDC-41BA-B752-5EDBC83E0124}" sibTransId="{DDBD468B-AA63-4BBA-8223-AC502628E06F}"/>
    <dgm:cxn modelId="{6B8F7235-3F4F-4EE1-9B79-E98ABB2FB134}" type="presOf" srcId="{6336AFE5-A544-4699-8159-B30C3185CBF6}" destId="{54072321-1872-46B7-BA92-AA2E531370DE}" srcOrd="0" destOrd="0" presId="urn:microsoft.com/office/officeart/2005/8/layout/vList2"/>
    <dgm:cxn modelId="{EB20AD3F-B3A5-43DF-AA0E-97ABB8F5AFF3}" type="presOf" srcId="{EFAFC7B8-7ABE-42ED-94CA-DEE37839C121}" destId="{1C0E1371-F946-4A6F-A3D4-0974BC8D84DB}" srcOrd="0" destOrd="0" presId="urn:microsoft.com/office/officeart/2005/8/layout/vList2"/>
    <dgm:cxn modelId="{7E725660-5036-4B16-8596-93D54D56D7B2}" type="presOf" srcId="{CDDE926D-790F-48AE-A069-A1B04E20F872}" destId="{0FFD547D-3B13-4F87-AF04-AF986CB0FEA2}" srcOrd="0" destOrd="0" presId="urn:microsoft.com/office/officeart/2005/8/layout/vList2"/>
    <dgm:cxn modelId="{1E5A2B72-579C-47E6-8DAC-6695D1C79419}" type="presOf" srcId="{9F28B09E-E662-4252-9E57-EBA8838C4EB0}" destId="{0D253D29-4A98-4635-9B9A-76D93A2098C5}" srcOrd="0" destOrd="0" presId="urn:microsoft.com/office/officeart/2005/8/layout/vList2"/>
    <dgm:cxn modelId="{569151BA-3E61-4B65-BD10-B0DB92A0CB15}" srcId="{EFAFC7B8-7ABE-42ED-94CA-DEE37839C121}" destId="{6336AFE5-A544-4699-8159-B30C3185CBF6}" srcOrd="4" destOrd="0" parTransId="{1A558280-70C4-4713-9903-C4BBA1AD41FA}" sibTransId="{51127CEB-C8A5-4BB9-B91E-E83440170577}"/>
    <dgm:cxn modelId="{D3552EBB-13A6-4A73-BD32-DEC814E40AB8}" type="presOf" srcId="{A2B8ABEF-7D81-4288-9764-0366B26A2851}" destId="{B3FA194B-A907-4FE0-8933-A9C66283D266}" srcOrd="0" destOrd="0" presId="urn:microsoft.com/office/officeart/2005/8/layout/vList2"/>
    <dgm:cxn modelId="{0EAE42BF-BF6B-4A13-933F-241C54595310}" srcId="{EFAFC7B8-7ABE-42ED-94CA-DEE37839C121}" destId="{C4508F82-5E3F-4F9D-BF4D-59A55F47FC9E}" srcOrd="2" destOrd="0" parTransId="{B628E5F2-3E42-4EE0-90C2-F31904E3864D}" sibTransId="{15D90905-5061-4F50-864C-3C694ADEEE9A}"/>
    <dgm:cxn modelId="{FDEB48CA-9F8C-4754-AF6C-BA10A56F0951}" type="presOf" srcId="{C4508F82-5E3F-4F9D-BF4D-59A55F47FC9E}" destId="{F495F072-4F9F-4B43-AB7F-C7A2C7587EC9}" srcOrd="0" destOrd="0" presId="urn:microsoft.com/office/officeart/2005/8/layout/vList2"/>
    <dgm:cxn modelId="{D2679FDC-F33F-434B-AA25-D75E21590193}" srcId="{EFAFC7B8-7ABE-42ED-94CA-DEE37839C121}" destId="{A2B8ABEF-7D81-4288-9764-0366B26A2851}" srcOrd="1" destOrd="0" parTransId="{48316DFA-2483-4617-AC08-0B6D95BC6748}" sibTransId="{4A3EB173-3459-4629-8909-B5B2854480CA}"/>
    <dgm:cxn modelId="{F6FF2BE6-8CCD-497F-9B92-C45D3E2B5294}" srcId="{EFAFC7B8-7ABE-42ED-94CA-DEE37839C121}" destId="{9F28B09E-E662-4252-9E57-EBA8838C4EB0}" srcOrd="0" destOrd="0" parTransId="{FBE23630-8DF1-40EA-B7DB-45C8D613B391}" sibTransId="{C1CE59CD-1FB2-47D9-9D91-6D7A8F5AA0E2}"/>
    <dgm:cxn modelId="{4B4DACEB-F233-4A1D-BB24-FBC0BC8C82B2}" type="presOf" srcId="{38B3FD4E-6798-4D33-857A-2F48BE834F51}" destId="{5F266A7B-8914-479E-91BF-69C37E92A3EB}" srcOrd="0" destOrd="0" presId="urn:microsoft.com/office/officeart/2005/8/layout/vList2"/>
    <dgm:cxn modelId="{42A835F2-CE2F-4D17-827A-D2D7678A5DFD}" type="presParOf" srcId="{1C0E1371-F946-4A6F-A3D4-0974BC8D84DB}" destId="{0D253D29-4A98-4635-9B9A-76D93A2098C5}" srcOrd="0" destOrd="0" presId="urn:microsoft.com/office/officeart/2005/8/layout/vList2"/>
    <dgm:cxn modelId="{23F9E3AD-6AE0-4291-82BF-12E3402CBA53}" type="presParOf" srcId="{1C0E1371-F946-4A6F-A3D4-0974BC8D84DB}" destId="{31E24A9A-F6FF-423A-BD3C-B1368F6C8376}" srcOrd="1" destOrd="0" presId="urn:microsoft.com/office/officeart/2005/8/layout/vList2"/>
    <dgm:cxn modelId="{1570A854-8121-4C87-97B1-F0A551745BAE}" type="presParOf" srcId="{1C0E1371-F946-4A6F-A3D4-0974BC8D84DB}" destId="{B3FA194B-A907-4FE0-8933-A9C66283D266}" srcOrd="2" destOrd="0" presId="urn:microsoft.com/office/officeart/2005/8/layout/vList2"/>
    <dgm:cxn modelId="{C07EBF79-61A5-4FEC-9F85-1D4B4850CC45}" type="presParOf" srcId="{1C0E1371-F946-4A6F-A3D4-0974BC8D84DB}" destId="{205D65F8-06E1-4FC3-B750-5E8294B39102}" srcOrd="3" destOrd="0" presId="urn:microsoft.com/office/officeart/2005/8/layout/vList2"/>
    <dgm:cxn modelId="{CC628927-73C0-4807-AE4C-857BA05D9B43}" type="presParOf" srcId="{1C0E1371-F946-4A6F-A3D4-0974BC8D84DB}" destId="{F495F072-4F9F-4B43-AB7F-C7A2C7587EC9}" srcOrd="4" destOrd="0" presId="urn:microsoft.com/office/officeart/2005/8/layout/vList2"/>
    <dgm:cxn modelId="{2230E48D-6A05-4B26-BB8C-5F6000FD62C7}" type="presParOf" srcId="{1C0E1371-F946-4A6F-A3D4-0974BC8D84DB}" destId="{434C9114-44DD-4E99-A9F5-AE9D0B52BB56}" srcOrd="5" destOrd="0" presId="urn:microsoft.com/office/officeart/2005/8/layout/vList2"/>
    <dgm:cxn modelId="{58B60AAE-483E-4557-95EB-8323995B5EB7}" type="presParOf" srcId="{1C0E1371-F946-4A6F-A3D4-0974BC8D84DB}" destId="{0FFD547D-3B13-4F87-AF04-AF986CB0FEA2}" srcOrd="6" destOrd="0" presId="urn:microsoft.com/office/officeart/2005/8/layout/vList2"/>
    <dgm:cxn modelId="{2AA16DBD-80D7-4760-99F8-8AFE753D0100}" type="presParOf" srcId="{1C0E1371-F946-4A6F-A3D4-0974BC8D84DB}" destId="{4915BA8D-2F07-4614-B3E4-D7A4C30B781F}" srcOrd="7" destOrd="0" presId="urn:microsoft.com/office/officeart/2005/8/layout/vList2"/>
    <dgm:cxn modelId="{66EA0E49-1753-4EF4-AC9E-F19859895825}" type="presParOf" srcId="{1C0E1371-F946-4A6F-A3D4-0974BC8D84DB}" destId="{54072321-1872-46B7-BA92-AA2E531370DE}" srcOrd="8" destOrd="0" presId="urn:microsoft.com/office/officeart/2005/8/layout/vList2"/>
    <dgm:cxn modelId="{D01A6EB3-7FF8-4624-9523-0E378B4AB33B}" type="presParOf" srcId="{1C0E1371-F946-4A6F-A3D4-0974BC8D84DB}" destId="{46B93D40-255A-433A-9E45-FAEA5D42D53D}" srcOrd="9" destOrd="0" presId="urn:microsoft.com/office/officeart/2005/8/layout/vList2"/>
    <dgm:cxn modelId="{F39F8E0C-3F32-406C-8B2C-26044C6E32F4}" type="presParOf" srcId="{1C0E1371-F946-4A6F-A3D4-0974BC8D84DB}" destId="{5F266A7B-8914-479E-91BF-69C37E92A3E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53D29-4A98-4635-9B9A-76D93A2098C5}">
      <dsp:nvSpPr>
        <dsp:cNvPr id="0" name=""/>
        <dsp:cNvSpPr/>
      </dsp:nvSpPr>
      <dsp:spPr>
        <a:xfrm>
          <a:off x="0" y="894953"/>
          <a:ext cx="6245265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Introduction</a:t>
          </a:r>
          <a:endParaRPr lang="en-US" sz="2400" kern="1200"/>
        </a:p>
      </dsp:txBody>
      <dsp:txXfrm>
        <a:off x="28100" y="923053"/>
        <a:ext cx="6189065" cy="519439"/>
      </dsp:txXfrm>
    </dsp:sp>
    <dsp:sp modelId="{B3FA194B-A907-4FE0-8933-A9C66283D266}">
      <dsp:nvSpPr>
        <dsp:cNvPr id="0" name=""/>
        <dsp:cNvSpPr/>
      </dsp:nvSpPr>
      <dsp:spPr>
        <a:xfrm>
          <a:off x="0" y="1539713"/>
          <a:ext cx="6245265" cy="575639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Instances in confusion matrix</a:t>
          </a:r>
          <a:endParaRPr lang="en-US" sz="2400" kern="1200"/>
        </a:p>
      </dsp:txBody>
      <dsp:txXfrm>
        <a:off x="28100" y="1567813"/>
        <a:ext cx="6189065" cy="519439"/>
      </dsp:txXfrm>
    </dsp:sp>
    <dsp:sp modelId="{F495F072-4F9F-4B43-AB7F-C7A2C7587EC9}">
      <dsp:nvSpPr>
        <dsp:cNvPr id="0" name=""/>
        <dsp:cNvSpPr/>
      </dsp:nvSpPr>
      <dsp:spPr>
        <a:xfrm>
          <a:off x="0" y="2184473"/>
          <a:ext cx="6245265" cy="575639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Confusion matrix for Binary Classification</a:t>
          </a:r>
          <a:endParaRPr lang="en-US" sz="2400" kern="1200"/>
        </a:p>
      </dsp:txBody>
      <dsp:txXfrm>
        <a:off x="28100" y="2212573"/>
        <a:ext cx="6189065" cy="519439"/>
      </dsp:txXfrm>
    </dsp:sp>
    <dsp:sp modelId="{0FFD547D-3B13-4F87-AF04-AF986CB0FEA2}">
      <dsp:nvSpPr>
        <dsp:cNvPr id="0" name=""/>
        <dsp:cNvSpPr/>
      </dsp:nvSpPr>
      <dsp:spPr>
        <a:xfrm>
          <a:off x="0" y="2829233"/>
          <a:ext cx="6245265" cy="575639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Confusion matrix for Multiclass classification</a:t>
          </a:r>
          <a:endParaRPr lang="en-US" sz="2400" kern="1200"/>
        </a:p>
      </dsp:txBody>
      <dsp:txXfrm>
        <a:off x="28100" y="2857333"/>
        <a:ext cx="6189065" cy="519439"/>
      </dsp:txXfrm>
    </dsp:sp>
    <dsp:sp modelId="{54072321-1872-46B7-BA92-AA2E531370DE}">
      <dsp:nvSpPr>
        <dsp:cNvPr id="0" name=""/>
        <dsp:cNvSpPr/>
      </dsp:nvSpPr>
      <dsp:spPr>
        <a:xfrm>
          <a:off x="0" y="3473993"/>
          <a:ext cx="6245265" cy="575639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Formula for Metrics based on Confusion Matrix </a:t>
          </a:r>
          <a:endParaRPr lang="en-US" sz="2400" kern="1200"/>
        </a:p>
      </dsp:txBody>
      <dsp:txXfrm>
        <a:off x="28100" y="3502093"/>
        <a:ext cx="6189065" cy="519439"/>
      </dsp:txXfrm>
    </dsp:sp>
    <dsp:sp modelId="{5F266A7B-8914-479E-91BF-69C37E92A3EB}">
      <dsp:nvSpPr>
        <dsp:cNvPr id="0" name=""/>
        <dsp:cNvSpPr/>
      </dsp:nvSpPr>
      <dsp:spPr>
        <a:xfrm>
          <a:off x="0" y="4118753"/>
          <a:ext cx="6245265" cy="57563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Type 1 and Type 2 error</a:t>
          </a:r>
          <a:endParaRPr lang="en-US" sz="2400" kern="1200"/>
        </a:p>
      </dsp:txBody>
      <dsp:txXfrm>
        <a:off x="28100" y="4146853"/>
        <a:ext cx="6189065" cy="519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0801B-4B33-4170-9125-FDA08AE48DD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93145-93CA-4384-974A-1A7574F25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9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93145-93CA-4384-974A-1A7574F259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0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93145-93CA-4384-974A-1A7574F259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7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0FD3-17DF-E24B-5FBF-1A1416F93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3169E-959B-4473-1F3C-603307DEF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94C40-EB3F-6FFE-B55A-A5C4AA37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B99-3466-4BC8-88CD-8CA29FEA7B1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D4675-E121-BB5A-8E21-6AA7EEAE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70714-CEEE-D934-528D-2977E97E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935F-32A2-4B42-880A-0C2BE1B5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5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7986-DFC0-CDEC-A5F5-247AF92D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94889-8D83-84D6-73F1-E5514EF46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0128B-0C71-34B1-8FFB-D66677FF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B99-3466-4BC8-88CD-8CA29FEA7B1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84570-F1B6-9FA1-02AC-27D5847B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67DC7-0FD3-16A5-D639-1E3A1905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935F-32A2-4B42-880A-0C2BE1B5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7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7A53B-995A-5354-5101-52752C5A1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A9A30-1E95-17B8-0483-AED912EB6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01937-0859-0E4C-863B-FA23CB78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B99-3466-4BC8-88CD-8CA29FEA7B1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826BD-9EC4-F91F-6E9B-EC8A020B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FB9EC-0EC4-8D76-8ED7-4AD2753A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935F-32A2-4B42-880A-0C2BE1B5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4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448E-8A19-319D-4DBB-ACD1426A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3627B-8F5A-F844-659C-BB35E5917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AF9AB-D7EF-9743-0F0E-6966C6A2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B99-3466-4BC8-88CD-8CA29FEA7B1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D213-8945-FE44-5126-6D2CAB19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D1552-6D54-4041-9232-2F7BE71E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935F-32A2-4B42-880A-0C2BE1B5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8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0495-5A02-3374-1D05-8D8266F98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E24CA-C4CC-3FA2-0919-74D860B1A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E4CD-BC58-9664-537B-18C115E6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B99-3466-4BC8-88CD-8CA29FEA7B1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56240-690D-FE5A-5F70-DF175ECE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9E7B2-4610-A3DD-8737-F1D3857F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935F-32A2-4B42-880A-0C2BE1B5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CA4E-FF38-DD05-6A1F-EBA079E5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02026-8787-4C06-C24E-851B3C3F6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98075-FCA9-601B-F3D2-130ED01E2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BB7D0-3D21-3D02-75EA-1C160542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B99-3466-4BC8-88CD-8CA29FEA7B1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F3915-6C54-2E0B-E9BF-4005FE12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E0BEC-80A9-B42C-A560-68665982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935F-32A2-4B42-880A-0C2BE1B5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1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858F-5143-D1DB-962C-D218E74CC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789BA-8A6E-FE8C-09B2-CB798BA65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D47ED-A1B1-FB7C-75C8-FA2EF19A7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BC8D7-E103-5C3D-F147-925557818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2CEC5-F7F6-8D1C-DA0F-BF039385F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DB10F-C87C-EEE5-7BB8-B7F58E66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B99-3466-4BC8-88CD-8CA29FEA7B1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66A85-F0AE-B837-B51E-48BCDF69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98C4F-0036-5F10-1D3E-D9458F9D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935F-32A2-4B42-880A-0C2BE1B5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7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ACDE-D7F4-ACEA-8FE6-B77CCD56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477EB-8446-6FFF-4A28-2F235D27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B99-3466-4BC8-88CD-8CA29FEA7B1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7FACE-5535-0EA2-CF89-7CC7C20B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D3210-EA18-F501-7A3D-9B5A2618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935F-32A2-4B42-880A-0C2BE1B5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9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2A700-6205-45A3-F092-BD49736F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B99-3466-4BC8-88CD-8CA29FEA7B1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00636-BD62-3100-FB3A-3B26D482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3EF8F-D913-9CE5-428C-63AA2623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935F-32A2-4B42-880A-0C2BE1B5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9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EB0A-7755-745D-6DDB-BE3C9E9FE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0E512-70D8-E47F-3D8F-008A83EB9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88C7F-4154-0957-9DC1-00C09CA40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2765B-0B0A-37F5-4AD3-7D0325A2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B99-3466-4BC8-88CD-8CA29FEA7B1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ED5D9-623E-A2D9-0D7E-EC3A944F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1E7A9-AAA2-F1A9-A30F-285CB881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935F-32A2-4B42-880A-0C2BE1B5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5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C3F2-91EE-70A5-944B-D0791BEE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4BC26-40DA-5887-C60F-95C76F983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98793-CF10-C908-3DFC-269331D54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31473-7125-BFEB-FC55-FE3517F4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B99-3466-4BC8-88CD-8CA29FEA7B1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6B596-6F0A-D0C0-E0A7-B7A4AFC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039E4-722E-BCCE-FE92-C9C4A14A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935F-32A2-4B42-880A-0C2BE1B5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5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B33FE5-DE89-5CC8-670C-256E8930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8879E-2772-2AD3-60A5-54E2A4918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3FDE7-A1E1-08CC-A27D-27F706B40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6B99-3466-4BC8-88CD-8CA29FEA7B19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BF83-0224-33BD-31AB-FFA9E9B14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C209A-C561-D755-B58C-5BF6D26DA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7935F-32A2-4B42-880A-0C2BE1B5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3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1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E9CE0-7F87-D4B4-4B1B-6642D23DB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IN" sz="7200"/>
              <a:t>Confusion Matrix</a:t>
            </a:r>
            <a:endParaRPr lang="en-US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F8351-3CEB-DAB8-153B-75E0149E1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IN" sz="2800"/>
              <a:t>Gokul Packirisamy</a:t>
            </a:r>
            <a:endParaRPr lang="en-US" sz="28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19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32689-5D4D-A49A-2B71-A9CDB11C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8000"/>
              <a:t>Table of Content	</a:t>
            </a:r>
            <a:endParaRPr lang="en-US" sz="80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C097F38C-9CE1-33A9-19E8-FC2EA128C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66705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356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B9438-37DC-7E7A-5CAA-8F3E4456E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Introduction</a:t>
            </a:r>
            <a:endParaRPr lang="en-US" sz="5400"/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7126-CDFD-369D-D77C-745FD2B26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0" i="0">
                <a:effectLst/>
                <a:latin typeface="Nunito" pitchFamily="2" charset="0"/>
              </a:rPr>
              <a:t>A </a:t>
            </a:r>
            <a:r>
              <a:rPr lang="en-US" sz="2200" b="1" i="0">
                <a:effectLst/>
                <a:latin typeface="Nunito" pitchFamily="2" charset="0"/>
              </a:rPr>
              <a:t>confusion matrix</a:t>
            </a:r>
            <a:r>
              <a:rPr lang="en-US" sz="2200" b="0" i="0">
                <a:effectLst/>
                <a:latin typeface="Nunito" pitchFamily="2" charset="0"/>
              </a:rPr>
              <a:t> is a matrix used to summarize the performance of models with </a:t>
            </a:r>
            <a:r>
              <a:rPr lang="en-US" sz="2200" b="1" i="0">
                <a:effectLst/>
                <a:latin typeface="Nunito" pitchFamily="2" charset="0"/>
              </a:rPr>
              <a:t>categorical data </a:t>
            </a:r>
            <a:r>
              <a:rPr lang="en-US" sz="2200" b="0" i="0">
                <a:effectLst/>
                <a:latin typeface="Nunito" pitchFamily="2" charset="0"/>
              </a:rPr>
              <a:t>as output or prediction. It displays the number of accurate and inaccurate outputs in a matrix form.</a:t>
            </a:r>
          </a:p>
          <a:p>
            <a:endParaRPr lang="en-US" sz="2200">
              <a:latin typeface="Nunito" pitchFamily="2" charset="0"/>
            </a:endParaRPr>
          </a:p>
          <a:p>
            <a:pPr marL="0" indent="0">
              <a:buNone/>
            </a:pPr>
            <a:r>
              <a:rPr lang="en-IN" sz="2200"/>
              <a:t>It is used in categorical output data only. An example of categorical data,</a:t>
            </a:r>
          </a:p>
          <a:p>
            <a:r>
              <a:rPr lang="en-IN" sz="2200"/>
              <a:t>Ordinal – Rank, Grade etc.  - 1,2,3 or A,B,C</a:t>
            </a:r>
          </a:p>
          <a:p>
            <a:r>
              <a:rPr lang="en-IN" sz="2200"/>
              <a:t>Nominal – Sex, Gender, Marital Status etc. – Male, Female</a:t>
            </a:r>
          </a:p>
        </p:txBody>
      </p:sp>
    </p:spTree>
    <p:extLst>
      <p:ext uri="{BB962C8B-B14F-4D97-AF65-F5344CB8AC3E}">
        <p14:creationId xmlns:p14="http://schemas.microsoft.com/office/powerpoint/2010/main" val="418031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C054C-4A1B-E00D-534B-4FF13D4E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843" y="502020"/>
            <a:ext cx="6504979" cy="743120"/>
          </a:xfrm>
        </p:spPr>
        <p:txBody>
          <a:bodyPr anchor="b">
            <a:normAutofit/>
          </a:bodyPr>
          <a:lstStyle/>
          <a:p>
            <a:r>
              <a:rPr lang="en-IN" sz="4000" dirty="0"/>
              <a:t>Instances in confusion matrix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F6E9F-801D-3509-B704-BD90F9DD1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843" y="2405894"/>
            <a:ext cx="6504979" cy="3535083"/>
          </a:xfrm>
        </p:spPr>
        <p:txBody>
          <a:bodyPr anchor="t">
            <a:normAutofit/>
          </a:bodyPr>
          <a:lstStyle/>
          <a:p>
            <a:pPr marL="0" indent="0" fontAlgn="base">
              <a:buNone/>
            </a:pPr>
            <a:endParaRPr lang="en-US" sz="1100" b="1" dirty="0">
              <a:latin typeface="Nunito" pitchFamily="2" charset="0"/>
            </a:endParaRPr>
          </a:p>
          <a:p>
            <a:pPr marL="0" indent="0" fontAlgn="base">
              <a:buNone/>
            </a:pPr>
            <a:r>
              <a:rPr lang="en-US" sz="1200" b="1" dirty="0">
                <a:latin typeface="Nunito" pitchFamily="2" charset="0"/>
              </a:rPr>
              <a:t>True positives (TP) </a:t>
            </a:r>
            <a:r>
              <a:rPr lang="en-US" sz="1200" dirty="0">
                <a:latin typeface="Nunito" pitchFamily="2" charset="0"/>
              </a:rPr>
              <a:t>is number of model positive class that the model correctly predicted.</a:t>
            </a:r>
          </a:p>
          <a:p>
            <a:pPr marL="0" indent="0" fontAlgn="base">
              <a:buNone/>
            </a:pPr>
            <a:endParaRPr lang="en-US" sz="1200" dirty="0">
              <a:latin typeface="Nunito" pitchFamily="2" charset="0"/>
            </a:endParaRPr>
          </a:p>
          <a:p>
            <a:pPr marL="0" indent="0" fontAlgn="base">
              <a:buNone/>
            </a:pPr>
            <a:r>
              <a:rPr lang="en-US" sz="1200" b="1" dirty="0">
                <a:latin typeface="Nunito" pitchFamily="2" charset="0"/>
              </a:rPr>
              <a:t>True negatives (TN) </a:t>
            </a:r>
            <a:r>
              <a:rPr lang="en-US" sz="1200" dirty="0">
                <a:latin typeface="Nunito" pitchFamily="2" charset="0"/>
              </a:rPr>
              <a:t>is number of model negative class that the model correctly predicted.</a:t>
            </a:r>
          </a:p>
          <a:p>
            <a:pPr marL="0" indent="0" fontAlgn="base">
              <a:buNone/>
            </a:pPr>
            <a:endParaRPr lang="en-US" sz="1200" b="1" dirty="0">
              <a:latin typeface="Nunito" pitchFamily="2" charset="0"/>
            </a:endParaRPr>
          </a:p>
          <a:p>
            <a:pPr marL="0" indent="0" fontAlgn="base">
              <a:buNone/>
            </a:pPr>
            <a:r>
              <a:rPr lang="en-US" sz="1200" b="1" dirty="0">
                <a:latin typeface="Nunito" pitchFamily="2" charset="0"/>
              </a:rPr>
              <a:t>False positives (FP) </a:t>
            </a:r>
            <a:r>
              <a:rPr lang="en-US" sz="1200" dirty="0">
                <a:latin typeface="Nunito" pitchFamily="2" charset="0"/>
              </a:rPr>
              <a:t>is number of model positive class that the model wrongly predicted.</a:t>
            </a:r>
          </a:p>
          <a:p>
            <a:pPr marL="0" indent="0" fontAlgn="base">
              <a:buNone/>
            </a:pPr>
            <a:endParaRPr lang="en-US" sz="1200" dirty="0">
              <a:latin typeface="Nunito" pitchFamily="2" charset="0"/>
            </a:endParaRPr>
          </a:p>
          <a:p>
            <a:pPr marL="0" indent="0" fontAlgn="base">
              <a:buNone/>
            </a:pPr>
            <a:r>
              <a:rPr lang="en-US" sz="1200" b="1" dirty="0">
                <a:latin typeface="Nunito" pitchFamily="2" charset="0"/>
              </a:rPr>
              <a:t>False negatives (FN) </a:t>
            </a:r>
            <a:r>
              <a:rPr lang="en-US" sz="1200" dirty="0">
                <a:latin typeface="Nunito" pitchFamily="2" charset="0"/>
              </a:rPr>
              <a:t>is number of model negative class that the model wrongly predicted.</a:t>
            </a:r>
          </a:p>
          <a:p>
            <a:pPr fontAlgn="base"/>
            <a:endParaRPr lang="en-US" sz="1200" b="1" dirty="0">
              <a:latin typeface="Nunito" pitchFamily="2" charset="0"/>
            </a:endParaRPr>
          </a:p>
          <a:p>
            <a:pPr marL="0" indent="0" fontAlgn="base">
              <a:buNone/>
            </a:pPr>
            <a:r>
              <a:rPr lang="en-US" sz="1200" b="0" i="0" dirty="0">
                <a:effectLst/>
                <a:latin typeface="Nunito" pitchFamily="2" charset="0"/>
              </a:rPr>
              <a:t>	Total of datapoints = (TP + TN + FP + FN)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931038-65DB-8BBC-EAFE-FF47B744B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939"/>
          <a:stretch/>
        </p:blipFill>
        <p:spPr>
          <a:xfrm>
            <a:off x="7141676" y="909081"/>
            <a:ext cx="4039112" cy="50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3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A8E9-141C-FE2E-EC7E-2285C60E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>
                <a:solidFill>
                  <a:schemeClr val="tx2"/>
                </a:solidFill>
              </a:rPr>
              <a:t>Confusion matrix for Binary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238F-2BEE-E25E-FC05-057208346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37" y="3129307"/>
            <a:ext cx="6029325" cy="1285875"/>
          </a:xfrm>
        </p:spPr>
        <p:txBody>
          <a:bodyPr/>
          <a:lstStyle/>
          <a:p>
            <a:pPr marL="0" indent="0" algn="just">
              <a:buNone/>
            </a:pPr>
            <a:r>
              <a:rPr lang="en-IN"/>
              <a:t>Binary classification has two classes of either one or another as predictor classes.</a:t>
            </a:r>
            <a:endParaRPr lang="en-IN" dirty="0"/>
          </a:p>
        </p:txBody>
      </p:sp>
      <p:pic>
        <p:nvPicPr>
          <p:cNvPr id="2050" name="Picture 2" descr="Precision and recall - Wikipedia">
            <a:extLst>
              <a:ext uri="{FF2B5EF4-FFF2-40B4-BE49-F238E27FC236}">
                <a16:creationId xmlns:a16="http://schemas.microsoft.com/office/drawing/2014/main" id="{83974AEE-54E2-C468-C976-161C4A0C49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1" t="66525" r="12420"/>
          <a:stretch/>
        </p:blipFill>
        <p:spPr bwMode="auto">
          <a:xfrm>
            <a:off x="7448550" y="2843267"/>
            <a:ext cx="4310366" cy="311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1934F1-7810-196B-E3A7-19631B5EC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37" y="1690688"/>
            <a:ext cx="6514489" cy="1053201"/>
          </a:xfrm>
          <a:prstGeom prst="rect">
            <a:avLst/>
          </a:prstGeom>
          <a:noFill/>
          <a:ln w="57150">
            <a:solidFill>
              <a:schemeClr val="tx1"/>
            </a:solidFill>
          </a:ln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E69346-9F16-B378-BBF6-4DD014F3F2A9}"/>
              </a:ext>
            </a:extLst>
          </p:cNvPr>
          <p:cNvSpPr txBox="1"/>
          <p:nvPr/>
        </p:nvSpPr>
        <p:spPr>
          <a:xfrm>
            <a:off x="734237" y="4499025"/>
            <a:ext cx="82150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/>
              <a:t>True Positive = Positive predicted as positive / Total Outcome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/>
              <a:t>True Negative = Negative predicted as Negative / Total Outcome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/>
              <a:t>False Positive = Negative predicted as Positive / Total Outcome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/>
              <a:t>False Negative= Positive predicted as Negative / Total Outcome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592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A8E9-141C-FE2E-EC7E-2285C60E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chemeClr val="tx2"/>
                </a:solidFill>
              </a:rPr>
              <a:t>Confusion matrix for Multi-class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238F-2BEE-E25E-FC05-057208346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3379501"/>
            <a:ext cx="6543675" cy="866083"/>
          </a:xfrm>
        </p:spPr>
        <p:txBody>
          <a:bodyPr/>
          <a:lstStyle/>
          <a:p>
            <a:pPr marL="0" indent="0" algn="just">
              <a:buNone/>
            </a:pPr>
            <a:r>
              <a:rPr lang="en-IN" sz="2400" dirty="0"/>
              <a:t>Multi-class has three or more classes of predictor classes. Each class has separate confusion matrix.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1934F1-7810-196B-E3A7-19631B5EC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598548"/>
            <a:ext cx="6543675" cy="1013869"/>
          </a:xfrm>
          <a:prstGeom prst="rect">
            <a:avLst/>
          </a:prstGeom>
          <a:noFill/>
          <a:ln w="57150">
            <a:solidFill>
              <a:schemeClr val="tx1"/>
            </a:solidFill>
          </a:ln>
          <a:scene3d>
            <a:camera prst="obliqueTop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A579A82-6105-4BC6-A888-B02C9EEF2A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9"/>
          <a:stretch/>
        </p:blipFill>
        <p:spPr bwMode="auto">
          <a:xfrm>
            <a:off x="7667625" y="1690688"/>
            <a:ext cx="4009214" cy="30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EBB1D0-2F89-19E8-7317-9B3AED1F4A04}"/>
              </a:ext>
            </a:extLst>
          </p:cNvPr>
          <p:cNvSpPr txBox="1"/>
          <p:nvPr/>
        </p:nvSpPr>
        <p:spPr>
          <a:xfrm>
            <a:off x="704849" y="4461550"/>
            <a:ext cx="91535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True Positive = For k in list of classes: </a:t>
            </a:r>
            <a:r>
              <a:rPr lang="en-US" sz="1800" dirty="0" err="1"/>
              <a:t>Mij</a:t>
            </a:r>
            <a:r>
              <a:rPr lang="en-US" sz="1800" dirty="0"/>
              <a:t> where </a:t>
            </a:r>
            <a:r>
              <a:rPr lang="en-US" sz="1800" dirty="0" err="1"/>
              <a:t>i</a:t>
            </a:r>
            <a:r>
              <a:rPr lang="en-US" sz="1800" dirty="0"/>
              <a:t> = j = 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True Negative = For k in list of classes: SUM(</a:t>
            </a:r>
            <a:r>
              <a:rPr lang="en-US" sz="1800" dirty="0" err="1"/>
              <a:t>Mij</a:t>
            </a:r>
            <a:r>
              <a:rPr lang="en-US" sz="1800" dirty="0"/>
              <a:t>) where </a:t>
            </a:r>
            <a:r>
              <a:rPr lang="en-US" sz="1800" dirty="0" err="1"/>
              <a:t>i</a:t>
            </a:r>
            <a:r>
              <a:rPr lang="en-US" sz="1800" dirty="0"/>
              <a:t> and j not equal to 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False Positive = For k in list of classes: SUM(</a:t>
            </a:r>
            <a:r>
              <a:rPr lang="en-US" sz="1800" dirty="0" err="1"/>
              <a:t>Mij</a:t>
            </a:r>
            <a:r>
              <a:rPr lang="en-US" sz="1800" dirty="0"/>
              <a:t>) where </a:t>
            </a:r>
            <a:r>
              <a:rPr lang="en-US" sz="1800" dirty="0" err="1"/>
              <a:t>i</a:t>
            </a:r>
            <a:r>
              <a:rPr lang="en-US" sz="1800" dirty="0"/>
              <a:t> not equal to k and j equal to 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False Negative= For k in list of classes: SUM(</a:t>
            </a:r>
            <a:r>
              <a:rPr lang="en-US" sz="1800" dirty="0" err="1"/>
              <a:t>Mij</a:t>
            </a:r>
            <a:r>
              <a:rPr lang="en-US" sz="1800" dirty="0"/>
              <a:t>) where </a:t>
            </a:r>
            <a:r>
              <a:rPr lang="en-US" sz="1800" dirty="0" err="1"/>
              <a:t>i</a:t>
            </a:r>
            <a:r>
              <a:rPr lang="en-US" sz="1800" dirty="0"/>
              <a:t> equal to k  and j not equal to k</a:t>
            </a:r>
          </a:p>
        </p:txBody>
      </p:sp>
    </p:spTree>
    <p:extLst>
      <p:ext uri="{BB962C8B-B14F-4D97-AF65-F5344CB8AC3E}">
        <p14:creationId xmlns:p14="http://schemas.microsoft.com/office/powerpoint/2010/main" val="199527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lose up of ruler">
            <a:extLst>
              <a:ext uri="{FF2B5EF4-FFF2-40B4-BE49-F238E27FC236}">
                <a16:creationId xmlns:a16="http://schemas.microsoft.com/office/drawing/2014/main" id="{DD2F446D-D96C-A2F4-1DAF-150D6145CB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4" t="45340" r="19112" b="1363"/>
          <a:stretch/>
        </p:blipFill>
        <p:spPr>
          <a:xfrm>
            <a:off x="2914268" y="0"/>
            <a:ext cx="927773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CCEAA-3F7E-36CA-3962-2215862E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2" y="1117726"/>
            <a:ext cx="11573257" cy="132575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Formula for Metrics based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on Confusion Matrix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C5EA0-E176-9BA0-FE0A-D091EF4F326B}"/>
              </a:ext>
            </a:extLst>
          </p:cNvPr>
          <p:cNvSpPr txBox="1"/>
          <p:nvPr/>
        </p:nvSpPr>
        <p:spPr>
          <a:xfrm>
            <a:off x="371092" y="3051683"/>
            <a:ext cx="8658607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effectLst/>
              </a:rPr>
              <a:t>Accuracy </a:t>
            </a:r>
            <a:r>
              <a:rPr lang="en-US" dirty="0">
                <a:effectLst/>
              </a:rPr>
              <a:t>= (</a:t>
            </a:r>
            <a:r>
              <a:rPr lang="en-US" b="0" i="1" dirty="0">
                <a:effectLst/>
              </a:rPr>
              <a:t>TP</a:t>
            </a:r>
            <a:r>
              <a:rPr lang="en-US" b="0" i="0" dirty="0">
                <a:effectLst/>
              </a:rPr>
              <a:t>+</a:t>
            </a:r>
            <a:r>
              <a:rPr lang="en-US" b="0" i="1" dirty="0">
                <a:effectLst/>
              </a:rPr>
              <a:t>TN) / (TP</a:t>
            </a:r>
            <a:r>
              <a:rPr lang="en-US" b="0" i="0" dirty="0">
                <a:effectLst/>
              </a:rPr>
              <a:t>+</a:t>
            </a:r>
            <a:r>
              <a:rPr lang="en-US" b="0" i="1" dirty="0">
                <a:effectLst/>
              </a:rPr>
              <a:t>TN</a:t>
            </a:r>
            <a:r>
              <a:rPr lang="en-US" b="0" i="0" dirty="0">
                <a:effectLst/>
              </a:rPr>
              <a:t>+</a:t>
            </a:r>
            <a:r>
              <a:rPr lang="en-US" b="0" i="1" dirty="0">
                <a:effectLst/>
              </a:rPr>
              <a:t>FP</a:t>
            </a:r>
            <a:r>
              <a:rPr lang="en-US" b="0" i="0" dirty="0">
                <a:effectLst/>
              </a:rPr>
              <a:t>+</a:t>
            </a:r>
            <a:r>
              <a:rPr lang="en-US" b="0" i="1" dirty="0">
                <a:effectLst/>
              </a:rPr>
              <a:t>FN)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1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Precision = TP / (</a:t>
            </a:r>
            <a:r>
              <a:rPr lang="en-US" b="0" i="1" dirty="0">
                <a:effectLst/>
              </a:rPr>
              <a:t>TP</a:t>
            </a:r>
            <a:r>
              <a:rPr lang="en-US" b="0" i="0" dirty="0">
                <a:effectLst/>
              </a:rPr>
              <a:t>+</a:t>
            </a:r>
            <a:r>
              <a:rPr lang="en-US" b="0" i="1" dirty="0">
                <a:effectLst/>
              </a:rPr>
              <a:t>FP)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​</a:t>
            </a:r>
            <a:r>
              <a:rPr lang="en-US" dirty="0">
                <a:effectLst/>
              </a:rPr>
              <a:t>Recall =</a:t>
            </a:r>
            <a:r>
              <a:rPr lang="en-US" b="0" i="0" dirty="0">
                <a:effectLst/>
              </a:rPr>
              <a:t> TP / (</a:t>
            </a:r>
            <a:r>
              <a:rPr lang="en-US" b="0" i="1" dirty="0">
                <a:effectLst/>
              </a:rPr>
              <a:t>TP</a:t>
            </a:r>
            <a:r>
              <a:rPr lang="en-US" b="0" i="0" dirty="0">
                <a:effectLst/>
              </a:rPr>
              <a:t>+</a:t>
            </a:r>
            <a:r>
              <a:rPr lang="en-US" b="0" i="1" dirty="0">
                <a:effectLst/>
              </a:rPr>
              <a:t>FN)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1" dirty="0">
              <a:effectLst/>
            </a:endParaRP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Specificity or </a:t>
            </a:r>
            <a:r>
              <a:rPr lang="en-US" dirty="0"/>
              <a:t>True negative rate </a:t>
            </a:r>
            <a:r>
              <a:rPr lang="en-US" b="0" i="0" dirty="0">
                <a:effectLst/>
              </a:rPr>
              <a:t>= TN / (</a:t>
            </a:r>
            <a:r>
              <a:rPr lang="en-US" b="0" i="1" dirty="0">
                <a:effectLst/>
              </a:rPr>
              <a:t>TN</a:t>
            </a:r>
            <a:r>
              <a:rPr lang="en-US" b="0" i="0" dirty="0">
                <a:effectLst/>
              </a:rPr>
              <a:t>+</a:t>
            </a:r>
            <a:r>
              <a:rPr lang="en-US" b="0" i="1" dirty="0">
                <a:effectLst/>
              </a:rPr>
              <a:t>FP)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Sensitivity or True Positive rate  = </a:t>
            </a:r>
            <a:r>
              <a:rPr lang="en-US" b="0" i="0" dirty="0">
                <a:effectLst/>
              </a:rPr>
              <a:t>TP / (TP + FN)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F1-Score = (2</a:t>
            </a:r>
            <a:r>
              <a:rPr lang="en-US" b="0" i="0" dirty="0">
                <a:effectLst/>
              </a:rPr>
              <a:t>⋅</a:t>
            </a:r>
            <a:r>
              <a:rPr lang="en-US" b="0" i="1" dirty="0">
                <a:effectLst/>
              </a:rPr>
              <a:t>Precision</a:t>
            </a:r>
            <a:r>
              <a:rPr lang="en-US" b="0" i="0" dirty="0">
                <a:effectLst/>
              </a:rPr>
              <a:t>⋅</a:t>
            </a:r>
            <a:r>
              <a:rPr lang="en-US" b="0" i="1" dirty="0">
                <a:effectLst/>
              </a:rPr>
              <a:t>Recall</a:t>
            </a:r>
            <a:r>
              <a:rPr lang="en-US" b="0" i="0" dirty="0">
                <a:effectLst/>
              </a:rPr>
              <a:t>)/ (</a:t>
            </a:r>
            <a:r>
              <a:rPr lang="en-US" b="0" i="1" dirty="0" err="1">
                <a:effectLst/>
              </a:rPr>
              <a:t>Precision</a:t>
            </a:r>
            <a:r>
              <a:rPr lang="en-US" b="0" i="0" dirty="0" err="1">
                <a:effectLst/>
              </a:rPr>
              <a:t>+</a:t>
            </a:r>
            <a:r>
              <a:rPr lang="en-US" b="0" i="1" dirty="0" err="1">
                <a:effectLst/>
              </a:rPr>
              <a:t>Recall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496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F20C-FA24-7160-AFBA-686D4CAD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/>
          <a:lstStyle/>
          <a:p>
            <a:r>
              <a:rPr lang="en-IN" sz="4400" dirty="0">
                <a:solidFill>
                  <a:schemeClr val="tx2"/>
                </a:solidFill>
              </a:rPr>
              <a:t>Type 1 and Type 2 error</a:t>
            </a:r>
            <a:endParaRPr lang="en-US" dirty="0"/>
          </a:p>
        </p:txBody>
      </p:sp>
      <p:pic>
        <p:nvPicPr>
          <p:cNvPr id="4098" name="Picture 2" descr="What's the type I and type II errors? | by Beytullah Soylev | Medium">
            <a:extLst>
              <a:ext uri="{FF2B5EF4-FFF2-40B4-BE49-F238E27FC236}">
                <a16:creationId xmlns:a16="http://schemas.microsoft.com/office/drawing/2014/main" id="{EEF833B1-9EF5-12CA-4332-195E887A2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27" y="1807723"/>
            <a:ext cx="4242982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0AE886-EDBC-0890-9FCC-0399221EDF43}"/>
              </a:ext>
            </a:extLst>
          </p:cNvPr>
          <p:cNvCxnSpPr/>
          <p:nvPr/>
        </p:nvCxnSpPr>
        <p:spPr>
          <a:xfrm>
            <a:off x="5752087" y="1440302"/>
            <a:ext cx="0" cy="48541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9DADC718-E3D8-9F0E-CFAE-F4D218A56FCF}"/>
              </a:ext>
            </a:extLst>
          </p:cNvPr>
          <p:cNvSpPr txBox="1">
            <a:spLocks/>
          </p:cNvSpPr>
          <p:nvPr/>
        </p:nvSpPr>
        <p:spPr>
          <a:xfrm>
            <a:off x="371474" y="1104157"/>
            <a:ext cx="5380611" cy="873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solidFill>
                  <a:schemeClr val="tx2"/>
                </a:solidFill>
              </a:rPr>
              <a:t>Binary Classification</a:t>
            </a: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302880-7C39-C4B7-727A-E7CCD591AE99}"/>
              </a:ext>
            </a:extLst>
          </p:cNvPr>
          <p:cNvSpPr txBox="1">
            <a:spLocks/>
          </p:cNvSpPr>
          <p:nvPr/>
        </p:nvSpPr>
        <p:spPr>
          <a:xfrm>
            <a:off x="5973189" y="1171204"/>
            <a:ext cx="5380611" cy="873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solidFill>
                  <a:schemeClr val="tx2"/>
                </a:solidFill>
              </a:rPr>
              <a:t>Multi-class Classification for S1 class</a:t>
            </a:r>
            <a:endParaRPr lang="en-US" sz="24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368CD08-6F61-B16C-81E4-D10EF0E55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9"/>
          <a:stretch/>
        </p:blipFill>
        <p:spPr bwMode="auto">
          <a:xfrm>
            <a:off x="6562523" y="2757488"/>
            <a:ext cx="4009214" cy="30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63DFED1-EB70-2432-0300-96109976F614}"/>
              </a:ext>
            </a:extLst>
          </p:cNvPr>
          <p:cNvSpPr/>
          <p:nvPr/>
        </p:nvSpPr>
        <p:spPr>
          <a:xfrm>
            <a:off x="1669912" y="4110949"/>
            <a:ext cx="1362075" cy="873125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0963A1-F5D6-A69D-8F87-952B42C53BA6}"/>
              </a:ext>
            </a:extLst>
          </p:cNvPr>
          <p:cNvSpPr/>
          <p:nvPr/>
        </p:nvSpPr>
        <p:spPr>
          <a:xfrm>
            <a:off x="3275486" y="2871989"/>
            <a:ext cx="1362075" cy="873125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BDBEBC-7267-D583-85D4-1B29BA9C40DB}"/>
              </a:ext>
            </a:extLst>
          </p:cNvPr>
          <p:cNvSpPr/>
          <p:nvPr/>
        </p:nvSpPr>
        <p:spPr>
          <a:xfrm>
            <a:off x="6799634" y="2772383"/>
            <a:ext cx="554476" cy="274056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60CAD6-6378-E3B6-DA17-7BCD5FF28748}"/>
              </a:ext>
            </a:extLst>
          </p:cNvPr>
          <p:cNvSpPr/>
          <p:nvPr/>
        </p:nvSpPr>
        <p:spPr>
          <a:xfrm>
            <a:off x="6799635" y="2772383"/>
            <a:ext cx="3694282" cy="398834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FEE4DE-874D-B3DC-047A-7A850758CB60}"/>
              </a:ext>
            </a:extLst>
          </p:cNvPr>
          <p:cNvSpPr txBox="1"/>
          <p:nvPr/>
        </p:nvSpPr>
        <p:spPr>
          <a:xfrm>
            <a:off x="6439914" y="5911782"/>
            <a:ext cx="302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FALSE POSITIVES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211827-F4DB-D9C4-0C44-BBD7BCD6241B}"/>
              </a:ext>
            </a:extLst>
          </p:cNvPr>
          <p:cNvSpPr txBox="1"/>
          <p:nvPr/>
        </p:nvSpPr>
        <p:spPr>
          <a:xfrm>
            <a:off x="7681811" y="2170124"/>
            <a:ext cx="302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FALSE NEGATIVES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2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476</Words>
  <Application>Microsoft Office PowerPoint</Application>
  <PresentationFormat>Widescreen</PresentationFormat>
  <Paragraphs>63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Nunito</vt:lpstr>
      <vt:lpstr>Office Theme</vt:lpstr>
      <vt:lpstr>Confusion Matrix</vt:lpstr>
      <vt:lpstr>Table of Content </vt:lpstr>
      <vt:lpstr>Introduction</vt:lpstr>
      <vt:lpstr>Instances in confusion matrix</vt:lpstr>
      <vt:lpstr>Confusion matrix for Binary Classification</vt:lpstr>
      <vt:lpstr>Confusion matrix for Multi-class Classification</vt:lpstr>
      <vt:lpstr>Formula for Metrics based  on Confusion Matrix </vt:lpstr>
      <vt:lpstr>Type 1 and Type 2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Confusion Matrix</dc:title>
  <dc:creator>Packirisamy, Gokul</dc:creator>
  <cp:lastModifiedBy>Packirisamy, Gokul</cp:lastModifiedBy>
  <cp:revision>2</cp:revision>
  <dcterms:created xsi:type="dcterms:W3CDTF">2024-03-17T14:09:25Z</dcterms:created>
  <dcterms:modified xsi:type="dcterms:W3CDTF">2024-03-17T18:01:07Z</dcterms:modified>
</cp:coreProperties>
</file>