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90" d="100"/>
          <a:sy n="90" d="100"/>
        </p:scale>
        <p:origin x="576"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6591250-C03F-41B4-B033-0A6A3ED90FB0}" type="doc">
      <dgm:prSet loTypeId="urn:microsoft.com/office/officeart/2005/8/layout/process5" loCatId="process" qsTypeId="urn:microsoft.com/office/officeart/2005/8/quickstyle/simple2" qsCatId="simple" csTypeId="urn:microsoft.com/office/officeart/2005/8/colors/colorful5" csCatId="colorful" phldr="1"/>
      <dgm:spPr/>
      <dgm:t>
        <a:bodyPr/>
        <a:lstStyle/>
        <a:p>
          <a:endParaRPr lang="en-US"/>
        </a:p>
      </dgm:t>
    </dgm:pt>
    <dgm:pt modelId="{80B8C7AC-8513-4DE5-B6BB-8627C2B2DAFE}">
      <dgm:prSet phldrT="[Text]"/>
      <dgm:spPr/>
      <dgm:t>
        <a:bodyPr/>
        <a:lstStyle/>
        <a:p>
          <a:r>
            <a:rPr lang="en-US" b="1" dirty="0"/>
            <a:t>Pick a Target</a:t>
          </a:r>
          <a:r>
            <a:rPr lang="en-US" dirty="0"/>
            <a:t> </a:t>
          </a:r>
        </a:p>
      </dgm:t>
    </dgm:pt>
    <dgm:pt modelId="{60B3CD6B-297A-4303-829F-6E7AB508C555}" type="parTrans" cxnId="{BCF97E6F-CA45-47F1-8294-1E30631BBBF2}">
      <dgm:prSet/>
      <dgm:spPr/>
      <dgm:t>
        <a:bodyPr/>
        <a:lstStyle/>
        <a:p>
          <a:endParaRPr lang="en-US"/>
        </a:p>
      </dgm:t>
    </dgm:pt>
    <dgm:pt modelId="{ADEDD395-A54C-4436-9E25-2C6B0183CAF0}" type="sibTrans" cxnId="{BCF97E6F-CA45-47F1-8294-1E30631BBBF2}">
      <dgm:prSet/>
      <dgm:spPr/>
      <dgm:t>
        <a:bodyPr/>
        <a:lstStyle/>
        <a:p>
          <a:endParaRPr lang="en-US"/>
        </a:p>
      </dgm:t>
    </dgm:pt>
    <dgm:pt modelId="{EC44A94F-2C70-4A2E-B7CD-D9CEA88E238C}">
      <dgm:prSet phldrT="[Text]"/>
      <dgm:spPr/>
      <dgm:t>
        <a:bodyPr/>
        <a:lstStyle/>
        <a:p>
          <a:r>
            <a:rPr lang="en-US" b="1" dirty="0"/>
            <a:t>Split the Data into Train/Test Splits </a:t>
          </a:r>
          <a:endParaRPr lang="en-US" dirty="0"/>
        </a:p>
      </dgm:t>
    </dgm:pt>
    <dgm:pt modelId="{5E06FA72-1413-4B87-AA4B-71CB2FD1B1DB}" type="parTrans" cxnId="{DDA62678-7972-4D44-AEE0-652FA094E009}">
      <dgm:prSet/>
      <dgm:spPr/>
      <dgm:t>
        <a:bodyPr/>
        <a:lstStyle/>
        <a:p>
          <a:endParaRPr lang="en-US"/>
        </a:p>
      </dgm:t>
    </dgm:pt>
    <dgm:pt modelId="{B151928C-1BC1-43E6-AFEE-82CF2D7DC950}" type="sibTrans" cxnId="{DDA62678-7972-4D44-AEE0-652FA094E009}">
      <dgm:prSet/>
      <dgm:spPr/>
      <dgm:t>
        <a:bodyPr/>
        <a:lstStyle/>
        <a:p>
          <a:endParaRPr lang="en-US"/>
        </a:p>
      </dgm:t>
    </dgm:pt>
    <dgm:pt modelId="{945C6505-33F5-476B-A5D5-2E7E305BC196}">
      <dgm:prSet phldrT="[Text]"/>
      <dgm:spPr/>
      <dgm:t>
        <a:bodyPr/>
        <a:lstStyle/>
        <a:p>
          <a:r>
            <a:rPr lang="en-US" b="1" dirty="0"/>
            <a:t>Create Pipelines </a:t>
          </a:r>
          <a:endParaRPr lang="en-US" dirty="0"/>
        </a:p>
      </dgm:t>
    </dgm:pt>
    <dgm:pt modelId="{189E4253-E874-4B1C-AF0C-047A0AF46B80}" type="parTrans" cxnId="{A97800E9-1642-471C-8330-C2CF16582EBB}">
      <dgm:prSet/>
      <dgm:spPr/>
      <dgm:t>
        <a:bodyPr/>
        <a:lstStyle/>
        <a:p>
          <a:endParaRPr lang="en-US"/>
        </a:p>
      </dgm:t>
    </dgm:pt>
    <dgm:pt modelId="{856A33B8-B48C-4B14-84EB-3915540A97CB}" type="sibTrans" cxnId="{A97800E9-1642-471C-8330-C2CF16582EBB}">
      <dgm:prSet/>
      <dgm:spPr/>
      <dgm:t>
        <a:bodyPr/>
        <a:lstStyle/>
        <a:p>
          <a:endParaRPr lang="en-US"/>
        </a:p>
      </dgm:t>
    </dgm:pt>
    <dgm:pt modelId="{46F33B3D-56F4-44D3-BFAC-056B9466634C}">
      <dgm:prSet phldrT="[Text]"/>
      <dgm:spPr/>
      <dgm:t>
        <a:bodyPr/>
        <a:lstStyle/>
        <a:p>
          <a:r>
            <a:rPr lang="en-US" b="1" dirty="0"/>
            <a:t>Regression Models </a:t>
          </a:r>
          <a:endParaRPr lang="en-US" dirty="0"/>
        </a:p>
      </dgm:t>
    </dgm:pt>
    <dgm:pt modelId="{89F4C263-A6A5-4F39-A008-103507D8893A}" type="parTrans" cxnId="{E208B69C-D555-429C-9E87-A0D573C50077}">
      <dgm:prSet/>
      <dgm:spPr/>
      <dgm:t>
        <a:bodyPr/>
        <a:lstStyle/>
        <a:p>
          <a:endParaRPr lang="en-US"/>
        </a:p>
      </dgm:t>
    </dgm:pt>
    <dgm:pt modelId="{06C4995F-E686-4F7B-A3A3-3997E2918FAE}" type="sibTrans" cxnId="{E208B69C-D555-429C-9E87-A0D573C50077}">
      <dgm:prSet/>
      <dgm:spPr/>
      <dgm:t>
        <a:bodyPr/>
        <a:lstStyle/>
        <a:p>
          <a:endParaRPr lang="en-US"/>
        </a:p>
      </dgm:t>
    </dgm:pt>
    <dgm:pt modelId="{93A02101-48D0-427F-882C-79A8785701FD}">
      <dgm:prSet phldrT="[Text]"/>
      <dgm:spPr/>
      <dgm:t>
        <a:bodyPr/>
        <a:lstStyle/>
        <a:p>
          <a:r>
            <a:rPr lang="en-US" b="1" dirty="0"/>
            <a:t>Hyper-Parameter Optimization </a:t>
          </a:r>
          <a:endParaRPr lang="en-US" dirty="0"/>
        </a:p>
      </dgm:t>
    </dgm:pt>
    <dgm:pt modelId="{037A562D-B199-4EF7-A390-49D433C6C9AF}" type="parTrans" cxnId="{9C43F297-76D7-4B8F-933C-89EF8F042EB7}">
      <dgm:prSet/>
      <dgm:spPr/>
      <dgm:t>
        <a:bodyPr/>
        <a:lstStyle/>
        <a:p>
          <a:endParaRPr lang="en-US"/>
        </a:p>
      </dgm:t>
    </dgm:pt>
    <dgm:pt modelId="{0C6FC891-E100-4E9F-8700-41AB82BDF74A}" type="sibTrans" cxnId="{9C43F297-76D7-4B8F-933C-89EF8F042EB7}">
      <dgm:prSet/>
      <dgm:spPr/>
      <dgm:t>
        <a:bodyPr/>
        <a:lstStyle/>
        <a:p>
          <a:endParaRPr lang="en-US"/>
        </a:p>
      </dgm:t>
    </dgm:pt>
    <dgm:pt modelId="{AA9A0CF2-B59E-48C1-801B-6A317D87705D}">
      <dgm:prSet phldrT="[Text]"/>
      <dgm:spPr/>
      <dgm:t>
        <a:bodyPr/>
        <a:lstStyle/>
        <a:p>
          <a:r>
            <a:rPr lang="en-US" b="1" dirty="0"/>
            <a:t>Bagging the best Regressors </a:t>
          </a:r>
          <a:endParaRPr lang="en-US" dirty="0"/>
        </a:p>
      </dgm:t>
    </dgm:pt>
    <dgm:pt modelId="{DEF27910-AA2B-48B6-B9CF-6D0C746F9F6F}" type="parTrans" cxnId="{A8CFBA50-3A8C-4F1D-B7E9-28A99090A8B4}">
      <dgm:prSet/>
      <dgm:spPr/>
      <dgm:t>
        <a:bodyPr/>
        <a:lstStyle/>
        <a:p>
          <a:endParaRPr lang="en-US"/>
        </a:p>
      </dgm:t>
    </dgm:pt>
    <dgm:pt modelId="{8652CE96-D11A-4037-90B3-C9F4619C6EB5}" type="sibTrans" cxnId="{A8CFBA50-3A8C-4F1D-B7E9-28A99090A8B4}">
      <dgm:prSet/>
      <dgm:spPr/>
      <dgm:t>
        <a:bodyPr/>
        <a:lstStyle/>
        <a:p>
          <a:endParaRPr lang="en-US"/>
        </a:p>
      </dgm:t>
    </dgm:pt>
    <dgm:pt modelId="{6F745B0E-3B85-4EDB-A56C-CEA29D003689}">
      <dgm:prSet phldrT="[Text]"/>
      <dgm:spPr/>
      <dgm:t>
        <a:bodyPr/>
        <a:lstStyle/>
        <a:p>
          <a:r>
            <a:rPr lang="en-US" dirty="0"/>
            <a:t>Predict Results</a:t>
          </a:r>
        </a:p>
      </dgm:t>
    </dgm:pt>
    <dgm:pt modelId="{649B4D83-2912-491D-B420-9F52AC4471D8}" type="parTrans" cxnId="{B9F77955-05C1-4E73-A8A8-F50CBBECA1C1}">
      <dgm:prSet/>
      <dgm:spPr/>
      <dgm:t>
        <a:bodyPr/>
        <a:lstStyle/>
        <a:p>
          <a:endParaRPr lang="en-US"/>
        </a:p>
      </dgm:t>
    </dgm:pt>
    <dgm:pt modelId="{D6920EAD-0AC5-4611-BC93-6EC4192171EE}" type="sibTrans" cxnId="{B9F77955-05C1-4E73-A8A8-F50CBBECA1C1}">
      <dgm:prSet/>
      <dgm:spPr/>
      <dgm:t>
        <a:bodyPr/>
        <a:lstStyle/>
        <a:p>
          <a:endParaRPr lang="en-US"/>
        </a:p>
      </dgm:t>
    </dgm:pt>
    <dgm:pt modelId="{71F2636B-8927-4C81-BECB-0965D1031D73}">
      <dgm:prSet phldrT="[Text]"/>
      <dgm:spPr/>
      <dgm:t>
        <a:bodyPr/>
        <a:lstStyle/>
        <a:p>
          <a:r>
            <a:rPr lang="en-US" b="1" dirty="0"/>
            <a:t>Apply Pre-processing </a:t>
          </a:r>
          <a:endParaRPr lang="en-US" dirty="0"/>
        </a:p>
      </dgm:t>
    </dgm:pt>
    <dgm:pt modelId="{4DF63D88-B465-45E5-A7BC-C91801E96BEA}" type="sibTrans" cxnId="{2BADABAE-E887-4B1B-8FAF-CCE5F7F2A9AB}">
      <dgm:prSet/>
      <dgm:spPr/>
      <dgm:t>
        <a:bodyPr/>
        <a:lstStyle/>
        <a:p>
          <a:endParaRPr lang="en-US"/>
        </a:p>
      </dgm:t>
    </dgm:pt>
    <dgm:pt modelId="{39904CDD-E754-45D6-9D9D-37E3A8B63E18}" type="parTrans" cxnId="{2BADABAE-E887-4B1B-8FAF-CCE5F7F2A9AB}">
      <dgm:prSet/>
      <dgm:spPr/>
      <dgm:t>
        <a:bodyPr/>
        <a:lstStyle/>
        <a:p>
          <a:endParaRPr lang="en-US"/>
        </a:p>
      </dgm:t>
    </dgm:pt>
    <dgm:pt modelId="{53780D5C-84FC-40DB-BD46-4D322923E8E4}" type="pres">
      <dgm:prSet presAssocID="{16591250-C03F-41B4-B033-0A6A3ED90FB0}" presName="diagram" presStyleCnt="0">
        <dgm:presLayoutVars>
          <dgm:dir/>
          <dgm:resizeHandles val="exact"/>
        </dgm:presLayoutVars>
      </dgm:prSet>
      <dgm:spPr/>
    </dgm:pt>
    <dgm:pt modelId="{23841814-A7B3-4BF0-A05A-1C7F9B9665B6}" type="pres">
      <dgm:prSet presAssocID="{80B8C7AC-8513-4DE5-B6BB-8627C2B2DAFE}" presName="node" presStyleLbl="node1" presStyleIdx="0" presStyleCnt="8">
        <dgm:presLayoutVars>
          <dgm:bulletEnabled val="1"/>
        </dgm:presLayoutVars>
      </dgm:prSet>
      <dgm:spPr/>
    </dgm:pt>
    <dgm:pt modelId="{A3B52619-3567-4590-BF04-8FB22FDC1921}" type="pres">
      <dgm:prSet presAssocID="{ADEDD395-A54C-4436-9E25-2C6B0183CAF0}" presName="sibTrans" presStyleLbl="sibTrans2D1" presStyleIdx="0" presStyleCnt="7"/>
      <dgm:spPr/>
    </dgm:pt>
    <dgm:pt modelId="{EAF03B9C-01F8-47D7-8FC9-85F600F1FA02}" type="pres">
      <dgm:prSet presAssocID="{ADEDD395-A54C-4436-9E25-2C6B0183CAF0}" presName="connectorText" presStyleLbl="sibTrans2D1" presStyleIdx="0" presStyleCnt="7"/>
      <dgm:spPr/>
    </dgm:pt>
    <dgm:pt modelId="{CFA3D1ED-D798-474A-83EE-327BE2C54E23}" type="pres">
      <dgm:prSet presAssocID="{EC44A94F-2C70-4A2E-B7CD-D9CEA88E238C}" presName="node" presStyleLbl="node1" presStyleIdx="1" presStyleCnt="8">
        <dgm:presLayoutVars>
          <dgm:bulletEnabled val="1"/>
        </dgm:presLayoutVars>
      </dgm:prSet>
      <dgm:spPr/>
    </dgm:pt>
    <dgm:pt modelId="{1961E282-43C8-4589-90D4-66DA6804E5AC}" type="pres">
      <dgm:prSet presAssocID="{B151928C-1BC1-43E6-AFEE-82CF2D7DC950}" presName="sibTrans" presStyleLbl="sibTrans2D1" presStyleIdx="1" presStyleCnt="7"/>
      <dgm:spPr/>
    </dgm:pt>
    <dgm:pt modelId="{D8CBA550-6947-4B6A-9E16-5A635561FAA0}" type="pres">
      <dgm:prSet presAssocID="{B151928C-1BC1-43E6-AFEE-82CF2D7DC950}" presName="connectorText" presStyleLbl="sibTrans2D1" presStyleIdx="1" presStyleCnt="7"/>
      <dgm:spPr/>
    </dgm:pt>
    <dgm:pt modelId="{B189E70F-E8B4-430F-A6F7-B0DAEAE1A1B4}" type="pres">
      <dgm:prSet presAssocID="{71F2636B-8927-4C81-BECB-0965D1031D73}" presName="node" presStyleLbl="node1" presStyleIdx="2" presStyleCnt="8">
        <dgm:presLayoutVars>
          <dgm:bulletEnabled val="1"/>
        </dgm:presLayoutVars>
      </dgm:prSet>
      <dgm:spPr/>
    </dgm:pt>
    <dgm:pt modelId="{86D7DED6-BE66-496D-AC11-39A382EF8E4D}" type="pres">
      <dgm:prSet presAssocID="{4DF63D88-B465-45E5-A7BC-C91801E96BEA}" presName="sibTrans" presStyleLbl="sibTrans2D1" presStyleIdx="2" presStyleCnt="7"/>
      <dgm:spPr/>
    </dgm:pt>
    <dgm:pt modelId="{A1A7AB11-BB21-4EF9-ADF7-EC160209243B}" type="pres">
      <dgm:prSet presAssocID="{4DF63D88-B465-45E5-A7BC-C91801E96BEA}" presName="connectorText" presStyleLbl="sibTrans2D1" presStyleIdx="2" presStyleCnt="7"/>
      <dgm:spPr/>
    </dgm:pt>
    <dgm:pt modelId="{DC378CD3-8155-430C-9E47-1C881D0BEC7B}" type="pres">
      <dgm:prSet presAssocID="{945C6505-33F5-476B-A5D5-2E7E305BC196}" presName="node" presStyleLbl="node1" presStyleIdx="3" presStyleCnt="8">
        <dgm:presLayoutVars>
          <dgm:bulletEnabled val="1"/>
        </dgm:presLayoutVars>
      </dgm:prSet>
      <dgm:spPr/>
    </dgm:pt>
    <dgm:pt modelId="{17D6CFC9-D620-4B28-9207-F5FA30451E95}" type="pres">
      <dgm:prSet presAssocID="{856A33B8-B48C-4B14-84EB-3915540A97CB}" presName="sibTrans" presStyleLbl="sibTrans2D1" presStyleIdx="3" presStyleCnt="7"/>
      <dgm:spPr/>
    </dgm:pt>
    <dgm:pt modelId="{7368DEE3-D558-4313-BB40-19C61C0DB66F}" type="pres">
      <dgm:prSet presAssocID="{856A33B8-B48C-4B14-84EB-3915540A97CB}" presName="connectorText" presStyleLbl="sibTrans2D1" presStyleIdx="3" presStyleCnt="7"/>
      <dgm:spPr/>
    </dgm:pt>
    <dgm:pt modelId="{E3B2B26A-5ED0-47C8-A9A9-4CB661C66CFD}" type="pres">
      <dgm:prSet presAssocID="{46F33B3D-56F4-44D3-BFAC-056B9466634C}" presName="node" presStyleLbl="node1" presStyleIdx="4" presStyleCnt="8">
        <dgm:presLayoutVars>
          <dgm:bulletEnabled val="1"/>
        </dgm:presLayoutVars>
      </dgm:prSet>
      <dgm:spPr/>
    </dgm:pt>
    <dgm:pt modelId="{0DCE3FAC-264B-46CC-B094-B435AB457337}" type="pres">
      <dgm:prSet presAssocID="{06C4995F-E686-4F7B-A3A3-3997E2918FAE}" presName="sibTrans" presStyleLbl="sibTrans2D1" presStyleIdx="4" presStyleCnt="7"/>
      <dgm:spPr/>
    </dgm:pt>
    <dgm:pt modelId="{EF0C054A-A911-47A7-B671-3A1956340ED4}" type="pres">
      <dgm:prSet presAssocID="{06C4995F-E686-4F7B-A3A3-3997E2918FAE}" presName="connectorText" presStyleLbl="sibTrans2D1" presStyleIdx="4" presStyleCnt="7"/>
      <dgm:spPr/>
    </dgm:pt>
    <dgm:pt modelId="{A1539107-471A-4DFC-8248-92A3293CD5B5}" type="pres">
      <dgm:prSet presAssocID="{93A02101-48D0-427F-882C-79A8785701FD}" presName="node" presStyleLbl="node1" presStyleIdx="5" presStyleCnt="8">
        <dgm:presLayoutVars>
          <dgm:bulletEnabled val="1"/>
        </dgm:presLayoutVars>
      </dgm:prSet>
      <dgm:spPr/>
    </dgm:pt>
    <dgm:pt modelId="{E980A543-BCB6-4C9F-B1B5-12363E1CFE97}" type="pres">
      <dgm:prSet presAssocID="{0C6FC891-E100-4E9F-8700-41AB82BDF74A}" presName="sibTrans" presStyleLbl="sibTrans2D1" presStyleIdx="5" presStyleCnt="7"/>
      <dgm:spPr/>
    </dgm:pt>
    <dgm:pt modelId="{7389467F-699E-4DD7-9FEE-2352B2737D12}" type="pres">
      <dgm:prSet presAssocID="{0C6FC891-E100-4E9F-8700-41AB82BDF74A}" presName="connectorText" presStyleLbl="sibTrans2D1" presStyleIdx="5" presStyleCnt="7"/>
      <dgm:spPr/>
    </dgm:pt>
    <dgm:pt modelId="{61A278F2-4173-41BA-9096-C6EAE755AC27}" type="pres">
      <dgm:prSet presAssocID="{AA9A0CF2-B59E-48C1-801B-6A317D87705D}" presName="node" presStyleLbl="node1" presStyleIdx="6" presStyleCnt="8">
        <dgm:presLayoutVars>
          <dgm:bulletEnabled val="1"/>
        </dgm:presLayoutVars>
      </dgm:prSet>
      <dgm:spPr/>
    </dgm:pt>
    <dgm:pt modelId="{08AF4494-2D4D-49E9-A6B9-2741872FB2D0}" type="pres">
      <dgm:prSet presAssocID="{8652CE96-D11A-4037-90B3-C9F4619C6EB5}" presName="sibTrans" presStyleLbl="sibTrans2D1" presStyleIdx="6" presStyleCnt="7"/>
      <dgm:spPr/>
    </dgm:pt>
    <dgm:pt modelId="{421C30DE-334A-4B12-857E-7065304A2C7C}" type="pres">
      <dgm:prSet presAssocID="{8652CE96-D11A-4037-90B3-C9F4619C6EB5}" presName="connectorText" presStyleLbl="sibTrans2D1" presStyleIdx="6" presStyleCnt="7"/>
      <dgm:spPr/>
    </dgm:pt>
    <dgm:pt modelId="{2668B465-4E62-4830-864F-1D5DD98963D7}" type="pres">
      <dgm:prSet presAssocID="{6F745B0E-3B85-4EDB-A56C-CEA29D003689}" presName="node" presStyleLbl="node1" presStyleIdx="7" presStyleCnt="8">
        <dgm:presLayoutVars>
          <dgm:bulletEnabled val="1"/>
        </dgm:presLayoutVars>
      </dgm:prSet>
      <dgm:spPr/>
    </dgm:pt>
  </dgm:ptLst>
  <dgm:cxnLst>
    <dgm:cxn modelId="{A822420C-2452-4BFB-BD8A-41A2260379C4}" type="presOf" srcId="{71F2636B-8927-4C81-BECB-0965D1031D73}" destId="{B189E70F-E8B4-430F-A6F7-B0DAEAE1A1B4}" srcOrd="0" destOrd="0" presId="urn:microsoft.com/office/officeart/2005/8/layout/process5"/>
    <dgm:cxn modelId="{920F011D-684F-4633-9303-F33E0D12E61E}" type="presOf" srcId="{945C6505-33F5-476B-A5D5-2E7E305BC196}" destId="{DC378CD3-8155-430C-9E47-1C881D0BEC7B}" srcOrd="0" destOrd="0" presId="urn:microsoft.com/office/officeart/2005/8/layout/process5"/>
    <dgm:cxn modelId="{16586C2C-9353-4546-8411-BA9062149B73}" type="presOf" srcId="{80B8C7AC-8513-4DE5-B6BB-8627C2B2DAFE}" destId="{23841814-A7B3-4BF0-A05A-1C7F9B9665B6}" srcOrd="0" destOrd="0" presId="urn:microsoft.com/office/officeart/2005/8/layout/process5"/>
    <dgm:cxn modelId="{5E5F712C-53B2-44FD-9253-6565FA5A4DC3}" type="presOf" srcId="{EC44A94F-2C70-4A2E-B7CD-D9CEA88E238C}" destId="{CFA3D1ED-D798-474A-83EE-327BE2C54E23}" srcOrd="0" destOrd="0" presId="urn:microsoft.com/office/officeart/2005/8/layout/process5"/>
    <dgm:cxn modelId="{DDECD93A-B09B-49FB-8779-AD7B68496E7C}" type="presOf" srcId="{ADEDD395-A54C-4436-9E25-2C6B0183CAF0}" destId="{A3B52619-3567-4590-BF04-8FB22FDC1921}" srcOrd="0" destOrd="0" presId="urn:microsoft.com/office/officeart/2005/8/layout/process5"/>
    <dgm:cxn modelId="{265A963C-5A92-49A2-8983-B1DBC3FE8B15}" type="presOf" srcId="{AA9A0CF2-B59E-48C1-801B-6A317D87705D}" destId="{61A278F2-4173-41BA-9096-C6EAE755AC27}" srcOrd="0" destOrd="0" presId="urn:microsoft.com/office/officeart/2005/8/layout/process5"/>
    <dgm:cxn modelId="{EB43175D-C969-47D9-88AF-AC3CC269056B}" type="presOf" srcId="{8652CE96-D11A-4037-90B3-C9F4619C6EB5}" destId="{08AF4494-2D4D-49E9-A6B9-2741872FB2D0}" srcOrd="0" destOrd="0" presId="urn:microsoft.com/office/officeart/2005/8/layout/process5"/>
    <dgm:cxn modelId="{E7D32B47-5C35-40DE-97A9-7ECB2D0D6280}" type="presOf" srcId="{B151928C-1BC1-43E6-AFEE-82CF2D7DC950}" destId="{D8CBA550-6947-4B6A-9E16-5A635561FAA0}" srcOrd="1" destOrd="0" presId="urn:microsoft.com/office/officeart/2005/8/layout/process5"/>
    <dgm:cxn modelId="{60917D69-90B1-4CF1-9F23-E230B1581F15}" type="presOf" srcId="{856A33B8-B48C-4B14-84EB-3915540A97CB}" destId="{17D6CFC9-D620-4B28-9207-F5FA30451E95}" srcOrd="0" destOrd="0" presId="urn:microsoft.com/office/officeart/2005/8/layout/process5"/>
    <dgm:cxn modelId="{2F0E514A-7D4C-4860-853D-427093511CB0}" type="presOf" srcId="{4DF63D88-B465-45E5-A7BC-C91801E96BEA}" destId="{86D7DED6-BE66-496D-AC11-39A382EF8E4D}" srcOrd="0" destOrd="0" presId="urn:microsoft.com/office/officeart/2005/8/layout/process5"/>
    <dgm:cxn modelId="{BCF97E6F-CA45-47F1-8294-1E30631BBBF2}" srcId="{16591250-C03F-41B4-B033-0A6A3ED90FB0}" destId="{80B8C7AC-8513-4DE5-B6BB-8627C2B2DAFE}" srcOrd="0" destOrd="0" parTransId="{60B3CD6B-297A-4303-829F-6E7AB508C555}" sibTransId="{ADEDD395-A54C-4436-9E25-2C6B0183CAF0}"/>
    <dgm:cxn modelId="{A8CFBA50-3A8C-4F1D-B7E9-28A99090A8B4}" srcId="{16591250-C03F-41B4-B033-0A6A3ED90FB0}" destId="{AA9A0CF2-B59E-48C1-801B-6A317D87705D}" srcOrd="6" destOrd="0" parTransId="{DEF27910-AA2B-48B6-B9CF-6D0C746F9F6F}" sibTransId="{8652CE96-D11A-4037-90B3-C9F4619C6EB5}"/>
    <dgm:cxn modelId="{B9F77955-05C1-4E73-A8A8-F50CBBECA1C1}" srcId="{16591250-C03F-41B4-B033-0A6A3ED90FB0}" destId="{6F745B0E-3B85-4EDB-A56C-CEA29D003689}" srcOrd="7" destOrd="0" parTransId="{649B4D83-2912-491D-B420-9F52AC4471D8}" sibTransId="{D6920EAD-0AC5-4611-BC93-6EC4192171EE}"/>
    <dgm:cxn modelId="{7609CA76-2B22-4DDC-B0DD-F32CC497F9CD}" type="presOf" srcId="{856A33B8-B48C-4B14-84EB-3915540A97CB}" destId="{7368DEE3-D558-4313-BB40-19C61C0DB66F}" srcOrd="1" destOrd="0" presId="urn:microsoft.com/office/officeart/2005/8/layout/process5"/>
    <dgm:cxn modelId="{DDA62678-7972-4D44-AEE0-652FA094E009}" srcId="{16591250-C03F-41B4-B033-0A6A3ED90FB0}" destId="{EC44A94F-2C70-4A2E-B7CD-D9CEA88E238C}" srcOrd="1" destOrd="0" parTransId="{5E06FA72-1413-4B87-AA4B-71CB2FD1B1DB}" sibTransId="{B151928C-1BC1-43E6-AFEE-82CF2D7DC950}"/>
    <dgm:cxn modelId="{09E1D688-1A5A-4EC6-A17F-D685C41C5F86}" type="presOf" srcId="{93A02101-48D0-427F-882C-79A8785701FD}" destId="{A1539107-471A-4DFC-8248-92A3293CD5B5}" srcOrd="0" destOrd="0" presId="urn:microsoft.com/office/officeart/2005/8/layout/process5"/>
    <dgm:cxn modelId="{03DDF38A-3114-4075-84CE-B1B7B44D1232}" type="presOf" srcId="{06C4995F-E686-4F7B-A3A3-3997E2918FAE}" destId="{EF0C054A-A911-47A7-B671-3A1956340ED4}" srcOrd="1" destOrd="0" presId="urn:microsoft.com/office/officeart/2005/8/layout/process5"/>
    <dgm:cxn modelId="{C123B492-1518-48DB-B772-35980EF2553F}" type="presOf" srcId="{4DF63D88-B465-45E5-A7BC-C91801E96BEA}" destId="{A1A7AB11-BB21-4EF9-ADF7-EC160209243B}" srcOrd="1" destOrd="0" presId="urn:microsoft.com/office/officeart/2005/8/layout/process5"/>
    <dgm:cxn modelId="{9C43F297-76D7-4B8F-933C-89EF8F042EB7}" srcId="{16591250-C03F-41B4-B033-0A6A3ED90FB0}" destId="{93A02101-48D0-427F-882C-79A8785701FD}" srcOrd="5" destOrd="0" parTransId="{037A562D-B199-4EF7-A390-49D433C6C9AF}" sibTransId="{0C6FC891-E100-4E9F-8700-41AB82BDF74A}"/>
    <dgm:cxn modelId="{A1643F98-F978-484F-B303-1947E9DDBAE2}" type="presOf" srcId="{46F33B3D-56F4-44D3-BFAC-056B9466634C}" destId="{E3B2B26A-5ED0-47C8-A9A9-4CB661C66CFD}" srcOrd="0" destOrd="0" presId="urn:microsoft.com/office/officeart/2005/8/layout/process5"/>
    <dgm:cxn modelId="{E208B69C-D555-429C-9E87-A0D573C50077}" srcId="{16591250-C03F-41B4-B033-0A6A3ED90FB0}" destId="{46F33B3D-56F4-44D3-BFAC-056B9466634C}" srcOrd="4" destOrd="0" parTransId="{89F4C263-A6A5-4F39-A008-103507D8893A}" sibTransId="{06C4995F-E686-4F7B-A3A3-3997E2918FAE}"/>
    <dgm:cxn modelId="{620A5BA7-A762-44F0-BBAE-98744EA215F9}" type="presOf" srcId="{6F745B0E-3B85-4EDB-A56C-CEA29D003689}" destId="{2668B465-4E62-4830-864F-1D5DD98963D7}" srcOrd="0" destOrd="0" presId="urn:microsoft.com/office/officeart/2005/8/layout/process5"/>
    <dgm:cxn modelId="{2BADABAE-E887-4B1B-8FAF-CCE5F7F2A9AB}" srcId="{16591250-C03F-41B4-B033-0A6A3ED90FB0}" destId="{71F2636B-8927-4C81-BECB-0965D1031D73}" srcOrd="2" destOrd="0" parTransId="{39904CDD-E754-45D6-9D9D-37E3A8B63E18}" sibTransId="{4DF63D88-B465-45E5-A7BC-C91801E96BEA}"/>
    <dgm:cxn modelId="{74B41EB1-C07F-4D7A-BD7D-510AE50774A2}" type="presOf" srcId="{0C6FC891-E100-4E9F-8700-41AB82BDF74A}" destId="{7389467F-699E-4DD7-9FEE-2352B2737D12}" srcOrd="1" destOrd="0" presId="urn:microsoft.com/office/officeart/2005/8/layout/process5"/>
    <dgm:cxn modelId="{223FEFB2-E92B-4512-9FC2-C84B440A8111}" type="presOf" srcId="{06C4995F-E686-4F7B-A3A3-3997E2918FAE}" destId="{0DCE3FAC-264B-46CC-B094-B435AB457337}" srcOrd="0" destOrd="0" presId="urn:microsoft.com/office/officeart/2005/8/layout/process5"/>
    <dgm:cxn modelId="{DF89CDB9-AA5A-4AF8-9F03-98AEB6858484}" type="presOf" srcId="{0C6FC891-E100-4E9F-8700-41AB82BDF74A}" destId="{E980A543-BCB6-4C9F-B1B5-12363E1CFE97}" srcOrd="0" destOrd="0" presId="urn:microsoft.com/office/officeart/2005/8/layout/process5"/>
    <dgm:cxn modelId="{150934C2-0958-48FD-91D1-42FD1F976B11}" type="presOf" srcId="{B151928C-1BC1-43E6-AFEE-82CF2D7DC950}" destId="{1961E282-43C8-4589-90D4-66DA6804E5AC}" srcOrd="0" destOrd="0" presId="urn:microsoft.com/office/officeart/2005/8/layout/process5"/>
    <dgm:cxn modelId="{AFEAD4CD-FCFF-4870-899E-18709E06A06B}" type="presOf" srcId="{ADEDD395-A54C-4436-9E25-2C6B0183CAF0}" destId="{EAF03B9C-01F8-47D7-8FC9-85F600F1FA02}" srcOrd="1" destOrd="0" presId="urn:microsoft.com/office/officeart/2005/8/layout/process5"/>
    <dgm:cxn modelId="{BB41E9CD-48C7-41F4-B147-40CB348B6DC1}" type="presOf" srcId="{16591250-C03F-41B4-B033-0A6A3ED90FB0}" destId="{53780D5C-84FC-40DB-BD46-4D322923E8E4}" srcOrd="0" destOrd="0" presId="urn:microsoft.com/office/officeart/2005/8/layout/process5"/>
    <dgm:cxn modelId="{2A7B9BDE-1BC5-43F8-A45A-42E96A96375F}" type="presOf" srcId="{8652CE96-D11A-4037-90B3-C9F4619C6EB5}" destId="{421C30DE-334A-4B12-857E-7065304A2C7C}" srcOrd="1" destOrd="0" presId="urn:microsoft.com/office/officeart/2005/8/layout/process5"/>
    <dgm:cxn modelId="{A97800E9-1642-471C-8330-C2CF16582EBB}" srcId="{16591250-C03F-41B4-B033-0A6A3ED90FB0}" destId="{945C6505-33F5-476B-A5D5-2E7E305BC196}" srcOrd="3" destOrd="0" parTransId="{189E4253-E874-4B1C-AF0C-047A0AF46B80}" sibTransId="{856A33B8-B48C-4B14-84EB-3915540A97CB}"/>
    <dgm:cxn modelId="{BA2D1B78-B71E-4DDF-9C82-26EAE7BC7644}" type="presParOf" srcId="{53780D5C-84FC-40DB-BD46-4D322923E8E4}" destId="{23841814-A7B3-4BF0-A05A-1C7F9B9665B6}" srcOrd="0" destOrd="0" presId="urn:microsoft.com/office/officeart/2005/8/layout/process5"/>
    <dgm:cxn modelId="{5594CDE7-0AF6-4E15-A06E-B02229CE588E}" type="presParOf" srcId="{53780D5C-84FC-40DB-BD46-4D322923E8E4}" destId="{A3B52619-3567-4590-BF04-8FB22FDC1921}" srcOrd="1" destOrd="0" presId="urn:microsoft.com/office/officeart/2005/8/layout/process5"/>
    <dgm:cxn modelId="{C503C258-D9C8-4F91-B409-031753F5272E}" type="presParOf" srcId="{A3B52619-3567-4590-BF04-8FB22FDC1921}" destId="{EAF03B9C-01F8-47D7-8FC9-85F600F1FA02}" srcOrd="0" destOrd="0" presId="urn:microsoft.com/office/officeart/2005/8/layout/process5"/>
    <dgm:cxn modelId="{28625D26-50B9-410F-93B0-817F037B3067}" type="presParOf" srcId="{53780D5C-84FC-40DB-BD46-4D322923E8E4}" destId="{CFA3D1ED-D798-474A-83EE-327BE2C54E23}" srcOrd="2" destOrd="0" presId="urn:microsoft.com/office/officeart/2005/8/layout/process5"/>
    <dgm:cxn modelId="{09ECC56D-820F-4FA5-8696-73A08CCBA70B}" type="presParOf" srcId="{53780D5C-84FC-40DB-BD46-4D322923E8E4}" destId="{1961E282-43C8-4589-90D4-66DA6804E5AC}" srcOrd="3" destOrd="0" presId="urn:microsoft.com/office/officeart/2005/8/layout/process5"/>
    <dgm:cxn modelId="{7DD46793-D974-4668-A19B-0962C9081447}" type="presParOf" srcId="{1961E282-43C8-4589-90D4-66DA6804E5AC}" destId="{D8CBA550-6947-4B6A-9E16-5A635561FAA0}" srcOrd="0" destOrd="0" presId="urn:microsoft.com/office/officeart/2005/8/layout/process5"/>
    <dgm:cxn modelId="{A0DF7FD2-D9CB-4C35-BCE8-B7C23638F037}" type="presParOf" srcId="{53780D5C-84FC-40DB-BD46-4D322923E8E4}" destId="{B189E70F-E8B4-430F-A6F7-B0DAEAE1A1B4}" srcOrd="4" destOrd="0" presId="urn:microsoft.com/office/officeart/2005/8/layout/process5"/>
    <dgm:cxn modelId="{6D2AC87A-C88D-49EF-BA23-9126F3397342}" type="presParOf" srcId="{53780D5C-84FC-40DB-BD46-4D322923E8E4}" destId="{86D7DED6-BE66-496D-AC11-39A382EF8E4D}" srcOrd="5" destOrd="0" presId="urn:microsoft.com/office/officeart/2005/8/layout/process5"/>
    <dgm:cxn modelId="{F788F37D-2A0B-4375-B81D-DBBAEB99EDCA}" type="presParOf" srcId="{86D7DED6-BE66-496D-AC11-39A382EF8E4D}" destId="{A1A7AB11-BB21-4EF9-ADF7-EC160209243B}" srcOrd="0" destOrd="0" presId="urn:microsoft.com/office/officeart/2005/8/layout/process5"/>
    <dgm:cxn modelId="{40A2C33C-A568-4970-9CE9-2B9162900D7A}" type="presParOf" srcId="{53780D5C-84FC-40DB-BD46-4D322923E8E4}" destId="{DC378CD3-8155-430C-9E47-1C881D0BEC7B}" srcOrd="6" destOrd="0" presId="urn:microsoft.com/office/officeart/2005/8/layout/process5"/>
    <dgm:cxn modelId="{920EE3AA-ABD0-4820-AAB3-C83FD0554B28}" type="presParOf" srcId="{53780D5C-84FC-40DB-BD46-4D322923E8E4}" destId="{17D6CFC9-D620-4B28-9207-F5FA30451E95}" srcOrd="7" destOrd="0" presId="urn:microsoft.com/office/officeart/2005/8/layout/process5"/>
    <dgm:cxn modelId="{1705FD07-2516-4B91-B828-FB8BB8F13783}" type="presParOf" srcId="{17D6CFC9-D620-4B28-9207-F5FA30451E95}" destId="{7368DEE3-D558-4313-BB40-19C61C0DB66F}" srcOrd="0" destOrd="0" presId="urn:microsoft.com/office/officeart/2005/8/layout/process5"/>
    <dgm:cxn modelId="{CE0F289A-D325-4BD8-AFDB-A672E64732EF}" type="presParOf" srcId="{53780D5C-84FC-40DB-BD46-4D322923E8E4}" destId="{E3B2B26A-5ED0-47C8-A9A9-4CB661C66CFD}" srcOrd="8" destOrd="0" presId="urn:microsoft.com/office/officeart/2005/8/layout/process5"/>
    <dgm:cxn modelId="{DF85173C-6FBA-4015-9896-414C3A7DFAEF}" type="presParOf" srcId="{53780D5C-84FC-40DB-BD46-4D322923E8E4}" destId="{0DCE3FAC-264B-46CC-B094-B435AB457337}" srcOrd="9" destOrd="0" presId="urn:microsoft.com/office/officeart/2005/8/layout/process5"/>
    <dgm:cxn modelId="{724FA908-12FD-479E-964F-FDA37C06A96D}" type="presParOf" srcId="{0DCE3FAC-264B-46CC-B094-B435AB457337}" destId="{EF0C054A-A911-47A7-B671-3A1956340ED4}" srcOrd="0" destOrd="0" presId="urn:microsoft.com/office/officeart/2005/8/layout/process5"/>
    <dgm:cxn modelId="{60ADB7A9-0F60-4C15-B7F3-AF00B13DD6B7}" type="presParOf" srcId="{53780D5C-84FC-40DB-BD46-4D322923E8E4}" destId="{A1539107-471A-4DFC-8248-92A3293CD5B5}" srcOrd="10" destOrd="0" presId="urn:microsoft.com/office/officeart/2005/8/layout/process5"/>
    <dgm:cxn modelId="{5DB29D69-263F-4579-98CB-41F5265F6814}" type="presParOf" srcId="{53780D5C-84FC-40DB-BD46-4D322923E8E4}" destId="{E980A543-BCB6-4C9F-B1B5-12363E1CFE97}" srcOrd="11" destOrd="0" presId="urn:microsoft.com/office/officeart/2005/8/layout/process5"/>
    <dgm:cxn modelId="{4D4465FD-6277-49AF-A7C7-422989971584}" type="presParOf" srcId="{E980A543-BCB6-4C9F-B1B5-12363E1CFE97}" destId="{7389467F-699E-4DD7-9FEE-2352B2737D12}" srcOrd="0" destOrd="0" presId="urn:microsoft.com/office/officeart/2005/8/layout/process5"/>
    <dgm:cxn modelId="{4FEB108E-716E-4F55-A278-CB2924BC8A61}" type="presParOf" srcId="{53780D5C-84FC-40DB-BD46-4D322923E8E4}" destId="{61A278F2-4173-41BA-9096-C6EAE755AC27}" srcOrd="12" destOrd="0" presId="urn:microsoft.com/office/officeart/2005/8/layout/process5"/>
    <dgm:cxn modelId="{A24413C8-7D53-4DC8-A26B-A62681321FA8}" type="presParOf" srcId="{53780D5C-84FC-40DB-BD46-4D322923E8E4}" destId="{08AF4494-2D4D-49E9-A6B9-2741872FB2D0}" srcOrd="13" destOrd="0" presId="urn:microsoft.com/office/officeart/2005/8/layout/process5"/>
    <dgm:cxn modelId="{CE482AEA-6BAD-4223-AC3B-F1850E8884A0}" type="presParOf" srcId="{08AF4494-2D4D-49E9-A6B9-2741872FB2D0}" destId="{421C30DE-334A-4B12-857E-7065304A2C7C}" srcOrd="0" destOrd="0" presId="urn:microsoft.com/office/officeart/2005/8/layout/process5"/>
    <dgm:cxn modelId="{D3A94D26-B885-43E7-8AF9-BA0A2DCAF418}" type="presParOf" srcId="{53780D5C-84FC-40DB-BD46-4D322923E8E4}" destId="{2668B465-4E62-4830-864F-1D5DD98963D7}" srcOrd="14" destOrd="0" presId="urn:microsoft.com/office/officeart/2005/8/layout/process5"/>
  </dgm:cxnLst>
  <dgm:bg/>
  <dgm:whole>
    <a:ln w="12700"/>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841814-A7B3-4BF0-A05A-1C7F9B9665B6}">
      <dsp:nvSpPr>
        <dsp:cNvPr id="0" name=""/>
        <dsp:cNvSpPr/>
      </dsp:nvSpPr>
      <dsp:spPr>
        <a:xfrm>
          <a:off x="4621" y="559306"/>
          <a:ext cx="2020453" cy="1212272"/>
        </a:xfrm>
        <a:prstGeom prst="roundRect">
          <a:avLst>
            <a:gd name="adj" fmla="val 10000"/>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b="1" kern="1200" dirty="0"/>
            <a:t>Pick a Target</a:t>
          </a:r>
          <a:r>
            <a:rPr lang="en-US" sz="2300" kern="1200" dirty="0"/>
            <a:t> </a:t>
          </a:r>
        </a:p>
      </dsp:txBody>
      <dsp:txXfrm>
        <a:off x="40127" y="594812"/>
        <a:ext cx="1949441" cy="1141260"/>
      </dsp:txXfrm>
    </dsp:sp>
    <dsp:sp modelId="{A3B52619-3567-4590-BF04-8FB22FDC1921}">
      <dsp:nvSpPr>
        <dsp:cNvPr id="0" name=""/>
        <dsp:cNvSpPr/>
      </dsp:nvSpPr>
      <dsp:spPr>
        <a:xfrm>
          <a:off x="2202874" y="914906"/>
          <a:ext cx="428336" cy="501072"/>
        </a:xfrm>
        <a:prstGeom prst="rightArrow">
          <a:avLst>
            <a:gd name="adj1" fmla="val 60000"/>
            <a:gd name="adj2" fmla="val 50000"/>
          </a:avLst>
        </a:prstGeom>
        <a:solidFill>
          <a:schemeClr val="accent5">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n-US" sz="1800" kern="1200"/>
        </a:p>
      </dsp:txBody>
      <dsp:txXfrm>
        <a:off x="2202874" y="1015120"/>
        <a:ext cx="299835" cy="300644"/>
      </dsp:txXfrm>
    </dsp:sp>
    <dsp:sp modelId="{CFA3D1ED-D798-474A-83EE-327BE2C54E23}">
      <dsp:nvSpPr>
        <dsp:cNvPr id="0" name=""/>
        <dsp:cNvSpPr/>
      </dsp:nvSpPr>
      <dsp:spPr>
        <a:xfrm>
          <a:off x="2833255" y="559306"/>
          <a:ext cx="2020453" cy="1212272"/>
        </a:xfrm>
        <a:prstGeom prst="roundRect">
          <a:avLst>
            <a:gd name="adj" fmla="val 10000"/>
          </a:avLst>
        </a:prstGeom>
        <a:solidFill>
          <a:schemeClr val="accent5">
            <a:hueOff val="-965506"/>
            <a:satOff val="-2488"/>
            <a:lumOff val="-1681"/>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b="1" kern="1200" dirty="0"/>
            <a:t>Split the Data into Train/Test Splits </a:t>
          </a:r>
          <a:endParaRPr lang="en-US" sz="2300" kern="1200" dirty="0"/>
        </a:p>
      </dsp:txBody>
      <dsp:txXfrm>
        <a:off x="2868761" y="594812"/>
        <a:ext cx="1949441" cy="1141260"/>
      </dsp:txXfrm>
    </dsp:sp>
    <dsp:sp modelId="{1961E282-43C8-4589-90D4-66DA6804E5AC}">
      <dsp:nvSpPr>
        <dsp:cNvPr id="0" name=""/>
        <dsp:cNvSpPr/>
      </dsp:nvSpPr>
      <dsp:spPr>
        <a:xfrm>
          <a:off x="5031509" y="914906"/>
          <a:ext cx="428336" cy="501072"/>
        </a:xfrm>
        <a:prstGeom prst="rightArrow">
          <a:avLst>
            <a:gd name="adj1" fmla="val 60000"/>
            <a:gd name="adj2" fmla="val 50000"/>
          </a:avLst>
        </a:prstGeom>
        <a:solidFill>
          <a:schemeClr val="accent5">
            <a:hueOff val="-1126424"/>
            <a:satOff val="-2903"/>
            <a:lumOff val="-1961"/>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n-US" sz="1800" kern="1200"/>
        </a:p>
      </dsp:txBody>
      <dsp:txXfrm>
        <a:off x="5031509" y="1015120"/>
        <a:ext cx="299835" cy="300644"/>
      </dsp:txXfrm>
    </dsp:sp>
    <dsp:sp modelId="{B189E70F-E8B4-430F-A6F7-B0DAEAE1A1B4}">
      <dsp:nvSpPr>
        <dsp:cNvPr id="0" name=""/>
        <dsp:cNvSpPr/>
      </dsp:nvSpPr>
      <dsp:spPr>
        <a:xfrm>
          <a:off x="5661890" y="559306"/>
          <a:ext cx="2020453" cy="1212272"/>
        </a:xfrm>
        <a:prstGeom prst="roundRect">
          <a:avLst>
            <a:gd name="adj" fmla="val 10000"/>
          </a:avLst>
        </a:prstGeom>
        <a:solidFill>
          <a:schemeClr val="accent5">
            <a:hueOff val="-1931012"/>
            <a:satOff val="-4977"/>
            <a:lumOff val="-3361"/>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b="1" kern="1200" dirty="0"/>
            <a:t>Apply Pre-processing </a:t>
          </a:r>
          <a:endParaRPr lang="en-US" sz="2300" kern="1200" dirty="0"/>
        </a:p>
      </dsp:txBody>
      <dsp:txXfrm>
        <a:off x="5697396" y="594812"/>
        <a:ext cx="1949441" cy="1141260"/>
      </dsp:txXfrm>
    </dsp:sp>
    <dsp:sp modelId="{86D7DED6-BE66-496D-AC11-39A382EF8E4D}">
      <dsp:nvSpPr>
        <dsp:cNvPr id="0" name=""/>
        <dsp:cNvSpPr/>
      </dsp:nvSpPr>
      <dsp:spPr>
        <a:xfrm>
          <a:off x="7860144" y="914906"/>
          <a:ext cx="428336" cy="501072"/>
        </a:xfrm>
        <a:prstGeom prst="rightArrow">
          <a:avLst>
            <a:gd name="adj1" fmla="val 60000"/>
            <a:gd name="adj2" fmla="val 50000"/>
          </a:avLst>
        </a:prstGeom>
        <a:solidFill>
          <a:schemeClr val="accent5">
            <a:hueOff val="-2252848"/>
            <a:satOff val="-5806"/>
            <a:lumOff val="-3922"/>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n-US" sz="1800" kern="1200"/>
        </a:p>
      </dsp:txBody>
      <dsp:txXfrm>
        <a:off x="7860144" y="1015120"/>
        <a:ext cx="299835" cy="300644"/>
      </dsp:txXfrm>
    </dsp:sp>
    <dsp:sp modelId="{DC378CD3-8155-430C-9E47-1C881D0BEC7B}">
      <dsp:nvSpPr>
        <dsp:cNvPr id="0" name=""/>
        <dsp:cNvSpPr/>
      </dsp:nvSpPr>
      <dsp:spPr>
        <a:xfrm>
          <a:off x="8490525" y="559306"/>
          <a:ext cx="2020453" cy="1212272"/>
        </a:xfrm>
        <a:prstGeom prst="roundRect">
          <a:avLst>
            <a:gd name="adj" fmla="val 10000"/>
          </a:avLst>
        </a:prstGeom>
        <a:solidFill>
          <a:schemeClr val="accent5">
            <a:hueOff val="-2896518"/>
            <a:satOff val="-7465"/>
            <a:lumOff val="-5042"/>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b="1" kern="1200" dirty="0"/>
            <a:t>Create Pipelines </a:t>
          </a:r>
          <a:endParaRPr lang="en-US" sz="2300" kern="1200" dirty="0"/>
        </a:p>
      </dsp:txBody>
      <dsp:txXfrm>
        <a:off x="8526031" y="594812"/>
        <a:ext cx="1949441" cy="1141260"/>
      </dsp:txXfrm>
    </dsp:sp>
    <dsp:sp modelId="{17D6CFC9-D620-4B28-9207-F5FA30451E95}">
      <dsp:nvSpPr>
        <dsp:cNvPr id="0" name=""/>
        <dsp:cNvSpPr/>
      </dsp:nvSpPr>
      <dsp:spPr>
        <a:xfrm rot="5400000">
          <a:off x="9286584" y="1913010"/>
          <a:ext cx="428336" cy="501072"/>
        </a:xfrm>
        <a:prstGeom prst="rightArrow">
          <a:avLst>
            <a:gd name="adj1" fmla="val 60000"/>
            <a:gd name="adj2" fmla="val 50000"/>
          </a:avLst>
        </a:prstGeom>
        <a:solidFill>
          <a:schemeClr val="accent5">
            <a:hueOff val="-3379271"/>
            <a:satOff val="-8710"/>
            <a:lumOff val="-5883"/>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n-US" sz="1800" kern="1200"/>
        </a:p>
      </dsp:txBody>
      <dsp:txXfrm rot="-5400000">
        <a:off x="9350431" y="1949378"/>
        <a:ext cx="300644" cy="299835"/>
      </dsp:txXfrm>
    </dsp:sp>
    <dsp:sp modelId="{E3B2B26A-5ED0-47C8-A9A9-4CB661C66CFD}">
      <dsp:nvSpPr>
        <dsp:cNvPr id="0" name=""/>
        <dsp:cNvSpPr/>
      </dsp:nvSpPr>
      <dsp:spPr>
        <a:xfrm>
          <a:off x="8490525" y="2579759"/>
          <a:ext cx="2020453" cy="1212272"/>
        </a:xfrm>
        <a:prstGeom prst="roundRect">
          <a:avLst>
            <a:gd name="adj" fmla="val 10000"/>
          </a:avLst>
        </a:prstGeom>
        <a:solidFill>
          <a:schemeClr val="accent5">
            <a:hueOff val="-3862025"/>
            <a:satOff val="-9954"/>
            <a:lumOff val="-6723"/>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b="1" kern="1200" dirty="0"/>
            <a:t>Regression Models </a:t>
          </a:r>
          <a:endParaRPr lang="en-US" sz="2300" kern="1200" dirty="0"/>
        </a:p>
      </dsp:txBody>
      <dsp:txXfrm>
        <a:off x="8526031" y="2615265"/>
        <a:ext cx="1949441" cy="1141260"/>
      </dsp:txXfrm>
    </dsp:sp>
    <dsp:sp modelId="{0DCE3FAC-264B-46CC-B094-B435AB457337}">
      <dsp:nvSpPr>
        <dsp:cNvPr id="0" name=""/>
        <dsp:cNvSpPr/>
      </dsp:nvSpPr>
      <dsp:spPr>
        <a:xfrm rot="10800000">
          <a:off x="7884389" y="2935359"/>
          <a:ext cx="428336" cy="501072"/>
        </a:xfrm>
        <a:prstGeom prst="rightArrow">
          <a:avLst>
            <a:gd name="adj1" fmla="val 60000"/>
            <a:gd name="adj2" fmla="val 50000"/>
          </a:avLst>
        </a:prstGeom>
        <a:solidFill>
          <a:schemeClr val="accent5">
            <a:hueOff val="-4505695"/>
            <a:satOff val="-11613"/>
            <a:lumOff val="-7843"/>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n-US" sz="1800" kern="1200"/>
        </a:p>
      </dsp:txBody>
      <dsp:txXfrm rot="10800000">
        <a:off x="8012890" y="3035573"/>
        <a:ext cx="299835" cy="300644"/>
      </dsp:txXfrm>
    </dsp:sp>
    <dsp:sp modelId="{A1539107-471A-4DFC-8248-92A3293CD5B5}">
      <dsp:nvSpPr>
        <dsp:cNvPr id="0" name=""/>
        <dsp:cNvSpPr/>
      </dsp:nvSpPr>
      <dsp:spPr>
        <a:xfrm>
          <a:off x="5661890" y="2579759"/>
          <a:ext cx="2020453" cy="1212272"/>
        </a:xfrm>
        <a:prstGeom prst="roundRect">
          <a:avLst>
            <a:gd name="adj" fmla="val 10000"/>
          </a:avLst>
        </a:prstGeom>
        <a:solidFill>
          <a:schemeClr val="accent5">
            <a:hueOff val="-4827531"/>
            <a:satOff val="-12442"/>
            <a:lumOff val="-8404"/>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b="1" kern="1200" dirty="0"/>
            <a:t>Hyper-Parameter Optimization </a:t>
          </a:r>
          <a:endParaRPr lang="en-US" sz="2300" kern="1200" dirty="0"/>
        </a:p>
      </dsp:txBody>
      <dsp:txXfrm>
        <a:off x="5697396" y="2615265"/>
        <a:ext cx="1949441" cy="1141260"/>
      </dsp:txXfrm>
    </dsp:sp>
    <dsp:sp modelId="{E980A543-BCB6-4C9F-B1B5-12363E1CFE97}">
      <dsp:nvSpPr>
        <dsp:cNvPr id="0" name=""/>
        <dsp:cNvSpPr/>
      </dsp:nvSpPr>
      <dsp:spPr>
        <a:xfrm rot="10800000">
          <a:off x="5055754" y="2935359"/>
          <a:ext cx="428336" cy="501072"/>
        </a:xfrm>
        <a:prstGeom prst="rightArrow">
          <a:avLst>
            <a:gd name="adj1" fmla="val 60000"/>
            <a:gd name="adj2" fmla="val 50000"/>
          </a:avLst>
        </a:prstGeom>
        <a:solidFill>
          <a:schemeClr val="accent5">
            <a:hueOff val="-5632119"/>
            <a:satOff val="-14516"/>
            <a:lumOff val="-9804"/>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n-US" sz="1800" kern="1200"/>
        </a:p>
      </dsp:txBody>
      <dsp:txXfrm rot="10800000">
        <a:off x="5184255" y="3035573"/>
        <a:ext cx="299835" cy="300644"/>
      </dsp:txXfrm>
    </dsp:sp>
    <dsp:sp modelId="{61A278F2-4173-41BA-9096-C6EAE755AC27}">
      <dsp:nvSpPr>
        <dsp:cNvPr id="0" name=""/>
        <dsp:cNvSpPr/>
      </dsp:nvSpPr>
      <dsp:spPr>
        <a:xfrm>
          <a:off x="2833255" y="2579759"/>
          <a:ext cx="2020453" cy="1212272"/>
        </a:xfrm>
        <a:prstGeom prst="roundRect">
          <a:avLst>
            <a:gd name="adj" fmla="val 10000"/>
          </a:avLst>
        </a:prstGeom>
        <a:solidFill>
          <a:schemeClr val="accent5">
            <a:hueOff val="-5793037"/>
            <a:satOff val="-14931"/>
            <a:lumOff val="-10084"/>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b="1" kern="1200" dirty="0"/>
            <a:t>Bagging the best Regressors </a:t>
          </a:r>
          <a:endParaRPr lang="en-US" sz="2300" kern="1200" dirty="0"/>
        </a:p>
      </dsp:txBody>
      <dsp:txXfrm>
        <a:off x="2868761" y="2615265"/>
        <a:ext cx="1949441" cy="1141260"/>
      </dsp:txXfrm>
    </dsp:sp>
    <dsp:sp modelId="{08AF4494-2D4D-49E9-A6B9-2741872FB2D0}">
      <dsp:nvSpPr>
        <dsp:cNvPr id="0" name=""/>
        <dsp:cNvSpPr/>
      </dsp:nvSpPr>
      <dsp:spPr>
        <a:xfrm rot="10800000">
          <a:off x="2227119" y="2935359"/>
          <a:ext cx="428336" cy="501072"/>
        </a:xfrm>
        <a:prstGeom prst="rightArrow">
          <a:avLst>
            <a:gd name="adj1" fmla="val 60000"/>
            <a:gd name="adj2" fmla="val 50000"/>
          </a:avLst>
        </a:prstGeom>
        <a:solidFill>
          <a:schemeClr val="accent5">
            <a:hueOff val="-6758543"/>
            <a:satOff val="-17419"/>
            <a:lumOff val="-11765"/>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n-US" sz="1800" kern="1200"/>
        </a:p>
      </dsp:txBody>
      <dsp:txXfrm rot="10800000">
        <a:off x="2355620" y="3035573"/>
        <a:ext cx="299835" cy="300644"/>
      </dsp:txXfrm>
    </dsp:sp>
    <dsp:sp modelId="{2668B465-4E62-4830-864F-1D5DD98963D7}">
      <dsp:nvSpPr>
        <dsp:cNvPr id="0" name=""/>
        <dsp:cNvSpPr/>
      </dsp:nvSpPr>
      <dsp:spPr>
        <a:xfrm>
          <a:off x="4621" y="2579759"/>
          <a:ext cx="2020453" cy="1212272"/>
        </a:xfrm>
        <a:prstGeom prst="roundRect">
          <a:avLst>
            <a:gd name="adj" fmla="val 10000"/>
          </a:avLst>
        </a:prstGeom>
        <a:solidFill>
          <a:schemeClr val="accent5">
            <a:hueOff val="-6758543"/>
            <a:satOff val="-17419"/>
            <a:lumOff val="-11765"/>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dirty="0"/>
            <a:t>Predict Results</a:t>
          </a:r>
        </a:p>
      </dsp:txBody>
      <dsp:txXfrm>
        <a:off x="40127" y="2615265"/>
        <a:ext cx="1949441" cy="1141260"/>
      </dsp:txXfrm>
    </dsp:sp>
  </dsp:spTree>
</dsp:drawing>
</file>

<file path=ppt/diagrams/layout1.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58EE36-BA80-49E4-B2B7-2FFED78DE23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4601684-ABB5-40A7-8FCA-9F4ECD0D39E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834DB06-A706-442B-8AF4-7C51592F1C03}"/>
              </a:ext>
            </a:extLst>
          </p:cNvPr>
          <p:cNvSpPr>
            <a:spLocks noGrp="1"/>
          </p:cNvSpPr>
          <p:nvPr>
            <p:ph type="dt" sz="half" idx="10"/>
          </p:nvPr>
        </p:nvSpPr>
        <p:spPr/>
        <p:txBody>
          <a:bodyPr/>
          <a:lstStyle/>
          <a:p>
            <a:fld id="{BF247B1A-79D4-4E10-AEA5-DEA0F559EBE4}" type="datetimeFigureOut">
              <a:rPr lang="en-US" smtClean="0"/>
              <a:t>9/4/2019</a:t>
            </a:fld>
            <a:endParaRPr lang="en-US"/>
          </a:p>
        </p:txBody>
      </p:sp>
      <p:sp>
        <p:nvSpPr>
          <p:cNvPr id="5" name="Footer Placeholder 4">
            <a:extLst>
              <a:ext uri="{FF2B5EF4-FFF2-40B4-BE49-F238E27FC236}">
                <a16:creationId xmlns:a16="http://schemas.microsoft.com/office/drawing/2014/main" id="{49B0E883-74B7-4505-B5FA-99FC3255B5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7F5069-A607-47A5-9392-39FBC83EB56B}"/>
              </a:ext>
            </a:extLst>
          </p:cNvPr>
          <p:cNvSpPr>
            <a:spLocks noGrp="1"/>
          </p:cNvSpPr>
          <p:nvPr>
            <p:ph type="sldNum" sz="quarter" idx="12"/>
          </p:nvPr>
        </p:nvSpPr>
        <p:spPr/>
        <p:txBody>
          <a:bodyPr/>
          <a:lstStyle/>
          <a:p>
            <a:fld id="{66B85F79-E049-4890-BC78-B9CB20A76FFA}" type="slidenum">
              <a:rPr lang="en-US" smtClean="0"/>
              <a:t>‹#›</a:t>
            </a:fld>
            <a:endParaRPr lang="en-US"/>
          </a:p>
        </p:txBody>
      </p:sp>
    </p:spTree>
    <p:extLst>
      <p:ext uri="{BB962C8B-B14F-4D97-AF65-F5344CB8AC3E}">
        <p14:creationId xmlns:p14="http://schemas.microsoft.com/office/powerpoint/2010/main" val="4170637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B1B604-3F32-4A5E-8114-787993F7147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BE27B55-93F5-4406-87B3-1712DC2523B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796C883-7992-43F8-890E-8E6909966494}"/>
              </a:ext>
            </a:extLst>
          </p:cNvPr>
          <p:cNvSpPr>
            <a:spLocks noGrp="1"/>
          </p:cNvSpPr>
          <p:nvPr>
            <p:ph type="dt" sz="half" idx="10"/>
          </p:nvPr>
        </p:nvSpPr>
        <p:spPr/>
        <p:txBody>
          <a:bodyPr/>
          <a:lstStyle/>
          <a:p>
            <a:fld id="{BF247B1A-79D4-4E10-AEA5-DEA0F559EBE4}" type="datetimeFigureOut">
              <a:rPr lang="en-US" smtClean="0"/>
              <a:t>9/4/2019</a:t>
            </a:fld>
            <a:endParaRPr lang="en-US"/>
          </a:p>
        </p:txBody>
      </p:sp>
      <p:sp>
        <p:nvSpPr>
          <p:cNvPr id="5" name="Footer Placeholder 4">
            <a:extLst>
              <a:ext uri="{FF2B5EF4-FFF2-40B4-BE49-F238E27FC236}">
                <a16:creationId xmlns:a16="http://schemas.microsoft.com/office/drawing/2014/main" id="{F0238E56-70C0-42CB-8F3D-188367A5C0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34AD75-A522-4577-A48C-D98603808A2F}"/>
              </a:ext>
            </a:extLst>
          </p:cNvPr>
          <p:cNvSpPr>
            <a:spLocks noGrp="1"/>
          </p:cNvSpPr>
          <p:nvPr>
            <p:ph type="sldNum" sz="quarter" idx="12"/>
          </p:nvPr>
        </p:nvSpPr>
        <p:spPr/>
        <p:txBody>
          <a:bodyPr/>
          <a:lstStyle/>
          <a:p>
            <a:fld id="{66B85F79-E049-4890-BC78-B9CB20A76FFA}" type="slidenum">
              <a:rPr lang="en-US" smtClean="0"/>
              <a:t>‹#›</a:t>
            </a:fld>
            <a:endParaRPr lang="en-US"/>
          </a:p>
        </p:txBody>
      </p:sp>
    </p:spTree>
    <p:extLst>
      <p:ext uri="{BB962C8B-B14F-4D97-AF65-F5344CB8AC3E}">
        <p14:creationId xmlns:p14="http://schemas.microsoft.com/office/powerpoint/2010/main" val="30570759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E171D51-7BE3-4968-A677-A4DC6F163C9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6323E0C-1FE3-45BD-BAB4-5357D74F3D3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B2AD58C-CA1E-4290-B8AB-5FF06644602C}"/>
              </a:ext>
            </a:extLst>
          </p:cNvPr>
          <p:cNvSpPr>
            <a:spLocks noGrp="1"/>
          </p:cNvSpPr>
          <p:nvPr>
            <p:ph type="dt" sz="half" idx="10"/>
          </p:nvPr>
        </p:nvSpPr>
        <p:spPr/>
        <p:txBody>
          <a:bodyPr/>
          <a:lstStyle/>
          <a:p>
            <a:fld id="{BF247B1A-79D4-4E10-AEA5-DEA0F559EBE4}" type="datetimeFigureOut">
              <a:rPr lang="en-US" smtClean="0"/>
              <a:t>9/4/2019</a:t>
            </a:fld>
            <a:endParaRPr lang="en-US"/>
          </a:p>
        </p:txBody>
      </p:sp>
      <p:sp>
        <p:nvSpPr>
          <p:cNvPr id="5" name="Footer Placeholder 4">
            <a:extLst>
              <a:ext uri="{FF2B5EF4-FFF2-40B4-BE49-F238E27FC236}">
                <a16:creationId xmlns:a16="http://schemas.microsoft.com/office/drawing/2014/main" id="{A92BB7AD-26B7-4086-96DF-9F90B850CF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ED3F44-BBFB-4DBA-B55F-181B91B16633}"/>
              </a:ext>
            </a:extLst>
          </p:cNvPr>
          <p:cNvSpPr>
            <a:spLocks noGrp="1"/>
          </p:cNvSpPr>
          <p:nvPr>
            <p:ph type="sldNum" sz="quarter" idx="12"/>
          </p:nvPr>
        </p:nvSpPr>
        <p:spPr/>
        <p:txBody>
          <a:bodyPr/>
          <a:lstStyle/>
          <a:p>
            <a:fld id="{66B85F79-E049-4890-BC78-B9CB20A76FFA}" type="slidenum">
              <a:rPr lang="en-US" smtClean="0"/>
              <a:t>‹#›</a:t>
            </a:fld>
            <a:endParaRPr lang="en-US"/>
          </a:p>
        </p:txBody>
      </p:sp>
    </p:spTree>
    <p:extLst>
      <p:ext uri="{BB962C8B-B14F-4D97-AF65-F5344CB8AC3E}">
        <p14:creationId xmlns:p14="http://schemas.microsoft.com/office/powerpoint/2010/main" val="16390491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43BC9-6D57-4DAB-A1E2-08BE2299052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AFA8DB8-C5D9-41C3-BEA0-5A4DCFA803A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307EFC-382D-4CCA-89A6-32BB8F6FD970}"/>
              </a:ext>
            </a:extLst>
          </p:cNvPr>
          <p:cNvSpPr>
            <a:spLocks noGrp="1"/>
          </p:cNvSpPr>
          <p:nvPr>
            <p:ph type="dt" sz="half" idx="10"/>
          </p:nvPr>
        </p:nvSpPr>
        <p:spPr/>
        <p:txBody>
          <a:bodyPr/>
          <a:lstStyle/>
          <a:p>
            <a:fld id="{BF247B1A-79D4-4E10-AEA5-DEA0F559EBE4}" type="datetimeFigureOut">
              <a:rPr lang="en-US" smtClean="0"/>
              <a:t>9/4/2019</a:t>
            </a:fld>
            <a:endParaRPr lang="en-US"/>
          </a:p>
        </p:txBody>
      </p:sp>
      <p:sp>
        <p:nvSpPr>
          <p:cNvPr id="5" name="Footer Placeholder 4">
            <a:extLst>
              <a:ext uri="{FF2B5EF4-FFF2-40B4-BE49-F238E27FC236}">
                <a16:creationId xmlns:a16="http://schemas.microsoft.com/office/drawing/2014/main" id="{43E3E88D-FD8C-4E0A-8041-20556139A0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40D768-EC8D-400A-8391-410765C15899}"/>
              </a:ext>
            </a:extLst>
          </p:cNvPr>
          <p:cNvSpPr>
            <a:spLocks noGrp="1"/>
          </p:cNvSpPr>
          <p:nvPr>
            <p:ph type="sldNum" sz="quarter" idx="12"/>
          </p:nvPr>
        </p:nvSpPr>
        <p:spPr/>
        <p:txBody>
          <a:bodyPr/>
          <a:lstStyle/>
          <a:p>
            <a:fld id="{66B85F79-E049-4890-BC78-B9CB20A76FFA}" type="slidenum">
              <a:rPr lang="en-US" smtClean="0"/>
              <a:t>‹#›</a:t>
            </a:fld>
            <a:endParaRPr lang="en-US"/>
          </a:p>
        </p:txBody>
      </p:sp>
    </p:spTree>
    <p:extLst>
      <p:ext uri="{BB962C8B-B14F-4D97-AF65-F5344CB8AC3E}">
        <p14:creationId xmlns:p14="http://schemas.microsoft.com/office/powerpoint/2010/main" val="16039271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ADABC-27F3-4976-90DB-D7024AA41EE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82E0FF8-F0F7-4852-B9B0-B03E778C295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D266EC6-AF84-416F-A72B-7001AEF0A4E0}"/>
              </a:ext>
            </a:extLst>
          </p:cNvPr>
          <p:cNvSpPr>
            <a:spLocks noGrp="1"/>
          </p:cNvSpPr>
          <p:nvPr>
            <p:ph type="dt" sz="half" idx="10"/>
          </p:nvPr>
        </p:nvSpPr>
        <p:spPr/>
        <p:txBody>
          <a:bodyPr/>
          <a:lstStyle/>
          <a:p>
            <a:fld id="{BF247B1A-79D4-4E10-AEA5-DEA0F559EBE4}" type="datetimeFigureOut">
              <a:rPr lang="en-US" smtClean="0"/>
              <a:t>9/4/2019</a:t>
            </a:fld>
            <a:endParaRPr lang="en-US"/>
          </a:p>
        </p:txBody>
      </p:sp>
      <p:sp>
        <p:nvSpPr>
          <p:cNvPr id="5" name="Footer Placeholder 4">
            <a:extLst>
              <a:ext uri="{FF2B5EF4-FFF2-40B4-BE49-F238E27FC236}">
                <a16:creationId xmlns:a16="http://schemas.microsoft.com/office/drawing/2014/main" id="{DB76031A-3735-43C2-A8F9-D806BBF80A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0539CD-79F8-4587-904E-93BF817B35BE}"/>
              </a:ext>
            </a:extLst>
          </p:cNvPr>
          <p:cNvSpPr>
            <a:spLocks noGrp="1"/>
          </p:cNvSpPr>
          <p:nvPr>
            <p:ph type="sldNum" sz="quarter" idx="12"/>
          </p:nvPr>
        </p:nvSpPr>
        <p:spPr/>
        <p:txBody>
          <a:bodyPr/>
          <a:lstStyle/>
          <a:p>
            <a:fld id="{66B85F79-E049-4890-BC78-B9CB20A76FFA}" type="slidenum">
              <a:rPr lang="en-US" smtClean="0"/>
              <a:t>‹#›</a:t>
            </a:fld>
            <a:endParaRPr lang="en-US"/>
          </a:p>
        </p:txBody>
      </p:sp>
    </p:spTree>
    <p:extLst>
      <p:ext uri="{BB962C8B-B14F-4D97-AF65-F5344CB8AC3E}">
        <p14:creationId xmlns:p14="http://schemas.microsoft.com/office/powerpoint/2010/main" val="22618290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2CEBD9-78D3-4A28-AF7E-2E590F2DC64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F65F0B0-E7B3-4E2C-8161-00B1AD0F49D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CEC7164-18F8-42C2-9CD9-37A29FBB9F3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C12CAF4-5754-4C7E-B106-F75BAF452B8F}"/>
              </a:ext>
            </a:extLst>
          </p:cNvPr>
          <p:cNvSpPr>
            <a:spLocks noGrp="1"/>
          </p:cNvSpPr>
          <p:nvPr>
            <p:ph type="dt" sz="half" idx="10"/>
          </p:nvPr>
        </p:nvSpPr>
        <p:spPr/>
        <p:txBody>
          <a:bodyPr/>
          <a:lstStyle/>
          <a:p>
            <a:fld id="{BF247B1A-79D4-4E10-AEA5-DEA0F559EBE4}" type="datetimeFigureOut">
              <a:rPr lang="en-US" smtClean="0"/>
              <a:t>9/4/2019</a:t>
            </a:fld>
            <a:endParaRPr lang="en-US"/>
          </a:p>
        </p:txBody>
      </p:sp>
      <p:sp>
        <p:nvSpPr>
          <p:cNvPr id="6" name="Footer Placeholder 5">
            <a:extLst>
              <a:ext uri="{FF2B5EF4-FFF2-40B4-BE49-F238E27FC236}">
                <a16:creationId xmlns:a16="http://schemas.microsoft.com/office/drawing/2014/main" id="{C42564F2-E0D9-4D40-9DD8-E76DC0BEA47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E1AB8E4-9F9B-46A3-B6CF-A3F9356D4A2D}"/>
              </a:ext>
            </a:extLst>
          </p:cNvPr>
          <p:cNvSpPr>
            <a:spLocks noGrp="1"/>
          </p:cNvSpPr>
          <p:nvPr>
            <p:ph type="sldNum" sz="quarter" idx="12"/>
          </p:nvPr>
        </p:nvSpPr>
        <p:spPr/>
        <p:txBody>
          <a:bodyPr/>
          <a:lstStyle/>
          <a:p>
            <a:fld id="{66B85F79-E049-4890-BC78-B9CB20A76FFA}" type="slidenum">
              <a:rPr lang="en-US" smtClean="0"/>
              <a:t>‹#›</a:t>
            </a:fld>
            <a:endParaRPr lang="en-US"/>
          </a:p>
        </p:txBody>
      </p:sp>
    </p:spTree>
    <p:extLst>
      <p:ext uri="{BB962C8B-B14F-4D97-AF65-F5344CB8AC3E}">
        <p14:creationId xmlns:p14="http://schemas.microsoft.com/office/powerpoint/2010/main" val="35558972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E8C01A-E826-433D-804D-1560BFBA64F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2E79C09-087E-4CF8-87A1-D403D2C5F7A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050F5E2-9021-48A9-9EDE-F8A777EBC8E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BD310C4-9CAB-4A33-9863-CE77F451B60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CE6EC2B-2E27-421D-903C-F51715D9ED4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2E598B7-2F16-4856-99BC-37980C8C80F8}"/>
              </a:ext>
            </a:extLst>
          </p:cNvPr>
          <p:cNvSpPr>
            <a:spLocks noGrp="1"/>
          </p:cNvSpPr>
          <p:nvPr>
            <p:ph type="dt" sz="half" idx="10"/>
          </p:nvPr>
        </p:nvSpPr>
        <p:spPr/>
        <p:txBody>
          <a:bodyPr/>
          <a:lstStyle/>
          <a:p>
            <a:fld id="{BF247B1A-79D4-4E10-AEA5-DEA0F559EBE4}" type="datetimeFigureOut">
              <a:rPr lang="en-US" smtClean="0"/>
              <a:t>9/4/2019</a:t>
            </a:fld>
            <a:endParaRPr lang="en-US"/>
          </a:p>
        </p:txBody>
      </p:sp>
      <p:sp>
        <p:nvSpPr>
          <p:cNvPr id="8" name="Footer Placeholder 7">
            <a:extLst>
              <a:ext uri="{FF2B5EF4-FFF2-40B4-BE49-F238E27FC236}">
                <a16:creationId xmlns:a16="http://schemas.microsoft.com/office/drawing/2014/main" id="{BC7B2CD5-EEC3-4321-8B4B-75D76DC61DC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64FF26B-52C4-4634-8B06-3BCB76FD7CBB}"/>
              </a:ext>
            </a:extLst>
          </p:cNvPr>
          <p:cNvSpPr>
            <a:spLocks noGrp="1"/>
          </p:cNvSpPr>
          <p:nvPr>
            <p:ph type="sldNum" sz="quarter" idx="12"/>
          </p:nvPr>
        </p:nvSpPr>
        <p:spPr/>
        <p:txBody>
          <a:bodyPr/>
          <a:lstStyle/>
          <a:p>
            <a:fld id="{66B85F79-E049-4890-BC78-B9CB20A76FFA}" type="slidenum">
              <a:rPr lang="en-US" smtClean="0"/>
              <a:t>‹#›</a:t>
            </a:fld>
            <a:endParaRPr lang="en-US"/>
          </a:p>
        </p:txBody>
      </p:sp>
    </p:spTree>
    <p:extLst>
      <p:ext uri="{BB962C8B-B14F-4D97-AF65-F5344CB8AC3E}">
        <p14:creationId xmlns:p14="http://schemas.microsoft.com/office/powerpoint/2010/main" val="11184999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79DCE-EEA6-4F71-8BA2-28FB2F4D17C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826E2CE-405B-4308-9810-51C1BA1AEA1C}"/>
              </a:ext>
            </a:extLst>
          </p:cNvPr>
          <p:cNvSpPr>
            <a:spLocks noGrp="1"/>
          </p:cNvSpPr>
          <p:nvPr>
            <p:ph type="dt" sz="half" idx="10"/>
          </p:nvPr>
        </p:nvSpPr>
        <p:spPr/>
        <p:txBody>
          <a:bodyPr/>
          <a:lstStyle/>
          <a:p>
            <a:fld id="{BF247B1A-79D4-4E10-AEA5-DEA0F559EBE4}" type="datetimeFigureOut">
              <a:rPr lang="en-US" smtClean="0"/>
              <a:t>9/4/2019</a:t>
            </a:fld>
            <a:endParaRPr lang="en-US"/>
          </a:p>
        </p:txBody>
      </p:sp>
      <p:sp>
        <p:nvSpPr>
          <p:cNvPr id="4" name="Footer Placeholder 3">
            <a:extLst>
              <a:ext uri="{FF2B5EF4-FFF2-40B4-BE49-F238E27FC236}">
                <a16:creationId xmlns:a16="http://schemas.microsoft.com/office/drawing/2014/main" id="{B9840FD3-EDF1-4894-9450-A72EF8019A3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B0DE364-F093-4214-8579-555C301E5D5F}"/>
              </a:ext>
            </a:extLst>
          </p:cNvPr>
          <p:cNvSpPr>
            <a:spLocks noGrp="1"/>
          </p:cNvSpPr>
          <p:nvPr>
            <p:ph type="sldNum" sz="quarter" idx="12"/>
          </p:nvPr>
        </p:nvSpPr>
        <p:spPr/>
        <p:txBody>
          <a:bodyPr/>
          <a:lstStyle/>
          <a:p>
            <a:fld id="{66B85F79-E049-4890-BC78-B9CB20A76FFA}" type="slidenum">
              <a:rPr lang="en-US" smtClean="0"/>
              <a:t>‹#›</a:t>
            </a:fld>
            <a:endParaRPr lang="en-US"/>
          </a:p>
        </p:txBody>
      </p:sp>
    </p:spTree>
    <p:extLst>
      <p:ext uri="{BB962C8B-B14F-4D97-AF65-F5344CB8AC3E}">
        <p14:creationId xmlns:p14="http://schemas.microsoft.com/office/powerpoint/2010/main" val="8342645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F4DCDB0-A99D-4F6A-87E4-C387E3D8E617}"/>
              </a:ext>
            </a:extLst>
          </p:cNvPr>
          <p:cNvSpPr>
            <a:spLocks noGrp="1"/>
          </p:cNvSpPr>
          <p:nvPr>
            <p:ph type="dt" sz="half" idx="10"/>
          </p:nvPr>
        </p:nvSpPr>
        <p:spPr/>
        <p:txBody>
          <a:bodyPr/>
          <a:lstStyle/>
          <a:p>
            <a:fld id="{BF247B1A-79D4-4E10-AEA5-DEA0F559EBE4}" type="datetimeFigureOut">
              <a:rPr lang="en-US" smtClean="0"/>
              <a:t>9/4/2019</a:t>
            </a:fld>
            <a:endParaRPr lang="en-US"/>
          </a:p>
        </p:txBody>
      </p:sp>
      <p:sp>
        <p:nvSpPr>
          <p:cNvPr id="3" name="Footer Placeholder 2">
            <a:extLst>
              <a:ext uri="{FF2B5EF4-FFF2-40B4-BE49-F238E27FC236}">
                <a16:creationId xmlns:a16="http://schemas.microsoft.com/office/drawing/2014/main" id="{36EA2A58-8FF7-435D-880C-25C8C7814F7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A6166BD-896E-419F-A133-FE9818BFB499}"/>
              </a:ext>
            </a:extLst>
          </p:cNvPr>
          <p:cNvSpPr>
            <a:spLocks noGrp="1"/>
          </p:cNvSpPr>
          <p:nvPr>
            <p:ph type="sldNum" sz="quarter" idx="12"/>
          </p:nvPr>
        </p:nvSpPr>
        <p:spPr/>
        <p:txBody>
          <a:bodyPr/>
          <a:lstStyle/>
          <a:p>
            <a:fld id="{66B85F79-E049-4890-BC78-B9CB20A76FFA}" type="slidenum">
              <a:rPr lang="en-US" smtClean="0"/>
              <a:t>‹#›</a:t>
            </a:fld>
            <a:endParaRPr lang="en-US"/>
          </a:p>
        </p:txBody>
      </p:sp>
    </p:spTree>
    <p:extLst>
      <p:ext uri="{BB962C8B-B14F-4D97-AF65-F5344CB8AC3E}">
        <p14:creationId xmlns:p14="http://schemas.microsoft.com/office/powerpoint/2010/main" val="2521166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5EF2F-24B5-4BBE-9AFF-90F3BE3020A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66EAC4A-667C-4799-9709-04BBDC53B4E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B7FD270-9C06-4698-9E86-1D29D8F33F0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E67EB4F-118E-4F8F-937D-CA10EA068CA5}"/>
              </a:ext>
            </a:extLst>
          </p:cNvPr>
          <p:cNvSpPr>
            <a:spLocks noGrp="1"/>
          </p:cNvSpPr>
          <p:nvPr>
            <p:ph type="dt" sz="half" idx="10"/>
          </p:nvPr>
        </p:nvSpPr>
        <p:spPr/>
        <p:txBody>
          <a:bodyPr/>
          <a:lstStyle/>
          <a:p>
            <a:fld id="{BF247B1A-79D4-4E10-AEA5-DEA0F559EBE4}" type="datetimeFigureOut">
              <a:rPr lang="en-US" smtClean="0"/>
              <a:t>9/4/2019</a:t>
            </a:fld>
            <a:endParaRPr lang="en-US"/>
          </a:p>
        </p:txBody>
      </p:sp>
      <p:sp>
        <p:nvSpPr>
          <p:cNvPr id="6" name="Footer Placeholder 5">
            <a:extLst>
              <a:ext uri="{FF2B5EF4-FFF2-40B4-BE49-F238E27FC236}">
                <a16:creationId xmlns:a16="http://schemas.microsoft.com/office/drawing/2014/main" id="{816D62FE-083C-4E4E-9DEF-82017E8EDD5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EEB04B8-FF88-461A-9EDB-433B322B75DE}"/>
              </a:ext>
            </a:extLst>
          </p:cNvPr>
          <p:cNvSpPr>
            <a:spLocks noGrp="1"/>
          </p:cNvSpPr>
          <p:nvPr>
            <p:ph type="sldNum" sz="quarter" idx="12"/>
          </p:nvPr>
        </p:nvSpPr>
        <p:spPr/>
        <p:txBody>
          <a:bodyPr/>
          <a:lstStyle/>
          <a:p>
            <a:fld id="{66B85F79-E049-4890-BC78-B9CB20A76FFA}" type="slidenum">
              <a:rPr lang="en-US" smtClean="0"/>
              <a:t>‹#›</a:t>
            </a:fld>
            <a:endParaRPr lang="en-US"/>
          </a:p>
        </p:txBody>
      </p:sp>
    </p:spTree>
    <p:extLst>
      <p:ext uri="{BB962C8B-B14F-4D97-AF65-F5344CB8AC3E}">
        <p14:creationId xmlns:p14="http://schemas.microsoft.com/office/powerpoint/2010/main" val="31907807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4FC64B-FD4D-4ACA-8EDF-7530FA43CCA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D293367-C2AB-4D73-A1BD-C7B49768703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AA3FF72-FDCC-4792-87E0-C499BF65AF6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A30C82A-F2F7-4A97-A21B-6BD20370109D}"/>
              </a:ext>
            </a:extLst>
          </p:cNvPr>
          <p:cNvSpPr>
            <a:spLocks noGrp="1"/>
          </p:cNvSpPr>
          <p:nvPr>
            <p:ph type="dt" sz="half" idx="10"/>
          </p:nvPr>
        </p:nvSpPr>
        <p:spPr/>
        <p:txBody>
          <a:bodyPr/>
          <a:lstStyle/>
          <a:p>
            <a:fld id="{BF247B1A-79D4-4E10-AEA5-DEA0F559EBE4}" type="datetimeFigureOut">
              <a:rPr lang="en-US" smtClean="0"/>
              <a:t>9/4/2019</a:t>
            </a:fld>
            <a:endParaRPr lang="en-US"/>
          </a:p>
        </p:txBody>
      </p:sp>
      <p:sp>
        <p:nvSpPr>
          <p:cNvPr id="6" name="Footer Placeholder 5">
            <a:extLst>
              <a:ext uri="{FF2B5EF4-FFF2-40B4-BE49-F238E27FC236}">
                <a16:creationId xmlns:a16="http://schemas.microsoft.com/office/drawing/2014/main" id="{9479D3AD-C9EE-453C-ABE3-D0C836FA018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7E8616E-7F85-4080-A88E-E10E6F5E1A2D}"/>
              </a:ext>
            </a:extLst>
          </p:cNvPr>
          <p:cNvSpPr>
            <a:spLocks noGrp="1"/>
          </p:cNvSpPr>
          <p:nvPr>
            <p:ph type="sldNum" sz="quarter" idx="12"/>
          </p:nvPr>
        </p:nvSpPr>
        <p:spPr/>
        <p:txBody>
          <a:bodyPr/>
          <a:lstStyle/>
          <a:p>
            <a:fld id="{66B85F79-E049-4890-BC78-B9CB20A76FFA}" type="slidenum">
              <a:rPr lang="en-US" smtClean="0"/>
              <a:t>‹#›</a:t>
            </a:fld>
            <a:endParaRPr lang="en-US"/>
          </a:p>
        </p:txBody>
      </p:sp>
    </p:spTree>
    <p:extLst>
      <p:ext uri="{BB962C8B-B14F-4D97-AF65-F5344CB8AC3E}">
        <p14:creationId xmlns:p14="http://schemas.microsoft.com/office/powerpoint/2010/main" val="33006900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C0EE1E7-BB99-411D-8022-F080AE2C0CA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AB30A78-DFF2-44D0-9CE1-FA9B1944DFD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0790FC-4C50-4BCC-8774-4B957CE1106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247B1A-79D4-4E10-AEA5-DEA0F559EBE4}" type="datetimeFigureOut">
              <a:rPr lang="en-US" smtClean="0"/>
              <a:t>9/4/2019</a:t>
            </a:fld>
            <a:endParaRPr lang="en-US"/>
          </a:p>
        </p:txBody>
      </p:sp>
      <p:sp>
        <p:nvSpPr>
          <p:cNvPr id="5" name="Footer Placeholder 4">
            <a:extLst>
              <a:ext uri="{FF2B5EF4-FFF2-40B4-BE49-F238E27FC236}">
                <a16:creationId xmlns:a16="http://schemas.microsoft.com/office/drawing/2014/main" id="{B321B502-D916-4949-90C5-00E975A2A36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1350C5C-920C-488D-98BB-BFB4C5C3A15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6B85F79-E049-4890-BC78-B9CB20A76FFA}" type="slidenum">
              <a:rPr lang="en-US" smtClean="0"/>
              <a:t>‹#›</a:t>
            </a:fld>
            <a:endParaRPr lang="en-US"/>
          </a:p>
        </p:txBody>
      </p:sp>
    </p:spTree>
    <p:extLst>
      <p:ext uri="{BB962C8B-B14F-4D97-AF65-F5344CB8AC3E}">
        <p14:creationId xmlns:p14="http://schemas.microsoft.com/office/powerpoint/2010/main" val="27496116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data.cityofnewyork.us/City-Government/Neighborhood-Tabulation-Areas/cpf4-rkhq%22" TargetMode="External"/><Relationship Id="rId2" Type="http://schemas.openxmlformats.org/officeDocument/2006/relationships/hyperlink" Target="https://factfinder.census.gov/faces/nav/jsf/pages/index.xhtml" TargetMode="External"/><Relationship Id="rId1" Type="http://schemas.openxmlformats.org/officeDocument/2006/relationships/slideLayout" Target="../slideLayouts/slideLayout2.xml"/><Relationship Id="rId4" Type="http://schemas.openxmlformats.org/officeDocument/2006/relationships/hyperlink" Target="https://developer.foursquare.com/"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86F71-0713-4120-947D-A0FDA968422F}"/>
              </a:ext>
            </a:extLst>
          </p:cNvPr>
          <p:cNvSpPr>
            <a:spLocks noGrp="1"/>
          </p:cNvSpPr>
          <p:nvPr>
            <p:ph type="ctrTitle"/>
          </p:nvPr>
        </p:nvSpPr>
        <p:spPr/>
        <p:txBody>
          <a:bodyPr>
            <a:normAutofit fontScale="90000"/>
          </a:bodyPr>
          <a:lstStyle/>
          <a:p>
            <a:r>
              <a:rPr lang="en-US" dirty="0"/>
              <a:t>Predicting the Optimum type and location of a restaurant based on demographics</a:t>
            </a:r>
          </a:p>
        </p:txBody>
      </p:sp>
    </p:spTree>
    <p:extLst>
      <p:ext uri="{BB962C8B-B14F-4D97-AF65-F5344CB8AC3E}">
        <p14:creationId xmlns:p14="http://schemas.microsoft.com/office/powerpoint/2010/main" val="29610538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EC1567-ED03-48CC-BDD4-BA3FCFE91703}"/>
              </a:ext>
            </a:extLst>
          </p:cNvPr>
          <p:cNvSpPr>
            <a:spLocks noGrp="1"/>
          </p:cNvSpPr>
          <p:nvPr>
            <p:ph type="title"/>
          </p:nvPr>
        </p:nvSpPr>
        <p:spPr>
          <a:xfrm>
            <a:off x="838200" y="365126"/>
            <a:ext cx="10515600" cy="538642"/>
          </a:xfrm>
        </p:spPr>
        <p:txBody>
          <a:bodyPr>
            <a:normAutofit fontScale="90000"/>
          </a:bodyPr>
          <a:lstStyle/>
          <a:p>
            <a:pPr algn="ctr"/>
            <a:r>
              <a:rPr lang="en-US" dirty="0"/>
              <a:t>Results – Similarity of Prediction</a:t>
            </a:r>
          </a:p>
        </p:txBody>
      </p:sp>
      <p:pic>
        <p:nvPicPr>
          <p:cNvPr id="5" name="Content Placeholder 4">
            <a:extLst>
              <a:ext uri="{FF2B5EF4-FFF2-40B4-BE49-F238E27FC236}">
                <a16:creationId xmlns:a16="http://schemas.microsoft.com/office/drawing/2014/main" id="{8699D601-B61E-4962-B941-F3B895475574}"/>
              </a:ext>
            </a:extLst>
          </p:cNvPr>
          <p:cNvPicPr>
            <a:picLocks noGrp="1"/>
          </p:cNvPicPr>
          <p:nvPr>
            <p:ph sz="half" idx="1"/>
          </p:nvPr>
        </p:nvPicPr>
        <p:blipFill>
          <a:blip r:embed="rId2">
            <a:extLst>
              <a:ext uri="{28A0092B-C50C-407E-A947-70E740481C1C}">
                <a14:useLocalDpi xmlns:a14="http://schemas.microsoft.com/office/drawing/2010/main" val="0"/>
              </a:ext>
            </a:extLst>
          </a:blip>
          <a:srcRect/>
          <a:stretch/>
        </p:blipFill>
        <p:spPr>
          <a:xfrm>
            <a:off x="1095153" y="903768"/>
            <a:ext cx="4178596" cy="5273195"/>
          </a:xfrm>
          <a:prstGeom prst="rect">
            <a:avLst/>
          </a:prstGeom>
        </p:spPr>
      </p:pic>
      <p:pic>
        <p:nvPicPr>
          <p:cNvPr id="6" name="Content Placeholder 5">
            <a:extLst>
              <a:ext uri="{FF2B5EF4-FFF2-40B4-BE49-F238E27FC236}">
                <a16:creationId xmlns:a16="http://schemas.microsoft.com/office/drawing/2014/main" id="{EE31AE8F-B8AF-4E77-BEA5-643EB99C75B7}"/>
              </a:ext>
            </a:extLst>
          </p:cNvPr>
          <p:cNvPicPr>
            <a:picLocks noGrp="1"/>
          </p:cNvPicPr>
          <p:nvPr>
            <p:ph sz="half" idx="2"/>
          </p:nvPr>
        </p:nvPicPr>
        <p:blipFill>
          <a:blip r:embed="rId3">
            <a:extLst>
              <a:ext uri="{28A0092B-C50C-407E-A947-70E740481C1C}">
                <a14:useLocalDpi xmlns:a14="http://schemas.microsoft.com/office/drawing/2010/main" val="0"/>
              </a:ext>
            </a:extLst>
          </a:blip>
          <a:srcRect/>
          <a:stretch/>
        </p:blipFill>
        <p:spPr>
          <a:xfrm>
            <a:off x="6585097" y="903768"/>
            <a:ext cx="4325095" cy="5273195"/>
          </a:xfrm>
          <a:prstGeom prst="rect">
            <a:avLst/>
          </a:prstGeom>
        </p:spPr>
      </p:pic>
    </p:spTree>
    <p:extLst>
      <p:ext uri="{BB962C8B-B14F-4D97-AF65-F5344CB8AC3E}">
        <p14:creationId xmlns:p14="http://schemas.microsoft.com/office/powerpoint/2010/main" val="4202401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0A53B7-59D6-4CBA-A0C2-171816AC49B8}"/>
              </a:ext>
            </a:extLst>
          </p:cNvPr>
          <p:cNvSpPr>
            <a:spLocks noGrp="1"/>
          </p:cNvSpPr>
          <p:nvPr>
            <p:ph type="title"/>
          </p:nvPr>
        </p:nvSpPr>
        <p:spPr>
          <a:xfrm>
            <a:off x="838200" y="365126"/>
            <a:ext cx="10515600" cy="538642"/>
          </a:xfrm>
        </p:spPr>
        <p:txBody>
          <a:bodyPr>
            <a:noAutofit/>
          </a:bodyPr>
          <a:lstStyle/>
          <a:p>
            <a:pPr algn="ctr"/>
            <a:r>
              <a:rPr lang="en-US" sz="3600" dirty="0"/>
              <a:t>Results – Best Locations of Interest</a:t>
            </a:r>
          </a:p>
        </p:txBody>
      </p:sp>
      <p:grpSp>
        <p:nvGrpSpPr>
          <p:cNvPr id="6" name="Group 5">
            <a:extLst>
              <a:ext uri="{FF2B5EF4-FFF2-40B4-BE49-F238E27FC236}">
                <a16:creationId xmlns:a16="http://schemas.microsoft.com/office/drawing/2014/main" id="{0B574568-8856-48B8-BEF8-94F2689A5798}"/>
              </a:ext>
            </a:extLst>
          </p:cNvPr>
          <p:cNvGrpSpPr/>
          <p:nvPr/>
        </p:nvGrpSpPr>
        <p:grpSpPr>
          <a:xfrm>
            <a:off x="1743739" y="903768"/>
            <a:ext cx="8639205" cy="5589106"/>
            <a:chOff x="-1" y="0"/>
            <a:chExt cx="7037621" cy="4562475"/>
          </a:xfrm>
        </p:grpSpPr>
        <p:pic>
          <p:nvPicPr>
            <p:cNvPr id="7" name="Picture 6">
              <a:extLst>
                <a:ext uri="{FF2B5EF4-FFF2-40B4-BE49-F238E27FC236}">
                  <a16:creationId xmlns:a16="http://schemas.microsoft.com/office/drawing/2014/main" id="{7EB40C47-CAC9-4D8A-A8DC-E4CF971270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7037621" cy="4222572"/>
            </a:xfrm>
            <a:prstGeom prst="rect">
              <a:avLst/>
            </a:prstGeom>
            <a:ln w="19050">
              <a:solidFill>
                <a:schemeClr val="tx1"/>
              </a:solidFill>
            </a:ln>
          </p:spPr>
        </p:pic>
        <p:sp>
          <p:nvSpPr>
            <p:cNvPr id="8" name="Text Box 2">
              <a:extLst>
                <a:ext uri="{FF2B5EF4-FFF2-40B4-BE49-F238E27FC236}">
                  <a16:creationId xmlns:a16="http://schemas.microsoft.com/office/drawing/2014/main" id="{4F9BD63A-FEBA-4F90-9330-3CDB234FD414}"/>
                </a:ext>
              </a:extLst>
            </p:cNvPr>
            <p:cNvSpPr txBox="1">
              <a:spLocks noChangeArrowheads="1"/>
            </p:cNvSpPr>
            <p:nvPr/>
          </p:nvSpPr>
          <p:spPr bwMode="auto">
            <a:xfrm>
              <a:off x="238125" y="4222572"/>
              <a:ext cx="5943600" cy="339903"/>
            </a:xfrm>
            <a:prstGeom prst="rect">
              <a:avLst/>
            </a:prstGeom>
            <a:noFill/>
            <a:ln>
              <a:noFill/>
            </a:ln>
          </p:spPr>
          <p:style>
            <a:lnRef idx="0">
              <a:scrgbClr r="0" g="0" b="0"/>
            </a:lnRef>
            <a:fillRef idx="0">
              <a:scrgbClr r="0" g="0" b="0"/>
            </a:fillRef>
            <a:effectRef idx="0">
              <a:scrgbClr r="0" g="0" b="0"/>
            </a:effectRef>
            <a:fontRef idx="minor">
              <a:schemeClr val="dk1"/>
            </a:fontRef>
          </p:style>
          <p:txBody>
            <a:bodyPr rot="0" vert="horz" wrap="square" lIns="91440" tIns="45720" rIns="91440" bIns="45720" anchor="t" anchorCtr="0">
              <a:noAutofit/>
            </a:bodyPr>
            <a:lstStyle/>
            <a:p>
              <a:pPr marL="0" marR="0" algn="ctr">
                <a:lnSpc>
                  <a:spcPct val="150000"/>
                </a:lnSpc>
                <a:spcBef>
                  <a:spcPts val="0"/>
                </a:spcBef>
                <a:spcAft>
                  <a:spcPts val="800"/>
                </a:spcAft>
              </a:pPr>
              <a:r>
                <a:rPr lang="en-US" sz="1100" spc="75" dirty="0">
                  <a:solidFill>
                    <a:srgbClr val="5A5A5A"/>
                  </a:solidFill>
                  <a:effectLst/>
                  <a:ea typeface="Times New Roman" panose="02020603050405020304" pitchFamily="18" charset="0"/>
                  <a:cs typeface="Times New Roman" panose="02020603050405020304" pitchFamily="18" charset="0"/>
                </a:rPr>
                <a:t>Visualization showing the most optimum locations to open a Restaurant</a:t>
              </a:r>
            </a:p>
            <a:p>
              <a:pPr marL="0" marR="0" algn="ctr">
                <a:lnSpc>
                  <a:spcPct val="150000"/>
                </a:lnSpc>
                <a:spcBef>
                  <a:spcPts val="0"/>
                </a:spcBef>
                <a:spcAft>
                  <a:spcPts val="800"/>
                </a:spcAft>
              </a:pPr>
              <a:r>
                <a:rPr lang="en-US" sz="1100" spc="75" dirty="0">
                  <a:solidFill>
                    <a:srgbClr val="5A5A5A"/>
                  </a:solidFill>
                  <a:effectLst/>
                  <a:ea typeface="Times New Roman" panose="02020603050405020304" pitchFamily="18" charset="0"/>
                  <a:cs typeface="Times New Roman" panose="02020603050405020304" pitchFamily="18" charset="0"/>
                </a:rPr>
                <a:t>(Higher is Better)</a:t>
              </a:r>
            </a:p>
          </p:txBody>
        </p:sp>
      </p:grpSp>
    </p:spTree>
    <p:extLst>
      <p:ext uri="{BB962C8B-B14F-4D97-AF65-F5344CB8AC3E}">
        <p14:creationId xmlns:p14="http://schemas.microsoft.com/office/powerpoint/2010/main" val="37761220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57A47F-4805-4E59-B79F-32AD881B8869}"/>
              </a:ext>
            </a:extLst>
          </p:cNvPr>
          <p:cNvSpPr>
            <a:spLocks noGrp="1"/>
          </p:cNvSpPr>
          <p:nvPr>
            <p:ph type="title"/>
          </p:nvPr>
        </p:nvSpPr>
        <p:spPr>
          <a:xfrm>
            <a:off x="838200" y="365126"/>
            <a:ext cx="10515600" cy="411051"/>
          </a:xfrm>
        </p:spPr>
        <p:txBody>
          <a:bodyPr>
            <a:noAutofit/>
          </a:bodyPr>
          <a:lstStyle/>
          <a:p>
            <a:pPr algn="ctr"/>
            <a:r>
              <a:rPr lang="en-US" sz="3200" dirty="0"/>
              <a:t>Results – Best Locations based on type of Restaurant</a:t>
            </a:r>
          </a:p>
        </p:txBody>
      </p:sp>
      <p:grpSp>
        <p:nvGrpSpPr>
          <p:cNvPr id="4" name="Group 3">
            <a:extLst>
              <a:ext uri="{FF2B5EF4-FFF2-40B4-BE49-F238E27FC236}">
                <a16:creationId xmlns:a16="http://schemas.microsoft.com/office/drawing/2014/main" id="{37FB6633-AA1F-49F4-86B6-F15C70D1E58F}"/>
              </a:ext>
            </a:extLst>
          </p:cNvPr>
          <p:cNvGrpSpPr/>
          <p:nvPr/>
        </p:nvGrpSpPr>
        <p:grpSpPr>
          <a:xfrm>
            <a:off x="1488560" y="871869"/>
            <a:ext cx="9165266" cy="5621003"/>
            <a:chOff x="-260451" y="0"/>
            <a:chExt cx="6803317" cy="4533899"/>
          </a:xfrm>
        </p:grpSpPr>
        <p:pic>
          <p:nvPicPr>
            <p:cNvPr id="5" name="Picture 4">
              <a:extLst>
                <a:ext uri="{FF2B5EF4-FFF2-40B4-BE49-F238E27FC236}">
                  <a16:creationId xmlns:a16="http://schemas.microsoft.com/office/drawing/2014/main" id="{382DCAFA-EF46-4AD0-8C12-1632E06080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0451" y="0"/>
              <a:ext cx="6803317" cy="4165733"/>
            </a:xfrm>
            <a:prstGeom prst="rect">
              <a:avLst/>
            </a:prstGeom>
            <a:ln w="19050">
              <a:solidFill>
                <a:schemeClr val="tx1"/>
              </a:solidFill>
            </a:ln>
          </p:spPr>
        </p:pic>
        <p:sp>
          <p:nvSpPr>
            <p:cNvPr id="6" name="Text Box 2">
              <a:extLst>
                <a:ext uri="{FF2B5EF4-FFF2-40B4-BE49-F238E27FC236}">
                  <a16:creationId xmlns:a16="http://schemas.microsoft.com/office/drawing/2014/main" id="{98F98D93-EEBC-49F1-8FB2-A101CF3F6FBB}"/>
                </a:ext>
              </a:extLst>
            </p:cNvPr>
            <p:cNvSpPr txBox="1">
              <a:spLocks noChangeArrowheads="1"/>
            </p:cNvSpPr>
            <p:nvPr/>
          </p:nvSpPr>
          <p:spPr bwMode="auto">
            <a:xfrm>
              <a:off x="228600" y="4106704"/>
              <a:ext cx="5943600" cy="427195"/>
            </a:xfrm>
            <a:prstGeom prst="rect">
              <a:avLst/>
            </a:prstGeom>
            <a:noFill/>
            <a:ln w="19050">
              <a:noFill/>
            </a:ln>
          </p:spPr>
          <p:style>
            <a:lnRef idx="0">
              <a:scrgbClr r="0" g="0" b="0"/>
            </a:lnRef>
            <a:fillRef idx="0">
              <a:scrgbClr r="0" g="0" b="0"/>
            </a:fillRef>
            <a:effectRef idx="0">
              <a:scrgbClr r="0" g="0" b="0"/>
            </a:effectRef>
            <a:fontRef idx="minor">
              <a:schemeClr val="dk1"/>
            </a:fontRef>
          </p:style>
          <p:txBody>
            <a:bodyPr rot="0" vert="horz" wrap="square" lIns="91440" tIns="45720" rIns="91440" bIns="45720" anchor="t" anchorCtr="0">
              <a:noAutofit/>
            </a:bodyPr>
            <a:lstStyle/>
            <a:p>
              <a:pPr marL="0" marR="0" algn="ctr">
                <a:lnSpc>
                  <a:spcPct val="150000"/>
                </a:lnSpc>
                <a:spcBef>
                  <a:spcPts val="0"/>
                </a:spcBef>
                <a:spcAft>
                  <a:spcPts val="800"/>
                </a:spcAft>
              </a:pPr>
              <a:r>
                <a:rPr lang="en-US" sz="1100" spc="0" dirty="0">
                  <a:solidFill>
                    <a:srgbClr val="5A5A5A"/>
                  </a:solidFill>
                  <a:effectLst/>
                  <a:ea typeface="Times New Roman" panose="02020603050405020304" pitchFamily="18" charset="0"/>
                  <a:cs typeface="Times New Roman" panose="02020603050405020304" pitchFamily="18" charset="0"/>
                </a:rPr>
                <a:t>Visualization showing the most optimum locations to open a Bakery or a Dessert Shop</a:t>
              </a:r>
              <a:endParaRPr lang="en-US" sz="1100" spc="75" dirty="0">
                <a:solidFill>
                  <a:srgbClr val="5A5A5A"/>
                </a:solidFill>
                <a:effectLst/>
                <a:ea typeface="Times New Roman" panose="02020603050405020304" pitchFamily="18" charset="0"/>
                <a:cs typeface="Times New Roman" panose="02020603050405020304" pitchFamily="18" charset="0"/>
              </a:endParaRPr>
            </a:p>
            <a:p>
              <a:pPr marL="0" marR="0" algn="ctr">
                <a:lnSpc>
                  <a:spcPct val="150000"/>
                </a:lnSpc>
                <a:spcBef>
                  <a:spcPts val="0"/>
                </a:spcBef>
                <a:spcAft>
                  <a:spcPts val="800"/>
                </a:spcAft>
              </a:pPr>
              <a:r>
                <a:rPr lang="en-US" sz="1100" spc="0" dirty="0">
                  <a:solidFill>
                    <a:srgbClr val="5A5A5A"/>
                  </a:solidFill>
                  <a:effectLst/>
                  <a:ea typeface="Times New Roman" panose="02020603050405020304" pitchFamily="18" charset="0"/>
                  <a:cs typeface="Times New Roman" panose="02020603050405020304" pitchFamily="18" charset="0"/>
                </a:rPr>
                <a:t>(Greens indicate optimum locations – Reds indicate bad locations – Whites indicate Neutral)</a:t>
              </a:r>
              <a:endParaRPr lang="en-US" sz="1100" spc="75" dirty="0">
                <a:solidFill>
                  <a:srgbClr val="5A5A5A"/>
                </a:solidFill>
                <a:effectLst/>
                <a:ea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39263705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D55093-5DF3-4E6C-9364-F184361DF7BC}"/>
              </a:ext>
            </a:extLst>
          </p:cNvPr>
          <p:cNvSpPr>
            <a:spLocks noGrp="1"/>
          </p:cNvSpPr>
          <p:nvPr>
            <p:ph type="title"/>
          </p:nvPr>
        </p:nvSpPr>
        <p:spPr>
          <a:xfrm>
            <a:off x="838200" y="365126"/>
            <a:ext cx="10515600" cy="676866"/>
          </a:xfrm>
        </p:spPr>
        <p:txBody>
          <a:bodyPr>
            <a:normAutofit fontScale="90000"/>
          </a:bodyPr>
          <a:lstStyle/>
          <a:p>
            <a:pPr algn="ctr"/>
            <a:r>
              <a:rPr lang="en-US" dirty="0"/>
              <a:t>Conclusion</a:t>
            </a:r>
          </a:p>
        </p:txBody>
      </p:sp>
      <p:sp>
        <p:nvSpPr>
          <p:cNvPr id="3" name="Content Placeholder 2">
            <a:extLst>
              <a:ext uri="{FF2B5EF4-FFF2-40B4-BE49-F238E27FC236}">
                <a16:creationId xmlns:a16="http://schemas.microsoft.com/office/drawing/2014/main" id="{F83B4061-4319-4487-88D5-7120E771DCF7}"/>
              </a:ext>
            </a:extLst>
          </p:cNvPr>
          <p:cNvSpPr>
            <a:spLocks noGrp="1"/>
          </p:cNvSpPr>
          <p:nvPr>
            <p:ph idx="1"/>
          </p:nvPr>
        </p:nvSpPr>
        <p:spPr>
          <a:xfrm>
            <a:off x="838200" y="1041992"/>
            <a:ext cx="10515600" cy="5134971"/>
          </a:xfrm>
        </p:spPr>
        <p:txBody>
          <a:bodyPr>
            <a:normAutofit/>
          </a:bodyPr>
          <a:lstStyle/>
          <a:p>
            <a:r>
              <a:rPr lang="en-US" dirty="0"/>
              <a:t>This concept should work for a new demographic where the feasibility is to be assessed and not on the training set itself. But citing, the lack of time, it has been illustrated on the data of New York City itself</a:t>
            </a:r>
          </a:p>
          <a:p>
            <a:r>
              <a:rPr lang="en-US" dirty="0"/>
              <a:t>The entire concept of the project is solely based upon the fact that New York can be taken as a fully developed city and is at its saturation and the model would predict successfully under cases where the demographic is similar to New York</a:t>
            </a:r>
          </a:p>
          <a:p>
            <a:r>
              <a:rPr lang="en-US" dirty="0"/>
              <a:t>it should be applicable to at least all the state capitals and big cities like Los Angeles, Chicago and such in the USA, and might even work for cities outside the US.</a:t>
            </a:r>
          </a:p>
        </p:txBody>
      </p:sp>
    </p:spTree>
    <p:extLst>
      <p:ext uri="{BB962C8B-B14F-4D97-AF65-F5344CB8AC3E}">
        <p14:creationId xmlns:p14="http://schemas.microsoft.com/office/powerpoint/2010/main" val="5705693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B7ABF-5666-48A4-AB4D-5743DCD55ACF}"/>
              </a:ext>
            </a:extLst>
          </p:cNvPr>
          <p:cNvSpPr>
            <a:spLocks noGrp="1"/>
          </p:cNvSpPr>
          <p:nvPr>
            <p:ph type="title"/>
          </p:nvPr>
        </p:nvSpPr>
        <p:spPr>
          <a:xfrm>
            <a:off x="838200" y="365126"/>
            <a:ext cx="10515600" cy="836354"/>
          </a:xfrm>
        </p:spPr>
        <p:txBody>
          <a:bodyPr>
            <a:normAutofit/>
          </a:bodyPr>
          <a:lstStyle/>
          <a:p>
            <a:pPr algn="ctr"/>
            <a:r>
              <a:rPr lang="en-US" sz="3600" b="1" dirty="0"/>
              <a:t>Introduction</a:t>
            </a:r>
            <a:endParaRPr lang="en-US" sz="3600" dirty="0"/>
          </a:p>
        </p:txBody>
      </p:sp>
      <p:sp>
        <p:nvSpPr>
          <p:cNvPr id="3" name="Content Placeholder 2">
            <a:extLst>
              <a:ext uri="{FF2B5EF4-FFF2-40B4-BE49-F238E27FC236}">
                <a16:creationId xmlns:a16="http://schemas.microsoft.com/office/drawing/2014/main" id="{1DEAD14D-3D4E-455F-906C-DDB6B38FCA6D}"/>
              </a:ext>
            </a:extLst>
          </p:cNvPr>
          <p:cNvSpPr>
            <a:spLocks noGrp="1"/>
          </p:cNvSpPr>
          <p:nvPr>
            <p:ph idx="1"/>
          </p:nvPr>
        </p:nvSpPr>
        <p:spPr>
          <a:xfrm>
            <a:off x="838200" y="1435395"/>
            <a:ext cx="10515600" cy="4624610"/>
          </a:xfrm>
        </p:spPr>
        <p:txBody>
          <a:bodyPr>
            <a:normAutofit lnSpcReduction="10000"/>
          </a:bodyPr>
          <a:lstStyle/>
          <a:p>
            <a:r>
              <a:rPr lang="en-US" dirty="0"/>
              <a:t>The success of a business is affected by various parameters with the demographics and the type of location.</a:t>
            </a:r>
          </a:p>
          <a:p>
            <a:r>
              <a:rPr lang="en-US" dirty="0"/>
              <a:t>Every Neighborhood is different and has a different demographic which could indicate the number of businesses the neighborhood could sustain.</a:t>
            </a:r>
          </a:p>
          <a:p>
            <a:r>
              <a:rPr lang="en-US" dirty="0"/>
              <a:t>This project aims to analyze and explore the effect of key demographic factors on the type and number of Restaurants in a neighborhood</a:t>
            </a:r>
          </a:p>
          <a:p>
            <a:r>
              <a:rPr lang="en-US" dirty="0"/>
              <a:t>The project would be addressed to a startup Restaurant in a location and would like to know the feasibility of establishing a new Restaurant and what type of cuisine or type the restaurant should belong to.</a:t>
            </a:r>
          </a:p>
        </p:txBody>
      </p:sp>
    </p:spTree>
    <p:extLst>
      <p:ext uri="{BB962C8B-B14F-4D97-AF65-F5344CB8AC3E}">
        <p14:creationId xmlns:p14="http://schemas.microsoft.com/office/powerpoint/2010/main" val="31747729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D2FF7-7D13-4512-8FD9-DA2310133DEC}"/>
              </a:ext>
            </a:extLst>
          </p:cNvPr>
          <p:cNvSpPr>
            <a:spLocks noGrp="1"/>
          </p:cNvSpPr>
          <p:nvPr>
            <p:ph type="title"/>
          </p:nvPr>
        </p:nvSpPr>
        <p:spPr/>
        <p:txBody>
          <a:bodyPr/>
          <a:lstStyle/>
          <a:p>
            <a:pPr algn="ctr"/>
            <a:r>
              <a:rPr lang="en-US" dirty="0"/>
              <a:t>Data Collection</a:t>
            </a:r>
          </a:p>
        </p:txBody>
      </p:sp>
      <p:sp>
        <p:nvSpPr>
          <p:cNvPr id="3" name="Content Placeholder 2">
            <a:extLst>
              <a:ext uri="{FF2B5EF4-FFF2-40B4-BE49-F238E27FC236}">
                <a16:creationId xmlns:a16="http://schemas.microsoft.com/office/drawing/2014/main" id="{3744D149-18B0-4B24-8F7E-E5EEB1CABAB4}"/>
              </a:ext>
            </a:extLst>
          </p:cNvPr>
          <p:cNvSpPr>
            <a:spLocks noGrp="1"/>
          </p:cNvSpPr>
          <p:nvPr>
            <p:ph idx="1"/>
          </p:nvPr>
        </p:nvSpPr>
        <p:spPr/>
        <p:txBody>
          <a:bodyPr/>
          <a:lstStyle/>
          <a:p>
            <a:pPr lvl="0"/>
            <a:r>
              <a:rPr lang="en-US" dirty="0"/>
              <a:t>Demographic Data and Income and Housing Data was obtained using the </a:t>
            </a:r>
            <a:r>
              <a:rPr lang="en-US" u="sng" dirty="0">
                <a:hlinkClick r:id="rId2"/>
              </a:rPr>
              <a:t>Census Data Portal</a:t>
            </a:r>
            <a:r>
              <a:rPr lang="en-US" dirty="0"/>
              <a:t>.</a:t>
            </a:r>
          </a:p>
          <a:p>
            <a:pPr lvl="0"/>
            <a:r>
              <a:rPr lang="en-US" dirty="0"/>
              <a:t>The Geographical Data of the neighborhoods was obtained from </a:t>
            </a:r>
            <a:r>
              <a:rPr lang="en-US" u="sng" dirty="0">
                <a:hlinkClick r:id="rId3"/>
              </a:rPr>
              <a:t>New York City Open Datasets</a:t>
            </a:r>
            <a:r>
              <a:rPr lang="en-US" dirty="0"/>
              <a:t>. The shapefiles provided give the Name, Area Code, Location and shape of the NTA Areas.</a:t>
            </a:r>
          </a:p>
          <a:p>
            <a:pPr lvl="0"/>
            <a:r>
              <a:rPr lang="en-US" dirty="0"/>
              <a:t>The Data about traffic was obtained from New York Dept. of Transportation.</a:t>
            </a:r>
          </a:p>
          <a:p>
            <a:pPr lvl="0"/>
            <a:r>
              <a:rPr lang="en-US" dirty="0"/>
              <a:t>The data about landmarks in the neighborhoods and the actual Data about the types and number of restaurants in each neighborhood was obtained from the </a:t>
            </a:r>
            <a:r>
              <a:rPr lang="en-US" u="sng" dirty="0">
                <a:hlinkClick r:id="rId4"/>
              </a:rPr>
              <a:t>Foursquare API</a:t>
            </a:r>
            <a:r>
              <a:rPr lang="en-US" dirty="0"/>
              <a:t>.</a:t>
            </a:r>
          </a:p>
          <a:p>
            <a:endParaRPr lang="en-US" dirty="0"/>
          </a:p>
        </p:txBody>
      </p:sp>
    </p:spTree>
    <p:extLst>
      <p:ext uri="{BB962C8B-B14F-4D97-AF65-F5344CB8AC3E}">
        <p14:creationId xmlns:p14="http://schemas.microsoft.com/office/powerpoint/2010/main" val="2764444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3D34A8-8C22-4F28-ACAE-00DDD60EDCD6}"/>
              </a:ext>
            </a:extLst>
          </p:cNvPr>
          <p:cNvSpPr>
            <a:spLocks noGrp="1"/>
          </p:cNvSpPr>
          <p:nvPr>
            <p:ph type="title"/>
          </p:nvPr>
        </p:nvSpPr>
        <p:spPr/>
        <p:txBody>
          <a:bodyPr/>
          <a:lstStyle/>
          <a:p>
            <a:pPr algn="ctr"/>
            <a:r>
              <a:rPr lang="en-US" dirty="0"/>
              <a:t>Data Processing</a:t>
            </a:r>
          </a:p>
        </p:txBody>
      </p:sp>
      <p:sp>
        <p:nvSpPr>
          <p:cNvPr id="3" name="Content Placeholder 2">
            <a:extLst>
              <a:ext uri="{FF2B5EF4-FFF2-40B4-BE49-F238E27FC236}">
                <a16:creationId xmlns:a16="http://schemas.microsoft.com/office/drawing/2014/main" id="{2EDBEB86-2EC8-4B00-8483-8E9598D0D698}"/>
              </a:ext>
            </a:extLst>
          </p:cNvPr>
          <p:cNvSpPr>
            <a:spLocks noGrp="1"/>
          </p:cNvSpPr>
          <p:nvPr>
            <p:ph idx="1"/>
          </p:nvPr>
        </p:nvSpPr>
        <p:spPr/>
        <p:txBody>
          <a:bodyPr/>
          <a:lstStyle/>
          <a:p>
            <a:r>
              <a:rPr lang="en-US" dirty="0"/>
              <a:t>The initial cleaning processes finally led to 15 different features and 14 types of targets. </a:t>
            </a:r>
          </a:p>
          <a:p>
            <a:r>
              <a:rPr lang="en-US" dirty="0"/>
              <a:t>The Data processing steps performed include:</a:t>
            </a:r>
          </a:p>
          <a:p>
            <a:pPr lvl="1"/>
            <a:r>
              <a:rPr lang="en-US" dirty="0"/>
              <a:t>Log Transform</a:t>
            </a:r>
          </a:p>
          <a:p>
            <a:pPr lvl="1"/>
            <a:r>
              <a:rPr lang="en-US" dirty="0"/>
              <a:t>Outlier Removal</a:t>
            </a:r>
          </a:p>
          <a:p>
            <a:pPr lvl="1"/>
            <a:r>
              <a:rPr lang="en-US" dirty="0"/>
              <a:t>PCA to reduce multicollinearity</a:t>
            </a:r>
          </a:p>
          <a:p>
            <a:r>
              <a:rPr lang="en-US" dirty="0"/>
              <a:t>The feature selection and PCA steps were done dynamically during the learning process to identify their effects on the results. </a:t>
            </a:r>
          </a:p>
        </p:txBody>
      </p:sp>
    </p:spTree>
    <p:extLst>
      <p:ext uri="{BB962C8B-B14F-4D97-AF65-F5344CB8AC3E}">
        <p14:creationId xmlns:p14="http://schemas.microsoft.com/office/powerpoint/2010/main" val="23935704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BF3A6-E301-4726-95AC-BC4E720AB4C4}"/>
              </a:ext>
            </a:extLst>
          </p:cNvPr>
          <p:cNvSpPr>
            <a:spLocks noGrp="1"/>
          </p:cNvSpPr>
          <p:nvPr>
            <p:ph type="title"/>
          </p:nvPr>
        </p:nvSpPr>
        <p:spPr>
          <a:xfrm>
            <a:off x="838200" y="365125"/>
            <a:ext cx="10515600" cy="1112801"/>
          </a:xfrm>
        </p:spPr>
        <p:txBody>
          <a:bodyPr/>
          <a:lstStyle/>
          <a:p>
            <a:pPr algn="ctr"/>
            <a:r>
              <a:rPr lang="en-US" dirty="0"/>
              <a:t>Cleaned Data</a:t>
            </a:r>
          </a:p>
        </p:txBody>
      </p:sp>
      <p:grpSp>
        <p:nvGrpSpPr>
          <p:cNvPr id="4" name="Group 3">
            <a:extLst>
              <a:ext uri="{FF2B5EF4-FFF2-40B4-BE49-F238E27FC236}">
                <a16:creationId xmlns:a16="http://schemas.microsoft.com/office/drawing/2014/main" id="{D05FEF83-23A3-43BC-A409-D489EF660A57}"/>
              </a:ext>
            </a:extLst>
          </p:cNvPr>
          <p:cNvGrpSpPr/>
          <p:nvPr/>
        </p:nvGrpSpPr>
        <p:grpSpPr>
          <a:xfrm>
            <a:off x="838200" y="1360968"/>
            <a:ext cx="10515600" cy="5131908"/>
            <a:chOff x="0" y="0"/>
            <a:chExt cx="6991350" cy="3324225"/>
          </a:xfrm>
        </p:grpSpPr>
        <p:grpSp>
          <p:nvGrpSpPr>
            <p:cNvPr id="5" name="Group 4">
              <a:extLst>
                <a:ext uri="{FF2B5EF4-FFF2-40B4-BE49-F238E27FC236}">
                  <a16:creationId xmlns:a16="http://schemas.microsoft.com/office/drawing/2014/main" id="{AF07D749-A810-4B8C-9D16-4139B8971590}"/>
                </a:ext>
              </a:extLst>
            </p:cNvPr>
            <p:cNvGrpSpPr/>
            <p:nvPr/>
          </p:nvGrpSpPr>
          <p:grpSpPr>
            <a:xfrm>
              <a:off x="0" y="0"/>
              <a:ext cx="6991350" cy="2657475"/>
              <a:chOff x="0" y="0"/>
              <a:chExt cx="6826885" cy="2508250"/>
            </a:xfrm>
          </p:grpSpPr>
          <p:pic>
            <p:nvPicPr>
              <p:cNvPr id="7" name="Picture 6">
                <a:extLst>
                  <a:ext uri="{FF2B5EF4-FFF2-40B4-BE49-F238E27FC236}">
                    <a16:creationId xmlns:a16="http://schemas.microsoft.com/office/drawing/2014/main" id="{8D9B88D0-0A4C-4DFD-BC9E-4A2E1A4C5F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25" y="0"/>
                <a:ext cx="6804660" cy="1028700"/>
              </a:xfrm>
              <a:prstGeom prst="rect">
                <a:avLst/>
              </a:prstGeom>
            </p:spPr>
          </p:pic>
          <p:pic>
            <p:nvPicPr>
              <p:cNvPr id="8" name="Picture 7">
                <a:extLst>
                  <a:ext uri="{FF2B5EF4-FFF2-40B4-BE49-F238E27FC236}">
                    <a16:creationId xmlns:a16="http://schemas.microsoft.com/office/drawing/2014/main" id="{66F6EB99-BA45-44FE-BCB9-8B750E3B35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257300"/>
                <a:ext cx="6826885" cy="1250950"/>
              </a:xfrm>
              <a:prstGeom prst="rect">
                <a:avLst/>
              </a:prstGeom>
            </p:spPr>
          </p:pic>
        </p:grpSp>
        <p:sp>
          <p:nvSpPr>
            <p:cNvPr id="6" name="Text Box 2">
              <a:extLst>
                <a:ext uri="{FF2B5EF4-FFF2-40B4-BE49-F238E27FC236}">
                  <a16:creationId xmlns:a16="http://schemas.microsoft.com/office/drawing/2014/main" id="{6787D20E-77D0-4D0A-B82D-93E37E578DA1}"/>
                </a:ext>
              </a:extLst>
            </p:cNvPr>
            <p:cNvSpPr txBox="1">
              <a:spLocks noChangeArrowheads="1"/>
            </p:cNvSpPr>
            <p:nvPr/>
          </p:nvSpPr>
          <p:spPr bwMode="auto">
            <a:xfrm>
              <a:off x="523875" y="2905125"/>
              <a:ext cx="5943600" cy="419100"/>
            </a:xfrm>
            <a:prstGeom prst="rect">
              <a:avLst/>
            </a:prstGeom>
            <a:noFill/>
            <a:ln>
              <a:noFill/>
            </a:ln>
          </p:spPr>
          <p:style>
            <a:lnRef idx="0">
              <a:scrgbClr r="0" g="0" b="0"/>
            </a:lnRef>
            <a:fillRef idx="0">
              <a:scrgbClr r="0" g="0" b="0"/>
            </a:fillRef>
            <a:effectRef idx="0">
              <a:scrgbClr r="0" g="0" b="0"/>
            </a:effectRef>
            <a:fontRef idx="minor">
              <a:schemeClr val="dk1"/>
            </a:fontRef>
          </p:style>
          <p:txBody>
            <a:bodyPr rot="0" vert="horz" wrap="square" lIns="91440" tIns="45720" rIns="91440" bIns="45720" anchor="t" anchorCtr="0">
              <a:noAutofit/>
            </a:bodyPr>
            <a:lstStyle/>
            <a:p>
              <a:pPr marL="0" marR="0" algn="ctr">
                <a:lnSpc>
                  <a:spcPct val="150000"/>
                </a:lnSpc>
                <a:spcBef>
                  <a:spcPts val="0"/>
                </a:spcBef>
                <a:spcAft>
                  <a:spcPts val="800"/>
                </a:spcAft>
              </a:pPr>
              <a:r>
                <a:rPr lang="en-US" sz="1100" spc="75">
                  <a:solidFill>
                    <a:srgbClr val="5A5A5A"/>
                  </a:solidFill>
                  <a:effectLst/>
                  <a:ea typeface="Times New Roman" panose="02020603050405020304" pitchFamily="18" charset="0"/>
                  <a:cs typeface="Times New Roman" panose="02020603050405020304" pitchFamily="18" charset="0"/>
                </a:rPr>
                <a:t>Features Dataframe (Top) and Targets Dataframe(Bottom)</a:t>
              </a:r>
            </a:p>
            <a:p>
              <a:pPr marL="0" marR="0" algn="just">
                <a:lnSpc>
                  <a:spcPct val="150000"/>
                </a:lnSpc>
                <a:spcBef>
                  <a:spcPts val="0"/>
                </a:spcBef>
                <a:spcAft>
                  <a:spcPts val="800"/>
                </a:spcAft>
              </a:pPr>
              <a:r>
                <a:rPr lang="en-US" sz="1200">
                  <a:effectLst/>
                  <a:ea typeface="Calibri" panose="020F0502020204030204" pitchFamily="34" charset="0"/>
                  <a:cs typeface="Times New Roman" panose="02020603050405020304" pitchFamily="18" charset="0"/>
                </a:rPr>
                <a:t> </a:t>
              </a:r>
            </a:p>
          </p:txBody>
        </p:sp>
      </p:grpSp>
    </p:spTree>
    <p:extLst>
      <p:ext uri="{BB962C8B-B14F-4D97-AF65-F5344CB8AC3E}">
        <p14:creationId xmlns:p14="http://schemas.microsoft.com/office/powerpoint/2010/main" val="10061352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13BEA-7144-4495-8667-9C59BBAB6DA9}"/>
              </a:ext>
            </a:extLst>
          </p:cNvPr>
          <p:cNvSpPr>
            <a:spLocks noGrp="1"/>
          </p:cNvSpPr>
          <p:nvPr>
            <p:ph type="title"/>
          </p:nvPr>
        </p:nvSpPr>
        <p:spPr>
          <a:xfrm>
            <a:off x="839788" y="457200"/>
            <a:ext cx="3932237" cy="861237"/>
          </a:xfrm>
        </p:spPr>
        <p:txBody>
          <a:bodyPr>
            <a:normAutofit fontScale="90000"/>
          </a:bodyPr>
          <a:lstStyle/>
          <a:p>
            <a:pPr algn="ctr"/>
            <a:r>
              <a:rPr lang="en-US" dirty="0"/>
              <a:t>Exploratory Data Analysis</a:t>
            </a:r>
          </a:p>
        </p:txBody>
      </p:sp>
      <p:sp>
        <p:nvSpPr>
          <p:cNvPr id="5" name="Text Placeholder 4">
            <a:extLst>
              <a:ext uri="{FF2B5EF4-FFF2-40B4-BE49-F238E27FC236}">
                <a16:creationId xmlns:a16="http://schemas.microsoft.com/office/drawing/2014/main" id="{F1FB0454-5C0E-41AD-B2BB-E0E64A32F2B2}"/>
              </a:ext>
            </a:extLst>
          </p:cNvPr>
          <p:cNvSpPr>
            <a:spLocks noGrp="1"/>
          </p:cNvSpPr>
          <p:nvPr>
            <p:ph type="body" sz="half" idx="2"/>
          </p:nvPr>
        </p:nvSpPr>
        <p:spPr>
          <a:xfrm>
            <a:off x="839788" y="1318437"/>
            <a:ext cx="3932237" cy="5082363"/>
          </a:xfrm>
        </p:spPr>
        <p:txBody>
          <a:bodyPr/>
          <a:lstStyle/>
          <a:p>
            <a:pPr marL="285750" indent="-285750">
              <a:buFont typeface="Arial" panose="020B0604020202020204" pitchFamily="34" charset="0"/>
              <a:buChar char="•"/>
            </a:pPr>
            <a:r>
              <a:rPr lang="en-US" dirty="0"/>
              <a:t>From this heat map, it is observed that some features have a high correlation with each other and could lead to multicollinearity and thus bias the results. </a:t>
            </a:r>
          </a:p>
          <a:p>
            <a:pPr marL="285750" indent="-285750">
              <a:buFont typeface="Arial" panose="020B0604020202020204" pitchFamily="34" charset="0"/>
              <a:buChar char="•"/>
            </a:pPr>
            <a:r>
              <a:rPr lang="en-US" dirty="0"/>
              <a:t>So, these features have to be dropped or treated. Here it was chosen to employ PCA to reduce the dimensionality of collinear features.</a:t>
            </a:r>
          </a:p>
          <a:p>
            <a:endParaRPr lang="en-US" dirty="0"/>
          </a:p>
        </p:txBody>
      </p:sp>
      <p:grpSp>
        <p:nvGrpSpPr>
          <p:cNvPr id="8" name="Group 7">
            <a:extLst>
              <a:ext uri="{FF2B5EF4-FFF2-40B4-BE49-F238E27FC236}">
                <a16:creationId xmlns:a16="http://schemas.microsoft.com/office/drawing/2014/main" id="{E8E61FD6-3F70-4CAD-B934-BA3F20AFA3BA}"/>
              </a:ext>
            </a:extLst>
          </p:cNvPr>
          <p:cNvGrpSpPr/>
          <p:nvPr/>
        </p:nvGrpSpPr>
        <p:grpSpPr>
          <a:xfrm>
            <a:off x="5193820" y="1318437"/>
            <a:ext cx="6289342" cy="4982757"/>
            <a:chOff x="0" y="0"/>
            <a:chExt cx="5943600" cy="4124325"/>
          </a:xfrm>
        </p:grpSpPr>
        <p:pic>
          <p:nvPicPr>
            <p:cNvPr id="9" name="Picture 8">
              <a:extLst>
                <a:ext uri="{FF2B5EF4-FFF2-40B4-BE49-F238E27FC236}">
                  <a16:creationId xmlns:a16="http://schemas.microsoft.com/office/drawing/2014/main" id="{29A5E104-A66D-4158-81C8-FB9BE7E3E4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5943600" cy="3757930"/>
            </a:xfrm>
            <a:prstGeom prst="rect">
              <a:avLst/>
            </a:prstGeom>
          </p:spPr>
        </p:pic>
        <p:sp>
          <p:nvSpPr>
            <p:cNvPr id="10" name="Text Box 2">
              <a:extLst>
                <a:ext uri="{FF2B5EF4-FFF2-40B4-BE49-F238E27FC236}">
                  <a16:creationId xmlns:a16="http://schemas.microsoft.com/office/drawing/2014/main" id="{4AB27E4C-D644-4BCE-B33E-E70F86822E64}"/>
                </a:ext>
              </a:extLst>
            </p:cNvPr>
            <p:cNvSpPr txBox="1">
              <a:spLocks noChangeArrowheads="1"/>
            </p:cNvSpPr>
            <p:nvPr/>
          </p:nvSpPr>
          <p:spPr bwMode="auto">
            <a:xfrm>
              <a:off x="0" y="3781425"/>
              <a:ext cx="5943600" cy="342900"/>
            </a:xfrm>
            <a:prstGeom prst="rect">
              <a:avLst/>
            </a:prstGeom>
            <a:noFill/>
            <a:ln>
              <a:noFill/>
            </a:ln>
          </p:spPr>
          <p:style>
            <a:lnRef idx="0">
              <a:scrgbClr r="0" g="0" b="0"/>
            </a:lnRef>
            <a:fillRef idx="0">
              <a:scrgbClr r="0" g="0" b="0"/>
            </a:fillRef>
            <a:effectRef idx="0">
              <a:scrgbClr r="0" g="0" b="0"/>
            </a:effectRef>
            <a:fontRef idx="minor">
              <a:schemeClr val="dk1"/>
            </a:fontRef>
          </p:style>
          <p:txBody>
            <a:bodyPr rot="0" vert="horz" wrap="square" lIns="91440" tIns="45720" rIns="91440" bIns="45720" anchor="t" anchorCtr="0">
              <a:noAutofit/>
            </a:bodyPr>
            <a:lstStyle/>
            <a:p>
              <a:pPr marL="0" marR="0" algn="ctr">
                <a:lnSpc>
                  <a:spcPct val="150000"/>
                </a:lnSpc>
                <a:spcBef>
                  <a:spcPts val="0"/>
                </a:spcBef>
                <a:spcAft>
                  <a:spcPts val="800"/>
                </a:spcAft>
              </a:pPr>
              <a:r>
                <a:rPr lang="en-US" sz="1100" b="1" spc="75" dirty="0">
                  <a:solidFill>
                    <a:srgbClr val="5A5A5A"/>
                  </a:solidFill>
                  <a:effectLst/>
                  <a:ea typeface="Times New Roman" panose="02020603050405020304" pitchFamily="18" charset="0"/>
                  <a:cs typeface="Times New Roman" panose="02020603050405020304" pitchFamily="18" charset="0"/>
                </a:rPr>
                <a:t>Heatmap of correlations of Feature variables with themselves</a:t>
              </a:r>
              <a:endParaRPr lang="en-US" sz="1100" spc="75" dirty="0">
                <a:solidFill>
                  <a:srgbClr val="5A5A5A"/>
                </a:solidFill>
                <a:effectLst/>
                <a:ea typeface="Times New Roman" panose="02020603050405020304" pitchFamily="18" charset="0"/>
                <a:cs typeface="Times New Roman" panose="02020603050405020304" pitchFamily="18" charset="0"/>
              </a:endParaRPr>
            </a:p>
            <a:p>
              <a:pPr marL="0" marR="0" algn="just">
                <a:lnSpc>
                  <a:spcPct val="150000"/>
                </a:lnSpc>
                <a:spcBef>
                  <a:spcPts val="0"/>
                </a:spcBef>
                <a:spcAft>
                  <a:spcPts val="800"/>
                </a:spcAft>
              </a:pPr>
              <a:r>
                <a:rPr lang="en-US" sz="1200" dirty="0">
                  <a:effectLst/>
                  <a:ea typeface="Calibri" panose="020F0502020204030204" pitchFamily="34" charset="0"/>
                  <a:cs typeface="Times New Roman" panose="02020603050405020304" pitchFamily="18" charset="0"/>
                </a:rPr>
                <a:t> </a:t>
              </a:r>
            </a:p>
            <a:p>
              <a:pPr marL="0" marR="0" algn="just">
                <a:lnSpc>
                  <a:spcPct val="150000"/>
                </a:lnSpc>
                <a:spcBef>
                  <a:spcPts val="0"/>
                </a:spcBef>
                <a:spcAft>
                  <a:spcPts val="800"/>
                </a:spcAft>
              </a:pPr>
              <a:r>
                <a:rPr lang="en-US" sz="1200" dirty="0">
                  <a:effectLst/>
                  <a:ea typeface="Calibri" panose="020F0502020204030204" pitchFamily="34" charset="0"/>
                  <a:cs typeface="Times New Roman" panose="02020603050405020304" pitchFamily="18" charset="0"/>
                </a:rPr>
                <a:t> </a:t>
              </a:r>
            </a:p>
          </p:txBody>
        </p:sp>
      </p:grpSp>
    </p:spTree>
    <p:extLst>
      <p:ext uri="{BB962C8B-B14F-4D97-AF65-F5344CB8AC3E}">
        <p14:creationId xmlns:p14="http://schemas.microsoft.com/office/powerpoint/2010/main" val="1733297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13BEA-7144-4495-8667-9C59BBAB6DA9}"/>
              </a:ext>
            </a:extLst>
          </p:cNvPr>
          <p:cNvSpPr>
            <a:spLocks noGrp="1"/>
          </p:cNvSpPr>
          <p:nvPr>
            <p:ph type="title"/>
          </p:nvPr>
        </p:nvSpPr>
        <p:spPr>
          <a:xfrm>
            <a:off x="839788" y="457200"/>
            <a:ext cx="3932237" cy="861237"/>
          </a:xfrm>
        </p:spPr>
        <p:txBody>
          <a:bodyPr>
            <a:normAutofit fontScale="90000"/>
          </a:bodyPr>
          <a:lstStyle/>
          <a:p>
            <a:pPr algn="ctr"/>
            <a:r>
              <a:rPr lang="en-US" dirty="0"/>
              <a:t>Exploratory Data Analysis</a:t>
            </a:r>
          </a:p>
        </p:txBody>
      </p:sp>
      <p:sp>
        <p:nvSpPr>
          <p:cNvPr id="5" name="Text Placeholder 4">
            <a:extLst>
              <a:ext uri="{FF2B5EF4-FFF2-40B4-BE49-F238E27FC236}">
                <a16:creationId xmlns:a16="http://schemas.microsoft.com/office/drawing/2014/main" id="{F1FB0454-5C0E-41AD-B2BB-E0E64A32F2B2}"/>
              </a:ext>
            </a:extLst>
          </p:cNvPr>
          <p:cNvSpPr>
            <a:spLocks noGrp="1"/>
          </p:cNvSpPr>
          <p:nvPr>
            <p:ph type="body" sz="half" idx="2"/>
          </p:nvPr>
        </p:nvSpPr>
        <p:spPr>
          <a:xfrm>
            <a:off x="839788" y="1318437"/>
            <a:ext cx="3932237" cy="5082363"/>
          </a:xfrm>
        </p:spPr>
        <p:txBody>
          <a:bodyPr>
            <a:normAutofit/>
          </a:bodyPr>
          <a:lstStyle/>
          <a:p>
            <a:pPr marL="285750" lvl="0" indent="-285750">
              <a:buFont typeface="Arial" panose="020B0604020202020204" pitchFamily="34" charset="0"/>
              <a:buChar char="•"/>
            </a:pPr>
            <a:r>
              <a:rPr lang="en-US" dirty="0"/>
              <a:t>Population and daytime Population affects the presence of Snack Spots. </a:t>
            </a:r>
          </a:p>
          <a:p>
            <a:pPr marL="285750" lvl="0" indent="-285750">
              <a:buFont typeface="Arial" panose="020B0604020202020204" pitchFamily="34" charset="0"/>
              <a:buChar char="•"/>
            </a:pPr>
            <a:r>
              <a:rPr lang="en-US" dirty="0"/>
              <a:t>The median Age of an area generally has a slight negative correlation with the overall presence of restaurants</a:t>
            </a:r>
          </a:p>
          <a:p>
            <a:pPr marL="285750" lvl="0" indent="-285750">
              <a:buFont typeface="Arial" panose="020B0604020202020204" pitchFamily="34" charset="0"/>
              <a:buChar char="•"/>
            </a:pPr>
            <a:r>
              <a:rPr lang="en-US" dirty="0"/>
              <a:t>It is seen that people with higher income eat in high quality American restaurants, European Restaurants and Japanese restaurants</a:t>
            </a:r>
          </a:p>
          <a:p>
            <a:pPr marL="285750" lvl="0" indent="-285750">
              <a:buFont typeface="Arial" panose="020B0604020202020204" pitchFamily="34" charset="0"/>
              <a:buChar char="•"/>
            </a:pPr>
            <a:r>
              <a:rPr lang="en-US" dirty="0"/>
              <a:t>It is seen that the presence of Landmarks and Tourist Attractions greatly increase the presence of Bars and Coffee Shops. </a:t>
            </a:r>
          </a:p>
          <a:p>
            <a:pPr marL="285750" lvl="0" indent="-285750">
              <a:buFont typeface="Arial" panose="020B0604020202020204" pitchFamily="34" charset="0"/>
              <a:buChar char="•"/>
            </a:pPr>
            <a:r>
              <a:rPr lang="en-US" dirty="0"/>
              <a:t>Asian Restaurants, Delis and Pizza places are not highly correlated to any feature which indicates that they are evenly distributed over neighborhoods.</a:t>
            </a:r>
          </a:p>
        </p:txBody>
      </p:sp>
      <p:pic>
        <p:nvPicPr>
          <p:cNvPr id="11" name="Picture 10">
            <a:extLst>
              <a:ext uri="{FF2B5EF4-FFF2-40B4-BE49-F238E27FC236}">
                <a16:creationId xmlns:a16="http://schemas.microsoft.com/office/drawing/2014/main" id="{70629CDF-11CA-4547-B146-F35E6A4FE4E2}"/>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848448" y="940205"/>
            <a:ext cx="7090092" cy="5767394"/>
          </a:xfrm>
          <a:prstGeom prst="rect">
            <a:avLst/>
          </a:prstGeom>
        </p:spPr>
      </p:pic>
    </p:spTree>
    <p:extLst>
      <p:ext uri="{BB962C8B-B14F-4D97-AF65-F5344CB8AC3E}">
        <p14:creationId xmlns:p14="http://schemas.microsoft.com/office/powerpoint/2010/main" val="10218778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B8932B3-A6A3-4359-824C-41C9A090E793}"/>
              </a:ext>
            </a:extLst>
          </p:cNvPr>
          <p:cNvSpPr>
            <a:spLocks noGrp="1"/>
          </p:cNvSpPr>
          <p:nvPr>
            <p:ph type="title"/>
          </p:nvPr>
        </p:nvSpPr>
        <p:spPr>
          <a:xfrm>
            <a:off x="838200" y="365125"/>
            <a:ext cx="10515600" cy="900149"/>
          </a:xfrm>
        </p:spPr>
        <p:txBody>
          <a:bodyPr/>
          <a:lstStyle/>
          <a:p>
            <a:pPr algn="ctr"/>
            <a:r>
              <a:rPr lang="en-US" dirty="0"/>
              <a:t>Machine Learning Methodology</a:t>
            </a:r>
          </a:p>
        </p:txBody>
      </p:sp>
      <p:graphicFrame>
        <p:nvGraphicFramePr>
          <p:cNvPr id="10" name="Content Placeholder 9">
            <a:extLst>
              <a:ext uri="{FF2B5EF4-FFF2-40B4-BE49-F238E27FC236}">
                <a16:creationId xmlns:a16="http://schemas.microsoft.com/office/drawing/2014/main" id="{0E896360-6AEB-4D9D-80F4-137D637305A6}"/>
              </a:ext>
            </a:extLst>
          </p:cNvPr>
          <p:cNvGraphicFramePr>
            <a:graphicFrameLocks noGrp="1"/>
          </p:cNvGraphicFramePr>
          <p:nvPr>
            <p:ph idx="1"/>
            <p:extLst>
              <p:ext uri="{D42A27DB-BD31-4B8C-83A1-F6EECF244321}">
                <p14:modId xmlns:p14="http://schemas.microsoft.com/office/powerpoint/2010/main" val="2376318348"/>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634128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BFA98F-A951-4838-A1C6-9864E3DABEDF}"/>
              </a:ext>
            </a:extLst>
          </p:cNvPr>
          <p:cNvSpPr>
            <a:spLocks noGrp="1"/>
          </p:cNvSpPr>
          <p:nvPr>
            <p:ph type="title"/>
          </p:nvPr>
        </p:nvSpPr>
        <p:spPr>
          <a:xfrm>
            <a:off x="838200" y="365126"/>
            <a:ext cx="10515600" cy="1027740"/>
          </a:xfrm>
        </p:spPr>
        <p:txBody>
          <a:bodyPr/>
          <a:lstStyle/>
          <a:p>
            <a:pPr algn="ctr"/>
            <a:r>
              <a:rPr lang="en-US" dirty="0"/>
              <a:t>Results – Predictor Performances</a:t>
            </a:r>
          </a:p>
        </p:txBody>
      </p:sp>
      <p:pic>
        <p:nvPicPr>
          <p:cNvPr id="10" name="Content Placeholder 9">
            <a:extLst>
              <a:ext uri="{FF2B5EF4-FFF2-40B4-BE49-F238E27FC236}">
                <a16:creationId xmlns:a16="http://schemas.microsoft.com/office/drawing/2014/main" id="{5370F6D6-0203-4EF5-BC41-13B825A2B001}"/>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341988" y="2541182"/>
            <a:ext cx="5677812" cy="2685524"/>
          </a:xfrm>
          <a:prstGeom prst="rect">
            <a:avLst/>
          </a:prstGeom>
        </p:spPr>
      </p:pic>
      <p:pic>
        <p:nvPicPr>
          <p:cNvPr id="11" name="Content Placeholder 10">
            <a:extLst>
              <a:ext uri="{FF2B5EF4-FFF2-40B4-BE49-F238E27FC236}">
                <a16:creationId xmlns:a16="http://schemas.microsoft.com/office/drawing/2014/main" id="{EB4F39A9-30F6-44B9-8EA8-66E97B4AC240}"/>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172199" y="2541182"/>
            <a:ext cx="5677809" cy="2685523"/>
          </a:xfrm>
          <a:prstGeom prst="rect">
            <a:avLst/>
          </a:prstGeom>
        </p:spPr>
      </p:pic>
    </p:spTree>
    <p:extLst>
      <p:ext uri="{BB962C8B-B14F-4D97-AF65-F5344CB8AC3E}">
        <p14:creationId xmlns:p14="http://schemas.microsoft.com/office/powerpoint/2010/main" val="31702991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TotalTime>
  <Words>654</Words>
  <Application>Microsoft Office PowerPoint</Application>
  <PresentationFormat>Widescreen</PresentationFormat>
  <Paragraphs>54</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Predicting the Optimum type and location of a restaurant based on demographics</vt:lpstr>
      <vt:lpstr>Introduction</vt:lpstr>
      <vt:lpstr>Data Collection</vt:lpstr>
      <vt:lpstr>Data Processing</vt:lpstr>
      <vt:lpstr>Cleaned Data</vt:lpstr>
      <vt:lpstr>Exploratory Data Analysis</vt:lpstr>
      <vt:lpstr>Exploratory Data Analysis</vt:lpstr>
      <vt:lpstr>Machine Learning Methodology</vt:lpstr>
      <vt:lpstr>Results – Predictor Performances</vt:lpstr>
      <vt:lpstr>Results – Similarity of Prediction</vt:lpstr>
      <vt:lpstr>Results – Best Locations of Interest</vt:lpstr>
      <vt:lpstr>Results – Best Locations based on type of Restaurant</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the Optimum type and location of a restaurant based on demographics</dc:title>
  <dc:creator>Gokul</dc:creator>
  <cp:lastModifiedBy>Gokul</cp:lastModifiedBy>
  <cp:revision>4</cp:revision>
  <dcterms:created xsi:type="dcterms:W3CDTF">2019-09-04T16:13:56Z</dcterms:created>
  <dcterms:modified xsi:type="dcterms:W3CDTF">2019-09-04T16:47:59Z</dcterms:modified>
</cp:coreProperties>
</file>