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303" r:id="rId3"/>
    <p:sldId id="280" r:id="rId4"/>
    <p:sldId id="281" r:id="rId5"/>
    <p:sldId id="282" r:id="rId6"/>
    <p:sldId id="283" r:id="rId7"/>
    <p:sldId id="284" r:id="rId8"/>
    <p:sldId id="285" r:id="rId9"/>
    <p:sldId id="286" r:id="rId10"/>
    <p:sldId id="288" r:id="rId11"/>
    <p:sldId id="289" r:id="rId12"/>
    <p:sldId id="293" r:id="rId13"/>
    <p:sldId id="304" r:id="rId14"/>
    <p:sldId id="294" r:id="rId15"/>
    <p:sldId id="295" r:id="rId16"/>
    <p:sldId id="305" r:id="rId17"/>
    <p:sldId id="296" r:id="rId18"/>
    <p:sldId id="297" r:id="rId19"/>
    <p:sldId id="298" r:id="rId20"/>
    <p:sldId id="299" r:id="rId21"/>
    <p:sldId id="300" r:id="rId22"/>
    <p:sldId id="301" r:id="rId23"/>
    <p:sldId id="302"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p:normalViewPr>
  <p:slideViewPr>
    <p:cSldViewPr>
      <p:cViewPr varScale="1">
        <p:scale>
          <a:sx n="70" d="100"/>
          <a:sy n="70" d="100"/>
        </p:scale>
        <p:origin x="-11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0C85576-CF7E-4BC0-990B-8497D917D58D}" type="datetimeFigureOut">
              <a:rPr lang="en-US" smtClean="0"/>
              <a:pPr/>
              <a:t>2/6/2012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40C0DA8-04A8-4043-AE8C-EE326B84AFB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C85576-CF7E-4BC0-990B-8497D917D58D}" type="datetimeFigureOut">
              <a:rPr lang="en-US" smtClean="0"/>
              <a:pPr/>
              <a:t>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C0DA8-04A8-4043-AE8C-EE326B84AF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0C85576-CF7E-4BC0-990B-8497D917D58D}" type="datetimeFigureOut">
              <a:rPr lang="en-US" smtClean="0"/>
              <a:pPr/>
              <a:t>2/6/2012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40C0DA8-04A8-4043-AE8C-EE326B84AF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0C85576-CF7E-4BC0-990B-8497D917D58D}" type="datetimeFigureOut">
              <a:rPr lang="en-US" smtClean="0"/>
              <a:pPr/>
              <a:t>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40C0DA8-04A8-4043-AE8C-EE326B84AFB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0C85576-CF7E-4BC0-990B-8497D917D58D}" type="datetimeFigureOut">
              <a:rPr lang="en-US" smtClean="0"/>
              <a:pPr/>
              <a:t>2/6/2012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40C0DA8-04A8-4043-AE8C-EE326B84AFB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E0C85576-CF7E-4BC0-990B-8497D917D58D}" type="datetimeFigureOut">
              <a:rPr lang="en-US" smtClean="0"/>
              <a:pPr/>
              <a:t>2/6/2012</a:t>
            </a:fld>
            <a:endParaRPr lang="en-US"/>
          </a:p>
        </p:txBody>
      </p:sp>
      <p:sp>
        <p:nvSpPr>
          <p:cNvPr id="10" name="Slide Number Placeholder 9"/>
          <p:cNvSpPr>
            <a:spLocks noGrp="1"/>
          </p:cNvSpPr>
          <p:nvPr>
            <p:ph type="sldNum" sz="quarter" idx="16"/>
          </p:nvPr>
        </p:nvSpPr>
        <p:spPr/>
        <p:txBody>
          <a:bodyPr rtlCol="0"/>
          <a:lstStyle/>
          <a:p>
            <a:fld id="{240C0DA8-04A8-4043-AE8C-EE326B84AFB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E0C85576-CF7E-4BC0-990B-8497D917D58D}" type="datetimeFigureOut">
              <a:rPr lang="en-US" smtClean="0"/>
              <a:pPr/>
              <a:t>2/6/2012</a:t>
            </a:fld>
            <a:endParaRPr lang="en-US"/>
          </a:p>
        </p:txBody>
      </p:sp>
      <p:sp>
        <p:nvSpPr>
          <p:cNvPr id="12" name="Slide Number Placeholder 11"/>
          <p:cNvSpPr>
            <a:spLocks noGrp="1"/>
          </p:cNvSpPr>
          <p:nvPr>
            <p:ph type="sldNum" sz="quarter" idx="16"/>
          </p:nvPr>
        </p:nvSpPr>
        <p:spPr/>
        <p:txBody>
          <a:bodyPr rtlCol="0"/>
          <a:lstStyle/>
          <a:p>
            <a:fld id="{240C0DA8-04A8-4043-AE8C-EE326B84AFB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C85576-CF7E-4BC0-990B-8497D917D58D}" type="datetimeFigureOut">
              <a:rPr lang="en-US" smtClean="0"/>
              <a:pPr/>
              <a:t>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40C0DA8-04A8-4043-AE8C-EE326B84AF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85576-CF7E-4BC0-990B-8497D917D58D}" type="datetimeFigureOut">
              <a:rPr lang="en-US" smtClean="0"/>
              <a:pPr/>
              <a:t>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40C0DA8-04A8-4043-AE8C-EE326B84AF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C85576-CF7E-4BC0-990B-8497D917D58D}" type="datetimeFigureOut">
              <a:rPr lang="en-US" smtClean="0"/>
              <a:pPr/>
              <a:t>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40C0DA8-04A8-4043-AE8C-EE326B84AFB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E0C85576-CF7E-4BC0-990B-8497D917D58D}" type="datetimeFigureOut">
              <a:rPr lang="en-US" smtClean="0"/>
              <a:pPr/>
              <a:t>2/6/2012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40C0DA8-04A8-4043-AE8C-EE326B84AFB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0C85576-CF7E-4BC0-990B-8497D917D58D}" type="datetimeFigureOut">
              <a:rPr lang="en-US" smtClean="0"/>
              <a:pPr/>
              <a:t>2/6/2012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40C0DA8-04A8-4043-AE8C-EE326B84AF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5715000" cy="5181600"/>
          </a:xfrm>
        </p:spPr>
        <p:txBody>
          <a:bodyPr>
            <a:normAutofit/>
          </a:bodyPr>
          <a:lstStyle/>
          <a:p>
            <a:pPr algn="ctr"/>
            <a:r>
              <a:rPr lang="en-US" b="1" dirty="0" smtClean="0">
                <a:solidFill>
                  <a:srgbClr val="660066"/>
                </a:solidFill>
              </a:rPr>
              <a:t>GOOD AFTERNOON</a:t>
            </a:r>
            <a:br>
              <a:rPr lang="en-US" b="1" dirty="0" smtClean="0">
                <a:solidFill>
                  <a:srgbClr val="660066"/>
                </a:solidFill>
              </a:rPr>
            </a:br>
            <a:r>
              <a:rPr lang="en-US" b="1" dirty="0" smtClean="0">
                <a:solidFill>
                  <a:srgbClr val="660066"/>
                </a:solidFill>
              </a:rPr>
              <a:t/>
            </a:r>
            <a:br>
              <a:rPr lang="en-US" b="1" dirty="0" smtClean="0">
                <a:solidFill>
                  <a:srgbClr val="660066"/>
                </a:solidFill>
              </a:rPr>
            </a:br>
            <a:r>
              <a:rPr lang="en-US" sz="6600" b="1" dirty="0" smtClean="0">
                <a:solidFill>
                  <a:srgbClr val="7030A0"/>
                </a:solidFill>
              </a:rPr>
              <a:t>Tupperware in India</a:t>
            </a:r>
            <a:r>
              <a:rPr lang="en-US" sz="6600" b="1" dirty="0" smtClean="0">
                <a:solidFill>
                  <a:srgbClr val="660066"/>
                </a:solidFill>
              </a:rPr>
              <a:t/>
            </a:r>
            <a:br>
              <a:rPr lang="en-US" sz="6600" b="1" dirty="0" smtClean="0">
                <a:solidFill>
                  <a:srgbClr val="660066"/>
                </a:solidFill>
              </a:rPr>
            </a:br>
            <a:r>
              <a:rPr lang="en-US" sz="6600" b="1" dirty="0" smtClean="0">
                <a:solidFill>
                  <a:srgbClr val="660066"/>
                </a:solidFill>
              </a:rPr>
              <a:t>     </a:t>
            </a:r>
            <a:r>
              <a:rPr lang="en-US" b="1" dirty="0" smtClean="0">
                <a:solidFill>
                  <a:srgbClr val="660066"/>
                </a:solidFill>
              </a:rPr>
              <a:t>PRESENTED BY       GR-01</a:t>
            </a:r>
            <a:endParaRPr lang="en-US" b="1" dirty="0">
              <a:solidFill>
                <a:srgbClr val="66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Strategy</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Its marketing strategy is the three P’s</a:t>
            </a:r>
          </a:p>
          <a:p>
            <a:r>
              <a:rPr lang="en-US" sz="2400" dirty="0" smtClean="0"/>
              <a:t>1. Product </a:t>
            </a:r>
          </a:p>
          <a:p>
            <a:r>
              <a:rPr lang="en-US" sz="2400" dirty="0" smtClean="0"/>
              <a:t>2. Party Plan</a:t>
            </a:r>
          </a:p>
          <a:p>
            <a:r>
              <a:rPr lang="en-US" sz="2400" dirty="0" smtClean="0"/>
              <a:t>3. People</a:t>
            </a:r>
          </a:p>
          <a:p>
            <a:r>
              <a:rPr lang="en-US" sz="2400" u="sng" dirty="0" smtClean="0"/>
              <a:t>Product</a:t>
            </a:r>
            <a:r>
              <a:rPr lang="en-US" sz="2400" dirty="0" smtClean="0"/>
              <a:t> – Tupperware products carried a lifetime guarantee. Any damage to the product could be replaced at any point of time anywhere in the world.</a:t>
            </a:r>
          </a:p>
          <a:p>
            <a:r>
              <a:rPr lang="en-US" sz="2400" u="sng" dirty="0" smtClean="0"/>
              <a:t>Party Plan- </a:t>
            </a:r>
            <a:r>
              <a:rPr lang="en-US" sz="2400" dirty="0" smtClean="0"/>
              <a:t>Tupperware used a direct selling method called the “party plan”. In this the women dealer approaches a lady and asks her to host a party at her place, the investment in the party was borne by the hostess.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248400"/>
          </a:xfrm>
        </p:spPr>
        <p:txBody>
          <a:bodyPr>
            <a:normAutofit lnSpcReduction="10000"/>
          </a:bodyPr>
          <a:lstStyle/>
          <a:p>
            <a:endParaRPr lang="en-US" sz="2400" dirty="0" smtClean="0"/>
          </a:p>
          <a:p>
            <a:endParaRPr lang="en-US" sz="2400" dirty="0" smtClean="0"/>
          </a:p>
          <a:p>
            <a:endParaRPr lang="en-US" sz="2400" dirty="0" smtClean="0"/>
          </a:p>
          <a:p>
            <a:r>
              <a:rPr lang="en-US" sz="2400" dirty="0" smtClean="0"/>
              <a:t>The Tupperware women demonstrates the benefits and usages of the products to the invitees to the party. And the hostess gets a free gift of tupperware product.</a:t>
            </a:r>
          </a:p>
          <a:p>
            <a:endParaRPr lang="en-US" sz="2400" dirty="0" smtClean="0"/>
          </a:p>
          <a:p>
            <a:r>
              <a:rPr lang="en-US" sz="2400" dirty="0" smtClean="0"/>
              <a:t>This method allows the Tupperware products to be demonstrated physically and their utility explained and by this process they justify the reason for the higher costs of the products.</a:t>
            </a:r>
          </a:p>
          <a:p>
            <a:endParaRPr lang="en-US" sz="2400" dirty="0" smtClean="0"/>
          </a:p>
          <a:p>
            <a:r>
              <a:rPr lang="en-US" sz="2400" u="sng" dirty="0" smtClean="0"/>
              <a:t>People- </a:t>
            </a:r>
            <a:r>
              <a:rPr lang="en-US" sz="2400" dirty="0" smtClean="0"/>
              <a:t> Tupperware believed that there business success was through people therefore </a:t>
            </a:r>
            <a:r>
              <a:rPr lang="en-US" sz="2400" dirty="0" smtClean="0">
                <a:solidFill>
                  <a:srgbClr val="0070C0"/>
                </a:solidFill>
              </a:rPr>
              <a:t>Brownie had said “built the people, and they will build the business</a:t>
            </a:r>
            <a:r>
              <a:rPr lang="en-US" sz="2400" dirty="0" smtClean="0"/>
              <a:t>”. They had reward system for employees. They organized three social events per month.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a:xfrm>
            <a:off x="228600" y="1752600"/>
            <a:ext cx="8686800" cy="4876800"/>
          </a:xfrm>
        </p:spPr>
        <p:txBody>
          <a:bodyPr>
            <a:normAutofit fontScale="77500" lnSpcReduction="20000"/>
          </a:bodyPr>
          <a:lstStyle/>
          <a:p>
            <a:r>
              <a:rPr lang="en-US" dirty="0" smtClean="0"/>
              <a:t>It was different from other direct selling companies. It adopted a three- tire structure which made operations easier for the company.</a:t>
            </a:r>
          </a:p>
          <a:p>
            <a:endParaRPr lang="en-US" dirty="0" smtClean="0"/>
          </a:p>
          <a:p>
            <a:r>
              <a:rPr lang="en-US" dirty="0" smtClean="0"/>
              <a:t>In case of Tupperware the network structure had three levels. First the lowest  level was the Dealer then was the Manager and Finally at the top level was the Distributor.</a:t>
            </a:r>
          </a:p>
          <a:p>
            <a:endParaRPr lang="en-US" dirty="0" smtClean="0"/>
          </a:p>
          <a:p>
            <a:r>
              <a:rPr lang="en-US" dirty="0" smtClean="0"/>
              <a:t>The network of Tupperware in any country had 90% women employees , whereas in India it was 100% women employees. </a:t>
            </a:r>
          </a:p>
          <a:p>
            <a:endParaRPr lang="en-US" dirty="0" smtClean="0"/>
          </a:p>
          <a:p>
            <a:r>
              <a:rPr lang="en-US" dirty="0" smtClean="0"/>
              <a:t>As said by the executives that Tupperware only offered food storage products in India and kitchens in India are primarily looked after by women, it was easier to promote products through women. And they  felt that Indian women were not comfortable working with men.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0"/>
            <a:ext cx="3352800" cy="990600"/>
          </a:xfrm>
        </p:spPr>
        <p:txBody>
          <a:bodyPr>
            <a:normAutofit/>
          </a:bodyPr>
          <a:lstStyle/>
          <a:p>
            <a:r>
              <a:rPr lang="en-US" sz="3200" b="1" dirty="0" smtClean="0"/>
              <a:t>TUPPERWARE</a:t>
            </a:r>
            <a:endParaRPr lang="en-US" sz="3200" b="1" dirty="0"/>
          </a:p>
        </p:txBody>
      </p:sp>
      <p:sp>
        <p:nvSpPr>
          <p:cNvPr id="4" name="Rectangle 3"/>
          <p:cNvSpPr/>
          <p:nvPr/>
        </p:nvSpPr>
        <p:spPr>
          <a:xfrm>
            <a:off x="2133600" y="762000"/>
            <a:ext cx="4876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5" name="Rectangle 4"/>
          <p:cNvSpPr/>
          <p:nvPr/>
        </p:nvSpPr>
        <p:spPr>
          <a:xfrm>
            <a:off x="2133600" y="2667000"/>
            <a:ext cx="4876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6" name="Rectangle 5"/>
          <p:cNvSpPr/>
          <p:nvPr/>
        </p:nvSpPr>
        <p:spPr>
          <a:xfrm>
            <a:off x="2209800" y="5029200"/>
            <a:ext cx="4876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7" name="Down Arrow 6"/>
          <p:cNvSpPr/>
          <p:nvPr/>
        </p:nvSpPr>
        <p:spPr>
          <a:xfrm>
            <a:off x="4343400" y="22860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8" name="Down Arrow 7"/>
          <p:cNvSpPr/>
          <p:nvPr/>
        </p:nvSpPr>
        <p:spPr>
          <a:xfrm>
            <a:off x="4495800" y="4495800"/>
            <a:ext cx="609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p>
        </p:txBody>
      </p:sp>
      <p:sp>
        <p:nvSpPr>
          <p:cNvPr id="9" name="TextBox 8"/>
          <p:cNvSpPr txBox="1"/>
          <p:nvPr/>
        </p:nvSpPr>
        <p:spPr>
          <a:xfrm>
            <a:off x="3581400" y="1371600"/>
            <a:ext cx="4191000" cy="584775"/>
          </a:xfrm>
          <a:prstGeom prst="rect">
            <a:avLst/>
          </a:prstGeom>
          <a:noFill/>
        </p:spPr>
        <p:txBody>
          <a:bodyPr wrap="square" rtlCol="0">
            <a:spAutoFit/>
          </a:bodyPr>
          <a:lstStyle/>
          <a:p>
            <a:r>
              <a:rPr lang="en-US" sz="3200" b="1" dirty="0" smtClean="0"/>
              <a:t>DISTRIBUTER</a:t>
            </a:r>
            <a:endParaRPr lang="en-US" sz="3200" b="1" dirty="0"/>
          </a:p>
        </p:txBody>
      </p:sp>
      <p:sp>
        <p:nvSpPr>
          <p:cNvPr id="10" name="TextBox 9"/>
          <p:cNvSpPr txBox="1"/>
          <p:nvPr/>
        </p:nvSpPr>
        <p:spPr>
          <a:xfrm>
            <a:off x="3581400" y="3200400"/>
            <a:ext cx="3352800" cy="584775"/>
          </a:xfrm>
          <a:prstGeom prst="rect">
            <a:avLst/>
          </a:prstGeom>
          <a:noFill/>
        </p:spPr>
        <p:txBody>
          <a:bodyPr wrap="square" rtlCol="0">
            <a:spAutoFit/>
          </a:bodyPr>
          <a:lstStyle/>
          <a:p>
            <a:r>
              <a:rPr lang="en-US" sz="3200" b="1" dirty="0" smtClean="0"/>
              <a:t>MANAGER</a:t>
            </a:r>
            <a:endParaRPr lang="en-US" sz="3200" b="1" dirty="0"/>
          </a:p>
        </p:txBody>
      </p:sp>
      <p:sp>
        <p:nvSpPr>
          <p:cNvPr id="11" name="TextBox 10"/>
          <p:cNvSpPr txBox="1"/>
          <p:nvPr/>
        </p:nvSpPr>
        <p:spPr>
          <a:xfrm>
            <a:off x="3733800" y="5715000"/>
            <a:ext cx="3276600" cy="584775"/>
          </a:xfrm>
          <a:prstGeom prst="rect">
            <a:avLst/>
          </a:prstGeom>
          <a:noFill/>
        </p:spPr>
        <p:txBody>
          <a:bodyPr wrap="square" rtlCol="0">
            <a:spAutoFit/>
          </a:bodyPr>
          <a:lstStyle/>
          <a:p>
            <a:r>
              <a:rPr lang="en-US" sz="3200" b="1" dirty="0" smtClean="0"/>
              <a:t>DEALER</a:t>
            </a:r>
            <a:endParaRPr 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6019800"/>
          </a:xfrm>
        </p:spPr>
        <p:txBody>
          <a:bodyPr>
            <a:normAutofit/>
          </a:bodyPr>
          <a:lstStyle/>
          <a:p>
            <a:endParaRPr lang="en-US" sz="2400" dirty="0" smtClean="0"/>
          </a:p>
          <a:p>
            <a:endParaRPr lang="en-US" sz="2400" dirty="0" smtClean="0"/>
          </a:p>
          <a:p>
            <a:endParaRPr lang="en-US" sz="2400" dirty="0" smtClean="0"/>
          </a:p>
          <a:p>
            <a:r>
              <a:rPr lang="en-US" sz="2400" dirty="0" smtClean="0"/>
              <a:t>Performance based compensation was given</a:t>
            </a:r>
          </a:p>
          <a:p>
            <a:r>
              <a:rPr lang="en-US" sz="2400" dirty="0" smtClean="0"/>
              <a:t>Dealers earned 25% commission on sales.</a:t>
            </a:r>
          </a:p>
          <a:p>
            <a:r>
              <a:rPr lang="en-US" sz="2400" dirty="0" smtClean="0"/>
              <a:t>Manager made profit on sales, training</a:t>
            </a:r>
          </a:p>
          <a:p>
            <a:r>
              <a:rPr lang="en-US" sz="2400" dirty="0" smtClean="0"/>
              <a:t>Distributer made profit on sales of the entire distribution team.</a:t>
            </a:r>
          </a:p>
          <a:p>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400" dirty="0" smtClean="0"/>
              <a:t>Where as Amway another direct selling company followed a model where the distributors were the center of the model.</a:t>
            </a:r>
          </a:p>
          <a:p>
            <a:r>
              <a:rPr lang="en-US" sz="2400" dirty="0" smtClean="0"/>
              <a:t>The compensation plan followed by Amway resembled a pyramid structure with the people at the top (top distributors) earning the most. </a:t>
            </a:r>
          </a:p>
          <a:p>
            <a:r>
              <a:rPr lang="en-US" sz="2400" dirty="0" smtClean="0"/>
              <a:t>They earned commissions on the sales of the distributors under them.</a:t>
            </a:r>
          </a:p>
          <a:p>
            <a:r>
              <a:rPr lang="en-US" sz="2400" dirty="0" smtClean="0"/>
              <a:t>The distributors at the base of the hierarchy earned the least.</a:t>
            </a:r>
          </a:p>
          <a:p>
            <a:r>
              <a:rPr lang="en-US" sz="2400" dirty="0" smtClean="0"/>
              <a:t>A distributor at the top could earn even without selling Amway products through the chain below.</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3505200"/>
            <a:ext cx="2667000" cy="990600"/>
          </a:xfrm>
        </p:spPr>
        <p:txBody>
          <a:bodyPr>
            <a:normAutofit/>
          </a:bodyPr>
          <a:lstStyle/>
          <a:p>
            <a:r>
              <a:rPr lang="en-US" sz="4000" b="1" dirty="0" smtClean="0"/>
              <a:t>AMWAY</a:t>
            </a:r>
            <a:endParaRPr lang="en-US" sz="4000" b="1" dirty="0"/>
          </a:p>
        </p:txBody>
      </p:sp>
      <p:sp>
        <p:nvSpPr>
          <p:cNvPr id="4" name="Rectangle 3"/>
          <p:cNvSpPr/>
          <p:nvPr/>
        </p:nvSpPr>
        <p:spPr>
          <a:xfrm>
            <a:off x="457200" y="533400"/>
            <a:ext cx="3276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5" name="Rectangle 4"/>
          <p:cNvSpPr/>
          <p:nvPr/>
        </p:nvSpPr>
        <p:spPr>
          <a:xfrm>
            <a:off x="5029200" y="533400"/>
            <a:ext cx="3733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6" name="Rectangle 5"/>
          <p:cNvSpPr/>
          <p:nvPr/>
        </p:nvSpPr>
        <p:spPr>
          <a:xfrm>
            <a:off x="3276600" y="5562600"/>
            <a:ext cx="2895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7" name="Oval 6"/>
          <p:cNvSpPr/>
          <p:nvPr/>
        </p:nvSpPr>
        <p:spPr>
          <a:xfrm>
            <a:off x="3429000" y="2438400"/>
            <a:ext cx="2286000" cy="213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8" name="Down Arrow 7"/>
          <p:cNvSpPr/>
          <p:nvPr/>
        </p:nvSpPr>
        <p:spPr>
          <a:xfrm>
            <a:off x="4038600" y="4648200"/>
            <a:ext cx="1219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9" name="Down Arrow 8"/>
          <p:cNvSpPr/>
          <p:nvPr/>
        </p:nvSpPr>
        <p:spPr>
          <a:xfrm rot="19096827">
            <a:off x="2438400" y="1828800"/>
            <a:ext cx="16002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0" name="Down Arrow 9"/>
          <p:cNvSpPr/>
          <p:nvPr/>
        </p:nvSpPr>
        <p:spPr>
          <a:xfrm rot="3100626">
            <a:off x="5432146" y="1964535"/>
            <a:ext cx="1371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1" name="TextBox 10"/>
          <p:cNvSpPr txBox="1"/>
          <p:nvPr/>
        </p:nvSpPr>
        <p:spPr>
          <a:xfrm>
            <a:off x="838200" y="762000"/>
            <a:ext cx="2819400" cy="400110"/>
          </a:xfrm>
          <a:prstGeom prst="rect">
            <a:avLst/>
          </a:prstGeom>
          <a:noFill/>
        </p:spPr>
        <p:txBody>
          <a:bodyPr wrap="square" rtlCol="0">
            <a:spAutoFit/>
          </a:bodyPr>
          <a:lstStyle/>
          <a:p>
            <a:r>
              <a:rPr lang="en-US" sz="2000" b="1" dirty="0" smtClean="0"/>
              <a:t>    SUPPLIER</a:t>
            </a:r>
            <a:endParaRPr lang="en-US" sz="2000" b="1" dirty="0"/>
          </a:p>
        </p:txBody>
      </p:sp>
      <p:sp>
        <p:nvSpPr>
          <p:cNvPr id="12" name="TextBox 11"/>
          <p:cNvSpPr txBox="1"/>
          <p:nvPr/>
        </p:nvSpPr>
        <p:spPr>
          <a:xfrm>
            <a:off x="5715000" y="609600"/>
            <a:ext cx="2514600" cy="1015663"/>
          </a:xfrm>
          <a:prstGeom prst="rect">
            <a:avLst/>
          </a:prstGeom>
          <a:noFill/>
        </p:spPr>
        <p:txBody>
          <a:bodyPr wrap="square" rtlCol="0">
            <a:spAutoFit/>
          </a:bodyPr>
          <a:lstStyle/>
          <a:p>
            <a:r>
              <a:rPr lang="en-US" sz="2000" b="1" dirty="0" smtClean="0"/>
              <a:t>AMWAY MOTIVATIONAL ORGANIZATION</a:t>
            </a:r>
            <a:endParaRPr lang="en-US" sz="2000" b="1" dirty="0"/>
          </a:p>
        </p:txBody>
      </p:sp>
      <p:sp>
        <p:nvSpPr>
          <p:cNvPr id="13" name="TextBox 12"/>
          <p:cNvSpPr txBox="1"/>
          <p:nvPr/>
        </p:nvSpPr>
        <p:spPr>
          <a:xfrm>
            <a:off x="3505200" y="5715000"/>
            <a:ext cx="2286000" cy="400110"/>
          </a:xfrm>
          <a:prstGeom prst="rect">
            <a:avLst/>
          </a:prstGeom>
          <a:noFill/>
        </p:spPr>
        <p:txBody>
          <a:bodyPr wrap="square" rtlCol="0">
            <a:spAutoFit/>
          </a:bodyPr>
          <a:lstStyle/>
          <a:p>
            <a:r>
              <a:rPr lang="en-US" sz="2000" b="1" dirty="0" smtClean="0"/>
              <a:t>      CONSUMER</a:t>
            </a:r>
            <a:endParaRPr lang="en-US" sz="2000" b="1" dirty="0"/>
          </a:p>
        </p:txBody>
      </p:sp>
      <p:sp>
        <p:nvSpPr>
          <p:cNvPr id="14" name="TextBox 13"/>
          <p:cNvSpPr txBox="1"/>
          <p:nvPr/>
        </p:nvSpPr>
        <p:spPr>
          <a:xfrm>
            <a:off x="3733800" y="3352800"/>
            <a:ext cx="1600200" cy="400110"/>
          </a:xfrm>
          <a:prstGeom prst="rect">
            <a:avLst/>
          </a:prstGeom>
          <a:noFill/>
        </p:spPr>
        <p:txBody>
          <a:bodyPr wrap="square" rtlCol="0">
            <a:spAutoFit/>
          </a:bodyPr>
          <a:lstStyle/>
          <a:p>
            <a:r>
              <a:rPr lang="en-US" sz="2000" b="1" dirty="0" smtClean="0"/>
              <a:t>DISTRIBUTER</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 2</a:t>
            </a:r>
            <a:endParaRPr lang="en-US" dirty="0"/>
          </a:p>
        </p:txBody>
      </p:sp>
      <p:sp>
        <p:nvSpPr>
          <p:cNvPr id="3" name="Content Placeholder 2"/>
          <p:cNvSpPr>
            <a:spLocks noGrp="1"/>
          </p:cNvSpPr>
          <p:nvPr>
            <p:ph sz="quarter" idx="1"/>
          </p:nvPr>
        </p:nvSpPr>
        <p:spPr>
          <a:xfrm>
            <a:off x="381000" y="1600200"/>
            <a:ext cx="8385048" cy="4876800"/>
          </a:xfrm>
        </p:spPr>
        <p:txBody>
          <a:bodyPr>
            <a:normAutofit fontScale="92500" lnSpcReduction="20000"/>
          </a:bodyPr>
          <a:lstStyle/>
          <a:p>
            <a:r>
              <a:rPr lang="en-US" sz="2400" dirty="0" smtClean="0"/>
              <a:t>Tupperware came up with an innovative method for selling its products the “party plan” </a:t>
            </a:r>
          </a:p>
          <a:p>
            <a:endParaRPr lang="en-US" sz="2400" dirty="0" smtClean="0"/>
          </a:p>
          <a:p>
            <a:r>
              <a:rPr lang="en-US" sz="2400" dirty="0" smtClean="0"/>
              <a:t>Direct selling was adopted.</a:t>
            </a:r>
          </a:p>
          <a:p>
            <a:endParaRPr lang="en-US" sz="2400" dirty="0" smtClean="0"/>
          </a:p>
          <a:p>
            <a:r>
              <a:rPr lang="en-US" sz="2400" dirty="0" smtClean="0"/>
              <a:t>It also used an effective marketing and advertising and promotional strategy which is, its marketing strategy is the three P’s Product, Party Plan and people.</a:t>
            </a:r>
          </a:p>
          <a:p>
            <a:endParaRPr lang="en-US" sz="2400" dirty="0" smtClean="0"/>
          </a:p>
          <a:p>
            <a:r>
              <a:rPr lang="en-US" sz="2400" dirty="0" smtClean="0"/>
              <a:t>In case of advertising and promotion it used traditional methods to advertise and </a:t>
            </a:r>
            <a:r>
              <a:rPr lang="en-US" sz="2400" dirty="0" smtClean="0">
                <a:solidFill>
                  <a:srgbClr val="0070C0"/>
                </a:solidFill>
              </a:rPr>
              <a:t>promote its products  </a:t>
            </a:r>
            <a:r>
              <a:rPr lang="en-US" sz="2400" dirty="0" smtClean="0"/>
              <a:t>in India through popular magazines </a:t>
            </a:r>
            <a:r>
              <a:rPr lang="en-US" sz="2400" dirty="0" smtClean="0">
                <a:solidFill>
                  <a:srgbClr val="0070C0"/>
                </a:solidFill>
              </a:rPr>
              <a:t>like Elle, Femina and parenting</a:t>
            </a:r>
          </a:p>
          <a:p>
            <a:endParaRPr lang="en-US" sz="2400" dirty="0" smtClean="0"/>
          </a:p>
          <a:p>
            <a:r>
              <a:rPr lang="en-US" sz="2400" dirty="0" smtClean="0"/>
              <a:t>Joined with </a:t>
            </a:r>
            <a:r>
              <a:rPr lang="en-US" sz="2400" dirty="0" smtClean="0">
                <a:solidFill>
                  <a:srgbClr val="0070C0"/>
                </a:solidFill>
              </a:rPr>
              <a:t>P&amp;G , HLL, Whirlpool</a:t>
            </a:r>
          </a:p>
          <a:p>
            <a:endParaRPr lang="en-US" sz="2400" dirty="0" smtClean="0"/>
          </a:p>
          <a:p>
            <a:endParaRPr lang="en-US" sz="2400" dirty="0" smtClean="0"/>
          </a:p>
          <a:p>
            <a:endParaRPr lang="en-US" sz="2400" dirty="0" smtClean="0"/>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a:xfrm>
            <a:off x="304800" y="1600200"/>
            <a:ext cx="8461248" cy="4953000"/>
          </a:xfrm>
        </p:spPr>
        <p:txBody>
          <a:bodyPr>
            <a:normAutofit fontScale="92500" lnSpcReduction="10000"/>
          </a:bodyPr>
          <a:lstStyle/>
          <a:p>
            <a:r>
              <a:rPr lang="en-US" sz="2400" dirty="0" smtClean="0"/>
              <a:t>Reached to individual customers.</a:t>
            </a:r>
          </a:p>
          <a:p>
            <a:endParaRPr lang="en-US" sz="2400" dirty="0" smtClean="0"/>
          </a:p>
          <a:p>
            <a:r>
              <a:rPr lang="en-US" sz="2400" dirty="0" smtClean="0"/>
              <a:t>Women accepted it as part time job</a:t>
            </a:r>
          </a:p>
          <a:p>
            <a:endParaRPr lang="en-US" sz="2400" dirty="0" smtClean="0"/>
          </a:p>
          <a:p>
            <a:r>
              <a:rPr lang="en-US" sz="2400" dirty="0" smtClean="0"/>
              <a:t>This method allows the Tupperware products to be demonstrated physically and their utility explained and by this process they justify the reason for the higher costs of the products through party plan.</a:t>
            </a:r>
          </a:p>
          <a:p>
            <a:endParaRPr lang="en-US" sz="2400" dirty="0" smtClean="0"/>
          </a:p>
          <a:p>
            <a:r>
              <a:rPr lang="en-US" sz="2400" dirty="0" smtClean="0"/>
              <a:t>Their focus on customization, product, people earned them a recognition</a:t>
            </a:r>
          </a:p>
          <a:p>
            <a:endParaRPr lang="en-US" sz="2400" dirty="0" smtClean="0"/>
          </a:p>
          <a:p>
            <a:r>
              <a:rPr lang="en-US" sz="2400" dirty="0" smtClean="0"/>
              <a:t>With the involvement with other companies helped in the promotion of Tupperware products in India.</a:t>
            </a:r>
          </a:p>
          <a:p>
            <a:endParaRPr lang="en-US" sz="2400" dirty="0" smtClean="0"/>
          </a:p>
          <a:p>
            <a:endParaRPr lang="en-US" sz="2400" dirty="0" smtClean="0"/>
          </a:p>
          <a:p>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Disadvantages</a:t>
            </a:r>
            <a:endParaRPr lang="en-US" dirty="0"/>
          </a:p>
        </p:txBody>
      </p:sp>
      <p:sp>
        <p:nvSpPr>
          <p:cNvPr id="5" name="Content Placeholder 4"/>
          <p:cNvSpPr>
            <a:spLocks noGrp="1"/>
          </p:cNvSpPr>
          <p:nvPr>
            <p:ph sz="quarter" idx="1"/>
          </p:nvPr>
        </p:nvSpPr>
        <p:spPr/>
        <p:txBody>
          <a:bodyPr/>
          <a:lstStyle/>
          <a:p>
            <a:r>
              <a:rPr lang="en-US" dirty="0" smtClean="0"/>
              <a:t>Disadvantages came on the part of employees who wanted a full time job.</a:t>
            </a:r>
          </a:p>
          <a:p>
            <a:r>
              <a:rPr lang="en-US" dirty="0" smtClean="0"/>
              <a:t>Party plan requires the hostess bear the costs.</a:t>
            </a:r>
          </a:p>
          <a:p>
            <a:r>
              <a:rPr lang="en-US" dirty="0" smtClean="0"/>
              <a:t>Advertising and promotions created a suspicion that company is taking direct orders and reducing their commissions</a:t>
            </a:r>
          </a:p>
          <a:p>
            <a:r>
              <a:rPr lang="en-US" dirty="0" smtClean="0"/>
              <a:t>This type of party plan and direct selling did not attract the competent personnel.</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Tupperware</a:t>
            </a:r>
            <a:endParaRPr lang="en-US" dirty="0"/>
          </a:p>
        </p:txBody>
      </p:sp>
      <p:sp>
        <p:nvSpPr>
          <p:cNvPr id="3" name="Content Placeholder 2"/>
          <p:cNvSpPr>
            <a:spLocks noGrp="1"/>
          </p:cNvSpPr>
          <p:nvPr>
            <p:ph sz="quarter" idx="1"/>
          </p:nvPr>
        </p:nvSpPr>
        <p:spPr>
          <a:xfrm>
            <a:off x="304800" y="1600200"/>
            <a:ext cx="8382000" cy="4876800"/>
          </a:xfrm>
        </p:spPr>
        <p:txBody>
          <a:bodyPr>
            <a:normAutofit/>
          </a:bodyPr>
          <a:lstStyle/>
          <a:p>
            <a:r>
              <a:rPr lang="en-US" sz="2400" dirty="0" smtClean="0"/>
              <a:t>Year </a:t>
            </a:r>
            <a:r>
              <a:rPr lang="en-US" sz="2400" dirty="0" smtClean="0">
                <a:solidFill>
                  <a:srgbClr val="0070C0"/>
                </a:solidFill>
              </a:rPr>
              <a:t>1938- Earl S. Tupper</a:t>
            </a:r>
            <a:r>
              <a:rPr lang="en-US" sz="2400" dirty="0" smtClean="0"/>
              <a:t> founded the Tupperware company.</a:t>
            </a:r>
          </a:p>
          <a:p>
            <a:r>
              <a:rPr lang="en-US" sz="2400" dirty="0" smtClean="0"/>
              <a:t>It  </a:t>
            </a:r>
            <a:r>
              <a:rPr lang="en-US" sz="2400" dirty="0" smtClean="0">
                <a:solidFill>
                  <a:srgbClr val="0070C0"/>
                </a:solidFill>
              </a:rPr>
              <a:t>started by using mold parts for navy signal lamps and gas masks.</a:t>
            </a:r>
            <a:r>
              <a:rPr lang="en-US" sz="2400" dirty="0" smtClean="0"/>
              <a:t> Its products were durable and easy to handle.</a:t>
            </a:r>
          </a:p>
          <a:p>
            <a:endParaRPr lang="en-US" sz="2400" dirty="0" smtClean="0"/>
          </a:p>
          <a:p>
            <a:r>
              <a:rPr lang="en-US" sz="2400" dirty="0" smtClean="0"/>
              <a:t>Year </a:t>
            </a:r>
            <a:r>
              <a:rPr lang="en-US" sz="2400" dirty="0" smtClean="0">
                <a:solidFill>
                  <a:srgbClr val="0070C0"/>
                </a:solidFill>
              </a:rPr>
              <a:t>1946- designed</a:t>
            </a:r>
            <a:r>
              <a:rPr lang="en-US" sz="2400" dirty="0" smtClean="0"/>
              <a:t> the renowned air tight</a:t>
            </a:r>
            <a:r>
              <a:rPr lang="en-US" sz="2400" dirty="0" smtClean="0">
                <a:solidFill>
                  <a:srgbClr val="0070C0"/>
                </a:solidFill>
              </a:rPr>
              <a:t>, liquid proof lid.</a:t>
            </a:r>
          </a:p>
          <a:p>
            <a:r>
              <a:rPr lang="en-US" sz="2400" dirty="0" smtClean="0"/>
              <a:t>Year 1946- </a:t>
            </a:r>
            <a:r>
              <a:rPr lang="en-US" sz="2400" dirty="0" smtClean="0">
                <a:solidFill>
                  <a:srgbClr val="0070C0"/>
                </a:solidFill>
              </a:rPr>
              <a:t>products were displayed</a:t>
            </a:r>
            <a:r>
              <a:rPr lang="en-US" sz="2400" dirty="0" smtClean="0"/>
              <a:t> in hardware and department stores, which failed in generating demands.</a:t>
            </a:r>
          </a:p>
          <a:p>
            <a:endParaRPr lang="en-US" sz="2400" dirty="0" smtClean="0"/>
          </a:p>
          <a:p>
            <a:r>
              <a:rPr lang="en-US" sz="2400" dirty="0" smtClean="0"/>
              <a:t>So they started the strategy to educate the customers about the quality and properties of the product.</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400" dirty="0" smtClean="0"/>
              <a:t>The innovation that the company adopt to expand its market and become profitable are </a:t>
            </a:r>
          </a:p>
          <a:p>
            <a:endParaRPr lang="en-US" sz="2400" dirty="0" smtClean="0"/>
          </a:p>
          <a:p>
            <a:pPr marL="457200" indent="-457200">
              <a:buFont typeface="+mj-lt"/>
              <a:buAutoNum type="arabicPeriod"/>
            </a:pPr>
            <a:r>
              <a:rPr lang="en-US" sz="2400" dirty="0" smtClean="0">
                <a:solidFill>
                  <a:srgbClr val="0070C0"/>
                </a:solidFill>
              </a:rPr>
              <a:t>Direct selling</a:t>
            </a:r>
            <a:r>
              <a:rPr lang="en-US" sz="2400" dirty="0" smtClean="0"/>
              <a:t> and </a:t>
            </a:r>
            <a:r>
              <a:rPr lang="en-US" sz="2400" dirty="0" smtClean="0">
                <a:solidFill>
                  <a:srgbClr val="0070C0"/>
                </a:solidFill>
              </a:rPr>
              <a:t>party plan</a:t>
            </a:r>
          </a:p>
          <a:p>
            <a:pPr marL="457200" indent="-457200">
              <a:buFont typeface="+mj-lt"/>
              <a:buAutoNum type="arabicPeriod"/>
            </a:pPr>
            <a:r>
              <a:rPr lang="en-US" sz="2400" dirty="0" smtClean="0"/>
              <a:t>Tupperware’s </a:t>
            </a:r>
            <a:r>
              <a:rPr lang="en-US" sz="2400" dirty="0" smtClean="0">
                <a:solidFill>
                  <a:srgbClr val="0070C0"/>
                </a:solidFill>
              </a:rPr>
              <a:t>network structure </a:t>
            </a:r>
            <a:r>
              <a:rPr lang="en-US" sz="2400" dirty="0" smtClean="0"/>
              <a:t>of three levels.</a:t>
            </a:r>
          </a:p>
          <a:p>
            <a:pPr marL="457200" indent="-457200">
              <a:buFont typeface="+mj-lt"/>
              <a:buAutoNum type="arabicPeriod"/>
            </a:pPr>
            <a:r>
              <a:rPr lang="en-US" sz="2400" dirty="0" smtClean="0"/>
              <a:t>Its decision on the distribution system to change to a multi warehousing system.</a:t>
            </a:r>
          </a:p>
          <a:p>
            <a:pPr marL="457200" indent="-457200">
              <a:buFont typeface="+mj-lt"/>
              <a:buAutoNum type="arabicPeriod"/>
            </a:pPr>
            <a:r>
              <a:rPr lang="en-US" sz="2400" dirty="0" smtClean="0"/>
              <a:t>Its </a:t>
            </a:r>
            <a:r>
              <a:rPr lang="en-US" sz="2400" dirty="0" smtClean="0">
                <a:solidFill>
                  <a:srgbClr val="0070C0"/>
                </a:solidFill>
              </a:rPr>
              <a:t>marketing strategy of 3 P’s </a:t>
            </a:r>
            <a:r>
              <a:rPr lang="en-US" sz="2400" dirty="0" smtClean="0"/>
              <a:t>product, party plan and people.</a:t>
            </a:r>
          </a:p>
          <a:p>
            <a:pPr marL="457200" indent="-457200">
              <a:buFont typeface="+mj-lt"/>
              <a:buAutoNum type="arabicPeriod"/>
            </a:pPr>
            <a:r>
              <a:rPr lang="en-US" sz="2400" dirty="0" smtClean="0"/>
              <a:t>Decision of </a:t>
            </a:r>
            <a:r>
              <a:rPr lang="en-US" sz="2400" dirty="0" smtClean="0">
                <a:solidFill>
                  <a:srgbClr val="0070C0"/>
                </a:solidFill>
              </a:rPr>
              <a:t>customizing products</a:t>
            </a:r>
            <a:r>
              <a:rPr lang="en-US" sz="2400" dirty="0" smtClean="0"/>
              <a:t> to the Indian kitchens.</a:t>
            </a:r>
          </a:p>
          <a:p>
            <a:pPr marL="457200" indent="-457200">
              <a:buFont typeface="+mj-lt"/>
              <a:buAutoNum type="arabicPeriod"/>
            </a:pPr>
            <a:r>
              <a:rPr lang="en-US" sz="2400" dirty="0" smtClean="0"/>
              <a:t>Decision </a:t>
            </a:r>
            <a:r>
              <a:rPr lang="en-US" sz="2400" dirty="0" smtClean="0">
                <a:solidFill>
                  <a:srgbClr val="0070C0"/>
                </a:solidFill>
              </a:rPr>
              <a:t>of reducing prices </a:t>
            </a:r>
            <a:r>
              <a:rPr lang="en-US" sz="2400" dirty="0" smtClean="0"/>
              <a:t>on few of its products in order to </a:t>
            </a:r>
            <a:r>
              <a:rPr lang="en-US" sz="2400" dirty="0" smtClean="0">
                <a:solidFill>
                  <a:srgbClr val="0070C0"/>
                </a:solidFill>
              </a:rPr>
              <a:t>attract middle class customers</a:t>
            </a:r>
          </a:p>
          <a:p>
            <a:pPr marL="457200" indent="-457200">
              <a:buFont typeface="+mj-lt"/>
              <a:buAutoNum type="arabicPeriod"/>
            </a:pPr>
            <a:r>
              <a:rPr lang="en-US" sz="2400" dirty="0" smtClean="0"/>
              <a:t>Its </a:t>
            </a:r>
            <a:r>
              <a:rPr lang="en-US" sz="2400" dirty="0" smtClean="0">
                <a:solidFill>
                  <a:srgbClr val="0070C0"/>
                </a:solidFill>
              </a:rPr>
              <a:t>advertising strategies </a:t>
            </a:r>
            <a:r>
              <a:rPr lang="en-US" sz="2400" dirty="0" smtClean="0"/>
              <a:t>through Elle, Femina and Parenting. And cross </a:t>
            </a:r>
            <a:r>
              <a:rPr lang="en-US" sz="2400" dirty="0" smtClean="0">
                <a:solidFill>
                  <a:srgbClr val="0070C0"/>
                </a:solidFill>
              </a:rPr>
              <a:t>promotional strategies</a:t>
            </a:r>
            <a:r>
              <a:rPr lang="en-US" sz="2400" dirty="0" smtClean="0"/>
              <a:t> with P&amp;G, Whirlpool and HLL.</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324600"/>
          </a:xfrm>
        </p:spPr>
        <p:txBody>
          <a:bodyPr>
            <a:normAutofit fontScale="92500" lnSpcReduction="10000"/>
          </a:bodyPr>
          <a:lstStyle/>
          <a:p>
            <a:r>
              <a:rPr lang="en-US" sz="2400" u="sng" dirty="0" smtClean="0"/>
              <a:t>The success of the company in India can be seen as: </a:t>
            </a:r>
          </a:p>
          <a:p>
            <a:r>
              <a:rPr lang="en-US" sz="2400" dirty="0" smtClean="0"/>
              <a:t>Within four years of operation in India, Tupperware India became the fastest growing market for the company in developing countries.</a:t>
            </a:r>
          </a:p>
          <a:p>
            <a:pPr>
              <a:buNone/>
            </a:pPr>
            <a:endParaRPr lang="en-US" sz="2400" dirty="0" smtClean="0"/>
          </a:p>
          <a:p>
            <a:r>
              <a:rPr lang="en-US" sz="2400" u="sng" dirty="0" smtClean="0"/>
              <a:t>Company’s Turnover</a:t>
            </a:r>
            <a:r>
              <a:rPr lang="en-US" sz="2400" dirty="0" smtClean="0"/>
              <a:t>- </a:t>
            </a:r>
          </a:p>
          <a:p>
            <a:endParaRPr lang="en-US" sz="2400" dirty="0" smtClean="0"/>
          </a:p>
          <a:p>
            <a:r>
              <a:rPr lang="en-US" sz="2400" dirty="0" smtClean="0"/>
              <a:t>in 1999 it was 400 million </a:t>
            </a:r>
          </a:p>
          <a:p>
            <a:r>
              <a:rPr lang="en-US" sz="2400" dirty="0" smtClean="0"/>
              <a:t>2000 it was Rs 570 million.</a:t>
            </a:r>
          </a:p>
          <a:p>
            <a:r>
              <a:rPr lang="en-US" sz="2400" dirty="0" smtClean="0"/>
              <a:t>By 2002 Tupperware India had 75 products </a:t>
            </a:r>
          </a:p>
          <a:p>
            <a:r>
              <a:rPr lang="en-US" sz="2400" dirty="0" smtClean="0"/>
              <a:t>More than 40,000 sales people and a reach in 31 cities.</a:t>
            </a:r>
          </a:p>
          <a:p>
            <a:r>
              <a:rPr lang="en-US" sz="2400" dirty="0" smtClean="0"/>
              <a:t>Tupperware was gaining fast recognition in India.</a:t>
            </a:r>
          </a:p>
          <a:p>
            <a:r>
              <a:rPr lang="en-US" sz="2400" dirty="0" smtClean="0"/>
              <a:t>The </a:t>
            </a:r>
            <a:r>
              <a:rPr lang="en-US" sz="2400" dirty="0" smtClean="0">
                <a:solidFill>
                  <a:srgbClr val="0070C0"/>
                </a:solidFill>
              </a:rPr>
              <a:t>company did not face any major competition</a:t>
            </a:r>
            <a:r>
              <a:rPr lang="en-US" sz="2400" dirty="0" smtClean="0"/>
              <a:t> from other plastic wares in India due to its quality products.</a:t>
            </a:r>
          </a:p>
          <a:p>
            <a:r>
              <a:rPr lang="en-US" sz="2400" dirty="0" smtClean="0"/>
              <a:t>According to analysts India offered a huge market for Tupperware and the companies growth rate in India facilitated accelerated investment in the country.</a:t>
            </a:r>
          </a:p>
          <a:p>
            <a:endParaRPr lang="en-US" sz="2400" dirty="0" smtClean="0"/>
          </a:p>
          <a:p>
            <a:endParaRPr lang="en-US" sz="2400" dirty="0" smtClean="0"/>
          </a:p>
          <a:p>
            <a:pPr marL="457200" indent="-457200">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a:xfrm>
            <a:off x="304800" y="1600200"/>
            <a:ext cx="8461248" cy="5105400"/>
          </a:xfrm>
        </p:spPr>
        <p:txBody>
          <a:bodyPr>
            <a:normAutofit/>
          </a:bodyPr>
          <a:lstStyle/>
          <a:p>
            <a:r>
              <a:rPr lang="en-US" sz="2400" dirty="0" smtClean="0"/>
              <a:t>Tupperware is placed in the highly competitive direct selling industry because Company’s Turnover- in 1999 was 400 million and by 2000 it was Rs 570 million.</a:t>
            </a:r>
          </a:p>
          <a:p>
            <a:r>
              <a:rPr lang="en-US" sz="2400" b="1" dirty="0" smtClean="0"/>
              <a:t>SOME FACTS REGARDING ITS GROWTH</a:t>
            </a:r>
          </a:p>
          <a:p>
            <a:r>
              <a:rPr lang="en-US" sz="2400" dirty="0" smtClean="0"/>
              <a:t>By 2002 Tupperware India offered more than 75 products, had more than 40,000 sales people and a reach in 31 cities.</a:t>
            </a:r>
          </a:p>
          <a:p>
            <a:r>
              <a:rPr lang="en-US" sz="2400" dirty="0" smtClean="0"/>
              <a:t>It comes under the category of Direct Marketing and can be the ideal flexi time job. </a:t>
            </a:r>
          </a:p>
          <a:p>
            <a:r>
              <a:rPr lang="en-US" sz="2400" dirty="0" smtClean="0"/>
              <a:t>Tupperware - All in the party!</a:t>
            </a:r>
          </a:p>
          <a:p>
            <a:r>
              <a:rPr lang="en-US" sz="2400" dirty="0" smtClean="0"/>
              <a:t>Extraordinary design for everyday living is what the Tupperware motto says.</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For almost 50 years, Tupperware has been making it all possible in homes around the world - not just providing products, but giving women rewarding careers too. </a:t>
            </a:r>
          </a:p>
          <a:p>
            <a:r>
              <a:rPr lang="en-US" dirty="0" smtClean="0"/>
              <a:t>Today, Tupperware is one of the world's leading direct selling companies, with nearly one million independent sales people bringing Tupperware's premium food storage containers, serving products, microwave cookware and children's toys to life in more than 100 countries.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www.my-thank-you-site.com/images/iStock_thank_you_flower_resized.jpg"/>
          <p:cNvPicPr>
            <a:picLocks noChangeAspect="1" noChangeArrowheads="1"/>
          </p:cNvPicPr>
          <p:nvPr/>
        </p:nvPicPr>
        <p:blipFill>
          <a:blip r:embed="rId2"/>
          <a:srcRect/>
          <a:stretch>
            <a:fillRect/>
          </a:stretch>
        </p:blipFill>
        <p:spPr bwMode="auto">
          <a:xfrm>
            <a:off x="0" y="0"/>
            <a:ext cx="9118117"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5257800"/>
          </a:xfrm>
        </p:spPr>
        <p:txBody>
          <a:bodyPr>
            <a:normAutofit lnSpcReduction="10000"/>
          </a:bodyPr>
          <a:lstStyle/>
          <a:p>
            <a:r>
              <a:rPr lang="en-US" sz="2400" dirty="0" smtClean="0"/>
              <a:t>Late 1940’s – </a:t>
            </a:r>
            <a:r>
              <a:rPr lang="en-US" sz="2400" dirty="0" smtClean="0">
                <a:solidFill>
                  <a:srgbClr val="0070C0"/>
                </a:solidFill>
              </a:rPr>
              <a:t>Brownie Wise </a:t>
            </a:r>
            <a:r>
              <a:rPr lang="en-US" sz="2400" dirty="0" smtClean="0"/>
              <a:t>a Sales women who was selling household products for Stanley Home Products was hired by Tupperware company.</a:t>
            </a:r>
          </a:p>
          <a:p>
            <a:r>
              <a:rPr lang="en-US" sz="2400" dirty="0" smtClean="0"/>
              <a:t>She </a:t>
            </a:r>
            <a:r>
              <a:rPr lang="en-US" sz="2400" dirty="0" smtClean="0">
                <a:solidFill>
                  <a:srgbClr val="0070C0"/>
                </a:solidFill>
              </a:rPr>
              <a:t>introduced the unique “Party Plan”</a:t>
            </a:r>
            <a:r>
              <a:rPr lang="en-US" sz="2400" dirty="0" smtClean="0"/>
              <a:t> method of marketing.</a:t>
            </a:r>
          </a:p>
          <a:p>
            <a:r>
              <a:rPr lang="en-US" sz="2400" dirty="0" smtClean="0"/>
              <a:t>Year </a:t>
            </a:r>
            <a:r>
              <a:rPr lang="en-US" sz="2400" dirty="0" smtClean="0">
                <a:solidFill>
                  <a:srgbClr val="0070C0"/>
                </a:solidFill>
              </a:rPr>
              <a:t>1948- First home party</a:t>
            </a:r>
            <a:r>
              <a:rPr lang="en-US" sz="2400" dirty="0" smtClean="0"/>
              <a:t> for Tupperware was conducted.</a:t>
            </a:r>
          </a:p>
          <a:p>
            <a:r>
              <a:rPr lang="en-US" sz="2400" u="sng" dirty="0" smtClean="0"/>
              <a:t>Home Party-</a:t>
            </a:r>
            <a:r>
              <a:rPr lang="en-US" sz="2400" dirty="0" smtClean="0"/>
              <a:t>  Here what happened was that Tupperware’s products and usages were demonstrated to the customers. Which justified the reasons for the high cost of Tupperware’s products.</a:t>
            </a:r>
          </a:p>
          <a:p>
            <a:r>
              <a:rPr lang="en-US" sz="2400" u="sng" dirty="0" smtClean="0"/>
              <a:t>Improvement made my Brownie Wise-</a:t>
            </a:r>
          </a:p>
          <a:p>
            <a:r>
              <a:rPr lang="en-US" sz="2400" dirty="0" smtClean="0">
                <a:solidFill>
                  <a:srgbClr val="0070C0"/>
                </a:solidFill>
              </a:rPr>
              <a:t>She removed all Tupperware products from retail outlets and marketed them through the party plan method</a:t>
            </a:r>
            <a:r>
              <a:rPr lang="en-US" sz="2400" dirty="0" smtClean="0"/>
              <a:t> which was introduced by her earlier.</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229600" cy="4953000"/>
          </a:xfrm>
        </p:spPr>
        <p:txBody>
          <a:bodyPr>
            <a:normAutofit fontScale="92500" lnSpcReduction="20000"/>
          </a:bodyPr>
          <a:lstStyle/>
          <a:p>
            <a:r>
              <a:rPr lang="en-US" sz="2400" dirty="0" smtClean="0">
                <a:solidFill>
                  <a:srgbClr val="0070C0"/>
                </a:solidFill>
              </a:rPr>
              <a:t>Women were the prime sellers and consumers </a:t>
            </a:r>
            <a:r>
              <a:rPr lang="en-US" sz="2400" dirty="0" smtClean="0"/>
              <a:t>for the company.</a:t>
            </a:r>
          </a:p>
          <a:p>
            <a:pPr>
              <a:buNone/>
            </a:pPr>
            <a:r>
              <a:rPr lang="en-US" sz="2400" dirty="0" smtClean="0"/>
              <a:t> </a:t>
            </a:r>
          </a:p>
          <a:p>
            <a:r>
              <a:rPr lang="en-US" sz="2400" u="sng" dirty="0" smtClean="0"/>
              <a:t>Products of </a:t>
            </a:r>
            <a:r>
              <a:rPr lang="en-US" sz="2400" u="sng" dirty="0" err="1" smtClean="0"/>
              <a:t>tupperware</a:t>
            </a:r>
            <a:r>
              <a:rPr lang="en-US" sz="2400" u="sng" dirty="0" smtClean="0"/>
              <a:t>- </a:t>
            </a:r>
            <a:r>
              <a:rPr lang="en-US" sz="2400" dirty="0" smtClean="0"/>
              <a:t>Tupperware always designed its products keeping in mind the consumers </a:t>
            </a:r>
            <a:r>
              <a:rPr lang="en-US" sz="2400" dirty="0" smtClean="0"/>
              <a:t>taste, preferances and changing trends:</a:t>
            </a:r>
          </a:p>
          <a:p>
            <a:pPr>
              <a:buFont typeface="Wingdings" pitchFamily="2" charset="2"/>
              <a:buChar char="Ø"/>
            </a:pPr>
            <a:r>
              <a:rPr lang="en-US" sz="2400" dirty="0" smtClean="0">
                <a:solidFill>
                  <a:srgbClr val="0070C0"/>
                </a:solidFill>
              </a:rPr>
              <a:t>plastic carrying cases</a:t>
            </a:r>
            <a:r>
              <a:rPr lang="en-US" sz="2400" dirty="0" smtClean="0"/>
              <a:t> </a:t>
            </a:r>
            <a:r>
              <a:rPr lang="en-US" sz="2400" dirty="0" smtClean="0"/>
              <a:t>for </a:t>
            </a:r>
            <a:r>
              <a:rPr lang="en-US" sz="2400" dirty="0" smtClean="0"/>
              <a:t>women.</a:t>
            </a:r>
          </a:p>
          <a:p>
            <a:pPr>
              <a:buFont typeface="Wingdings" pitchFamily="2" charset="2"/>
              <a:buChar char="Ø"/>
            </a:pPr>
            <a:r>
              <a:rPr lang="en-US" sz="2400" dirty="0" smtClean="0">
                <a:solidFill>
                  <a:srgbClr val="0070C0"/>
                </a:solidFill>
              </a:rPr>
              <a:t>designed toys</a:t>
            </a:r>
            <a:r>
              <a:rPr lang="en-US" sz="2400" dirty="0" smtClean="0"/>
              <a:t> for children keeping in mind each stage of a child’s development.</a:t>
            </a:r>
          </a:p>
          <a:p>
            <a:pPr>
              <a:buFont typeface="Wingdings" pitchFamily="2" charset="2"/>
              <a:buChar char="Ø"/>
            </a:pPr>
            <a:r>
              <a:rPr lang="en-US" sz="2400" dirty="0" smtClean="0">
                <a:solidFill>
                  <a:srgbClr val="0070C0"/>
                </a:solidFill>
              </a:rPr>
              <a:t>designed containers</a:t>
            </a:r>
            <a:r>
              <a:rPr lang="en-US" sz="2400" dirty="0" smtClean="0"/>
              <a:t> which could be exclusively </a:t>
            </a:r>
            <a:r>
              <a:rPr lang="en-US" sz="2400" dirty="0" smtClean="0">
                <a:solidFill>
                  <a:srgbClr val="0070C0"/>
                </a:solidFill>
              </a:rPr>
              <a:t>used for microwaves.</a:t>
            </a:r>
          </a:p>
          <a:p>
            <a:pPr>
              <a:buFont typeface="Wingdings" pitchFamily="2" charset="2"/>
              <a:buChar char="Ø"/>
            </a:pPr>
            <a:r>
              <a:rPr lang="en-US" sz="2400" dirty="0" err="1" smtClean="0"/>
              <a:t>TupperWave</a:t>
            </a:r>
            <a:r>
              <a:rPr lang="en-US" sz="2400" dirty="0" smtClean="0"/>
              <a:t> Stack Cooker cooked meals for four in 30 minutes and for those in a hurry </a:t>
            </a:r>
            <a:r>
              <a:rPr lang="en-US" sz="2400" dirty="0" err="1" smtClean="0"/>
              <a:t>Microsteamer</a:t>
            </a:r>
            <a:r>
              <a:rPr lang="en-US" sz="2400" dirty="0" smtClean="0"/>
              <a:t> cooked meals for two in 10 minutes.</a:t>
            </a:r>
          </a:p>
          <a:p>
            <a:pPr>
              <a:buFont typeface="Wingdings" pitchFamily="2" charset="2"/>
              <a:buChar char="Ø"/>
            </a:pPr>
            <a:r>
              <a:rPr lang="en-US" sz="2400" dirty="0" smtClean="0"/>
              <a:t>contemporary designs</a:t>
            </a:r>
          </a:p>
          <a:p>
            <a:pPr>
              <a:buFont typeface="Wingdings" pitchFamily="2" charset="2"/>
              <a:buChar char="Ø"/>
            </a:pPr>
            <a:endParaRPr lang="en-US" sz="2400" dirty="0" smtClean="0"/>
          </a:p>
          <a:p>
            <a:pPr>
              <a:buFont typeface="Wingdings" pitchFamily="2" charset="2"/>
              <a:buChar char="q"/>
            </a:pPr>
            <a:r>
              <a:rPr lang="en-US" sz="2400" dirty="0" smtClean="0">
                <a:solidFill>
                  <a:srgbClr val="0070C0"/>
                </a:solidFill>
              </a:rPr>
              <a:t>Their strategy was to save money, time, cabinet space</a:t>
            </a:r>
            <a:r>
              <a:rPr lang="en-US" sz="2400" dirty="0" smtClean="0"/>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324600"/>
          </a:xfrm>
        </p:spPr>
        <p:txBody>
          <a:bodyPr>
            <a:normAutofit/>
          </a:bodyPr>
          <a:lstStyle/>
          <a:p>
            <a:endParaRPr lang="en-US" sz="2400" dirty="0" smtClean="0"/>
          </a:p>
          <a:p>
            <a:endParaRPr lang="en-US" sz="2400" dirty="0" smtClean="0"/>
          </a:p>
          <a:p>
            <a:endParaRPr lang="en-US" sz="2400" dirty="0" smtClean="0"/>
          </a:p>
          <a:p>
            <a:endParaRPr lang="en-US" sz="2400" dirty="0" smtClean="0"/>
          </a:p>
          <a:p>
            <a:r>
              <a:rPr lang="en-US" sz="2400" dirty="0" smtClean="0"/>
              <a:t>Tupperware always looked for new products and newer markets. It set up </a:t>
            </a:r>
            <a:r>
              <a:rPr lang="en-US" sz="2400" dirty="0" smtClean="0">
                <a:solidFill>
                  <a:srgbClr val="0070C0"/>
                </a:solidFill>
              </a:rPr>
              <a:t>manufacturing units in 14 countries</a:t>
            </a:r>
            <a:r>
              <a:rPr lang="en-US" sz="2400" dirty="0" smtClean="0"/>
              <a:t> . When it entered a country it appointed a distributor from another country waited for her to grow and then promoted others from her team as distributors. </a:t>
            </a:r>
          </a:p>
          <a:p>
            <a:endParaRPr lang="en-US" sz="2400" dirty="0" smtClean="0"/>
          </a:p>
          <a:p>
            <a:r>
              <a:rPr lang="en-US" sz="2400" dirty="0" smtClean="0"/>
              <a:t>When its profit increased it </a:t>
            </a:r>
            <a:r>
              <a:rPr lang="en-US" sz="2400" dirty="0" smtClean="0">
                <a:solidFill>
                  <a:srgbClr val="0070C0"/>
                </a:solidFill>
              </a:rPr>
              <a:t>expanded its business</a:t>
            </a:r>
            <a:r>
              <a:rPr lang="en-US" sz="2400" dirty="0" smtClean="0"/>
              <a:t> into various lines such as beauty control, jewellery, apparels</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Tupperware in India</a:t>
            </a:r>
            <a:endParaRPr lang="en-US" dirty="0"/>
          </a:p>
        </p:txBody>
      </p:sp>
      <p:sp>
        <p:nvSpPr>
          <p:cNvPr id="3" name="Content Placeholder 2"/>
          <p:cNvSpPr>
            <a:spLocks noGrp="1"/>
          </p:cNvSpPr>
          <p:nvPr>
            <p:ph sz="quarter" idx="1"/>
          </p:nvPr>
        </p:nvSpPr>
        <p:spPr>
          <a:xfrm>
            <a:off x="228600" y="1600200"/>
            <a:ext cx="8537448" cy="5029200"/>
          </a:xfrm>
        </p:spPr>
        <p:txBody>
          <a:bodyPr>
            <a:normAutofit fontScale="85000" lnSpcReduction="20000"/>
          </a:bodyPr>
          <a:lstStyle/>
          <a:p>
            <a:r>
              <a:rPr lang="en-US" sz="2400" dirty="0" smtClean="0"/>
              <a:t>It entered in </a:t>
            </a:r>
            <a:r>
              <a:rPr lang="en-US" sz="2400" dirty="0" smtClean="0">
                <a:solidFill>
                  <a:srgbClr val="0070C0"/>
                </a:solidFill>
              </a:rPr>
              <a:t>India in the year 1996.</a:t>
            </a:r>
            <a:r>
              <a:rPr lang="en-US" sz="2400" dirty="0" smtClean="0"/>
              <a:t> started its operations from </a:t>
            </a:r>
            <a:r>
              <a:rPr lang="en-US" sz="2400" dirty="0" smtClean="0">
                <a:solidFill>
                  <a:srgbClr val="0070C0"/>
                </a:solidFill>
              </a:rPr>
              <a:t>New Delh</a:t>
            </a:r>
            <a:r>
              <a:rPr lang="en-US" sz="2400" dirty="0" smtClean="0"/>
              <a:t>i. </a:t>
            </a:r>
          </a:p>
          <a:p>
            <a:endParaRPr lang="en-US" sz="2400" dirty="0" smtClean="0"/>
          </a:p>
          <a:p>
            <a:r>
              <a:rPr lang="en-US" sz="2400" dirty="0" smtClean="0">
                <a:solidFill>
                  <a:srgbClr val="0070C0"/>
                </a:solidFill>
              </a:rPr>
              <a:t>Appointed 15 distributors in the 1</a:t>
            </a:r>
            <a:r>
              <a:rPr lang="en-US" sz="2400" baseline="30000" dirty="0" smtClean="0">
                <a:solidFill>
                  <a:srgbClr val="0070C0"/>
                </a:solidFill>
              </a:rPr>
              <a:t>st</a:t>
            </a:r>
            <a:r>
              <a:rPr lang="en-US" sz="2400" dirty="0" smtClean="0">
                <a:solidFill>
                  <a:srgbClr val="0070C0"/>
                </a:solidFill>
              </a:rPr>
              <a:t> 12 months</a:t>
            </a:r>
            <a:r>
              <a:rPr lang="en-US" sz="2400" dirty="0" smtClean="0"/>
              <a:t>. Its initial focus was on utility rather than style. These 15 were given training on a 14 week designed training program.</a:t>
            </a:r>
          </a:p>
          <a:p>
            <a:endParaRPr lang="en-US" sz="2400" dirty="0" smtClean="0"/>
          </a:p>
          <a:p>
            <a:r>
              <a:rPr lang="en-US" sz="2400" dirty="0" smtClean="0"/>
              <a:t>It </a:t>
            </a:r>
            <a:r>
              <a:rPr lang="en-US" sz="2400" dirty="0" smtClean="0">
                <a:solidFill>
                  <a:srgbClr val="0070C0"/>
                </a:solidFill>
              </a:rPr>
              <a:t>launched 11 products in India</a:t>
            </a:r>
            <a:r>
              <a:rPr lang="en-US" sz="2400" dirty="0" smtClean="0"/>
              <a:t> , which were useful rather than decorative.</a:t>
            </a:r>
          </a:p>
          <a:p>
            <a:pPr>
              <a:buNone/>
            </a:pPr>
            <a:endParaRPr lang="en-US" sz="2400" dirty="0" smtClean="0"/>
          </a:p>
          <a:p>
            <a:r>
              <a:rPr lang="en-US" sz="2400" dirty="0" smtClean="0"/>
              <a:t>Tupperware India added new products at regular intervals and dropped those which didn’t sell well.</a:t>
            </a:r>
          </a:p>
          <a:p>
            <a:endParaRPr lang="en-US" sz="2400" dirty="0" smtClean="0"/>
          </a:p>
          <a:p>
            <a:r>
              <a:rPr lang="en-US" sz="2400" dirty="0" smtClean="0">
                <a:solidFill>
                  <a:srgbClr val="0070C0"/>
                </a:solidFill>
              </a:rPr>
              <a:t>Direct selling and party plan </a:t>
            </a:r>
            <a:r>
              <a:rPr lang="en-US" sz="2400" dirty="0" smtClean="0"/>
              <a:t>both was implemented.</a:t>
            </a:r>
          </a:p>
          <a:p>
            <a:endParaRPr lang="en-US" sz="2400" dirty="0" smtClean="0"/>
          </a:p>
          <a:p>
            <a:r>
              <a:rPr lang="en-US" sz="2400" dirty="0" smtClean="0"/>
              <a:t>Tupperware </a:t>
            </a:r>
            <a:r>
              <a:rPr lang="en-US" sz="2400" dirty="0" smtClean="0">
                <a:solidFill>
                  <a:srgbClr val="0070C0"/>
                </a:solidFill>
              </a:rPr>
              <a:t>standards were maintained </a:t>
            </a:r>
            <a:r>
              <a:rPr lang="en-US" sz="2400" dirty="0" smtClean="0"/>
              <a:t>by selecting units </a:t>
            </a:r>
            <a:r>
              <a:rPr lang="en-US" sz="2400" dirty="0" smtClean="0">
                <a:solidFill>
                  <a:srgbClr val="0070C0"/>
                </a:solidFill>
              </a:rPr>
              <a:t>in Bangalore and Baroda</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a:bodyPr>
          <a:lstStyle/>
          <a:p>
            <a:endParaRPr lang="en-US" sz="2400" dirty="0" smtClean="0"/>
          </a:p>
          <a:p>
            <a:endParaRPr lang="en-US" sz="2400" dirty="0" smtClean="0"/>
          </a:p>
          <a:p>
            <a:endParaRPr lang="en-US" sz="2400" dirty="0" smtClean="0"/>
          </a:p>
          <a:p>
            <a:endParaRPr lang="en-US" sz="2400" dirty="0" smtClean="0"/>
          </a:p>
          <a:p>
            <a:r>
              <a:rPr lang="en-US" sz="2400" dirty="0" smtClean="0">
                <a:solidFill>
                  <a:srgbClr val="0070C0"/>
                </a:solidFill>
              </a:rPr>
              <a:t>Within four years </a:t>
            </a:r>
            <a:r>
              <a:rPr lang="en-US" sz="2400" dirty="0" smtClean="0"/>
              <a:t>of operation in India, Tupperware</a:t>
            </a:r>
            <a:r>
              <a:rPr lang="en-US" sz="2400" dirty="0" smtClean="0">
                <a:solidFill>
                  <a:srgbClr val="0070C0"/>
                </a:solidFill>
              </a:rPr>
              <a:t> India became the fastest growing market </a:t>
            </a:r>
            <a:r>
              <a:rPr lang="en-US" sz="2400" dirty="0" smtClean="0"/>
              <a:t>for the company in developing countries.</a:t>
            </a:r>
          </a:p>
          <a:p>
            <a:endParaRPr lang="en-US" sz="2400" dirty="0" smtClean="0"/>
          </a:p>
          <a:p>
            <a:r>
              <a:rPr lang="en-US" sz="2400" u="sng" dirty="0" smtClean="0"/>
              <a:t>Company’s Turnover</a:t>
            </a:r>
            <a:r>
              <a:rPr lang="en-US" sz="2400" dirty="0" smtClean="0"/>
              <a:t>- in 1999 it was 400 million and by 2000 it was Rs 570 million.</a:t>
            </a:r>
          </a:p>
          <a:p>
            <a:pPr>
              <a:buNone/>
            </a:pPr>
            <a:endParaRPr lang="en-US" sz="2400" dirty="0" smtClean="0"/>
          </a:p>
          <a:p>
            <a:r>
              <a:rPr lang="en-US" sz="2400" dirty="0" smtClean="0"/>
              <a:t>By 2002 Tupperware India had </a:t>
            </a:r>
            <a:r>
              <a:rPr lang="en-US" sz="2400" dirty="0" smtClean="0">
                <a:solidFill>
                  <a:srgbClr val="0070C0"/>
                </a:solidFill>
              </a:rPr>
              <a:t>75 products</a:t>
            </a:r>
            <a:r>
              <a:rPr lang="en-US" sz="2400" dirty="0" smtClean="0"/>
              <a:t> and more than </a:t>
            </a:r>
            <a:r>
              <a:rPr lang="en-US" sz="2400" dirty="0" smtClean="0">
                <a:solidFill>
                  <a:srgbClr val="0070C0"/>
                </a:solidFill>
              </a:rPr>
              <a:t>40,000 sales people and a reach in 31 cities.</a:t>
            </a:r>
          </a:p>
          <a:p>
            <a:pPr>
              <a:buNone/>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Tupperware Model</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pPr algn="just"/>
            <a:endParaRPr lang="en-US" sz="2400" dirty="0" smtClean="0"/>
          </a:p>
          <a:p>
            <a:pPr algn="just"/>
            <a:r>
              <a:rPr lang="en-US" sz="2400" dirty="0" smtClean="0"/>
              <a:t>It adopted a </a:t>
            </a:r>
            <a:r>
              <a:rPr lang="en-US" sz="2400" dirty="0" smtClean="0">
                <a:solidFill>
                  <a:srgbClr val="0070C0"/>
                </a:solidFill>
              </a:rPr>
              <a:t>three- tire structure</a:t>
            </a:r>
            <a:r>
              <a:rPr lang="en-US" sz="2400" dirty="0" smtClean="0"/>
              <a:t> Where as Amway another direct selling company followed a model where the distributors were the center of the model.</a:t>
            </a:r>
          </a:p>
          <a:p>
            <a:pPr algn="just">
              <a:buNone/>
            </a:pPr>
            <a:endParaRPr lang="en-US" sz="2400" dirty="0" smtClean="0"/>
          </a:p>
          <a:p>
            <a:pPr algn="just"/>
            <a:r>
              <a:rPr lang="en-US" sz="2400" dirty="0" smtClean="0"/>
              <a:t>In case of Tupperware the </a:t>
            </a:r>
            <a:r>
              <a:rPr lang="en-US" sz="2400" dirty="0" smtClean="0">
                <a:solidFill>
                  <a:srgbClr val="0070C0"/>
                </a:solidFill>
              </a:rPr>
              <a:t>network structure had three levels. </a:t>
            </a:r>
            <a:r>
              <a:rPr lang="en-US" sz="2400" dirty="0" smtClean="0"/>
              <a:t>First the lowest  level was the Dealer then was the Manager and Finally at the top level was the Distributor.</a:t>
            </a:r>
          </a:p>
          <a:p>
            <a:pPr algn="just">
              <a:buNone/>
            </a:pPr>
            <a:endParaRPr lang="en-US" sz="2400" dirty="0" smtClean="0"/>
          </a:p>
          <a:p>
            <a:pPr algn="just"/>
            <a:r>
              <a:rPr lang="en-US" sz="2400" dirty="0" smtClean="0"/>
              <a:t>The network of Tupperware in any country had 90% women employees , whereas in India it was 100% women employees. </a:t>
            </a:r>
          </a:p>
          <a:p>
            <a:pPr algn="just">
              <a:buNone/>
            </a:pPr>
            <a:endParaRPr lang="en-US" sz="2400" dirty="0" smtClean="0"/>
          </a:p>
          <a:p>
            <a:pPr algn="just"/>
            <a:r>
              <a:rPr lang="en-US" sz="2400" dirty="0" smtClean="0"/>
              <a:t>As said by the executives that Tupperware only offered food storage products in India and kitchens in India are primarily looked after by women, it was easier to promote products through women. And they  felt that Indian women were not comfortable working with men.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Compensation </a:t>
            </a:r>
            <a:endParaRPr lang="en-US" dirty="0"/>
          </a:p>
        </p:txBody>
      </p:sp>
      <p:sp>
        <p:nvSpPr>
          <p:cNvPr id="3" name="Content Placeholder 2"/>
          <p:cNvSpPr>
            <a:spLocks noGrp="1"/>
          </p:cNvSpPr>
          <p:nvPr>
            <p:ph sz="quarter" idx="1"/>
          </p:nvPr>
        </p:nvSpPr>
        <p:spPr>
          <a:xfrm>
            <a:off x="609600" y="2133600"/>
            <a:ext cx="8153400" cy="4495800"/>
          </a:xfrm>
        </p:spPr>
        <p:txBody>
          <a:bodyPr/>
          <a:lstStyle/>
          <a:p>
            <a:r>
              <a:rPr lang="en-US" dirty="0" smtClean="0"/>
              <a:t>Performance based compensation was given</a:t>
            </a:r>
          </a:p>
          <a:p>
            <a:r>
              <a:rPr lang="en-US" dirty="0" smtClean="0"/>
              <a:t>Dealers earned 25% commission on sales.</a:t>
            </a:r>
          </a:p>
          <a:p>
            <a:r>
              <a:rPr lang="en-US" dirty="0" smtClean="0"/>
              <a:t>Manager made profit on sales, training</a:t>
            </a:r>
          </a:p>
          <a:p>
            <a:r>
              <a:rPr lang="en-US" dirty="0" smtClean="0"/>
              <a:t>Distributer </a:t>
            </a:r>
            <a:r>
              <a:rPr lang="en-US" dirty="0" smtClean="0"/>
              <a:t>made profit </a:t>
            </a:r>
            <a:r>
              <a:rPr lang="en-US" dirty="0" smtClean="0"/>
              <a:t>on sales of the entire distribution team.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1726</Words>
  <Application>Microsoft Office PowerPoint</Application>
  <PresentationFormat>On-screen Show (4:3)</PresentationFormat>
  <Paragraphs>172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GOOD AFTERNOON  Tupperware in India      PRESENTED BY       GR-01</vt:lpstr>
      <vt:lpstr>About Tupperware</vt:lpstr>
      <vt:lpstr>Slide 3</vt:lpstr>
      <vt:lpstr>Slide 4</vt:lpstr>
      <vt:lpstr>Slide 5</vt:lpstr>
      <vt:lpstr>Tupperware in India</vt:lpstr>
      <vt:lpstr>Slide 7</vt:lpstr>
      <vt:lpstr>The Tupperware Model</vt:lpstr>
      <vt:lpstr>Compensation </vt:lpstr>
      <vt:lpstr>Marketing Strategy</vt:lpstr>
      <vt:lpstr>Slide 11</vt:lpstr>
      <vt:lpstr>Question 1.</vt:lpstr>
      <vt:lpstr>TUPPERWARE</vt:lpstr>
      <vt:lpstr>Slide 14</vt:lpstr>
      <vt:lpstr>Slide 15</vt:lpstr>
      <vt:lpstr>AMWAY</vt:lpstr>
      <vt:lpstr>Question 2</vt:lpstr>
      <vt:lpstr>ADVANTAGES</vt:lpstr>
      <vt:lpstr>Disadvantages</vt:lpstr>
      <vt:lpstr>Question 3.</vt:lpstr>
      <vt:lpstr>Slide 21</vt:lpstr>
      <vt:lpstr>Question 4.</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LIMA PLANT…</dc:title>
  <dc:creator>Priliva</dc:creator>
  <cp:lastModifiedBy>user</cp:lastModifiedBy>
  <cp:revision>14</cp:revision>
  <dcterms:created xsi:type="dcterms:W3CDTF">2011-12-15T18:05:28Z</dcterms:created>
  <dcterms:modified xsi:type="dcterms:W3CDTF">2012-02-06T06:59:08Z</dcterms:modified>
</cp:coreProperties>
</file>