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5143500" type="screen16x9"/>
  <p:notesSz cx="6858000" cy="9144000"/>
  <p:embeddedFontLst>
    <p:embeddedFont>
      <p:font typeface="Proxima Nova" charset="0"/>
      <p:regular r:id="rId6"/>
      <p:bold r:id="rId7"/>
      <p:italic r:id="rId8"/>
      <p:boldItalic r:id="rId9"/>
    </p:embeddedFon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Roboto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TePly4XSeYEMgyWbw4+jt6Vv5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5CB70B0-2AA5-4D09-86EC-7C1CE7FAACDC}">
  <a:tblStyle styleId="{A5CB70B0-2AA5-4D09-86EC-7C1CE7FAAC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/>
        <c:overlap val="100"/>
        <c:axId val="42588416"/>
        <c:axId val="91299840"/>
      </c:barChart>
      <c:catAx>
        <c:axId val="42588416"/>
        <c:scaling>
          <c:orientation val="minMax"/>
        </c:scaling>
        <c:delete val="1"/>
        <c:axPos val="l"/>
        <c:numFmt formatCode="General" sourceLinked="1"/>
        <c:tickLblPos val="none"/>
        <c:crossAx val="91299840"/>
        <c:crosses val="autoZero"/>
        <c:auto val="1"/>
        <c:lblAlgn val="ctr"/>
        <c:lblOffset val="100"/>
      </c:catAx>
      <c:valAx>
        <c:axId val="91299840"/>
        <c:scaling>
          <c:orientation val="minMax"/>
        </c:scaling>
        <c:delete val="1"/>
        <c:axPos val="b"/>
        <c:numFmt formatCode="0%" sourceLinked="1"/>
        <c:tickLblPos val="none"/>
        <c:crossAx val="4258841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/>
        <c:firstSliceAng val="0"/>
        <c:holeSize val="8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doughnutChart>
        <c:varyColors val="1"/>
        <c:dLbls/>
        <c:firstSliceAng val="0"/>
        <c:holeSize val="9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doughnutChart>
        <c:varyColors val="1"/>
        <c:dLbls/>
        <c:firstSliceAng val="0"/>
        <c:holeSize val="9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0948453608247405"/>
          <c:y val="0.35278757743270606"/>
          <c:w val="0.79051546391752592"/>
          <c:h val="0.35322277470670504"/>
        </c:manualLayout>
      </c:layout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/>
        <c:overlap val="100"/>
        <c:axId val="91444352"/>
        <c:axId val="91445888"/>
      </c:barChart>
      <c:catAx>
        <c:axId val="91444352"/>
        <c:scaling>
          <c:orientation val="minMax"/>
        </c:scaling>
        <c:delete val="1"/>
        <c:axPos val="l"/>
        <c:numFmt formatCode="General" sourceLinked="1"/>
        <c:tickLblPos val="none"/>
        <c:crossAx val="91445888"/>
        <c:crosses val="autoZero"/>
        <c:auto val="1"/>
        <c:lblAlgn val="ctr"/>
        <c:lblOffset val="100"/>
      </c:catAx>
      <c:valAx>
        <c:axId val="91445888"/>
        <c:scaling>
          <c:orientation val="minMax"/>
        </c:scaling>
        <c:delete val="1"/>
        <c:axPos val="b"/>
        <c:numFmt formatCode="0%" sourceLinked="1"/>
        <c:tickLblPos val="none"/>
        <c:crossAx val="91444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/>
        <c:overlap val="100"/>
        <c:axId val="91820032"/>
        <c:axId val="91821568"/>
      </c:barChart>
      <c:catAx>
        <c:axId val="91820032"/>
        <c:scaling>
          <c:orientation val="minMax"/>
        </c:scaling>
        <c:delete val="1"/>
        <c:axPos val="l"/>
        <c:numFmt formatCode="General" sourceLinked="1"/>
        <c:tickLblPos val="none"/>
        <c:crossAx val="91821568"/>
        <c:crosses val="autoZero"/>
        <c:auto val="1"/>
        <c:lblAlgn val="ctr"/>
        <c:lblOffset val="100"/>
      </c:catAx>
      <c:valAx>
        <c:axId val="91821568"/>
        <c:scaling>
          <c:orientation val="minMax"/>
        </c:scaling>
        <c:delete val="1"/>
        <c:axPos val="b"/>
        <c:numFmt formatCode="0%" sourceLinked="1"/>
        <c:tickLblPos val="none"/>
        <c:crossAx val="9182003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0948453608247405"/>
          <c:y val="0.35278757743270606"/>
          <c:w val="0.79051546391752592"/>
          <c:h val="0.35322277470670504"/>
        </c:manualLayout>
      </c:layout>
      <c:barChart>
        <c:barDir val="bar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/>
        <c:overlap val="100"/>
        <c:axId val="91859584"/>
        <c:axId val="91861376"/>
      </c:barChart>
      <c:catAx>
        <c:axId val="91859584"/>
        <c:scaling>
          <c:orientation val="minMax"/>
        </c:scaling>
        <c:delete val="1"/>
        <c:axPos val="l"/>
        <c:numFmt formatCode="General" sourceLinked="1"/>
        <c:tickLblPos val="none"/>
        <c:crossAx val="91861376"/>
        <c:crosses val="autoZero"/>
        <c:auto val="1"/>
        <c:lblAlgn val="ctr"/>
        <c:lblOffset val="100"/>
      </c:catAx>
      <c:valAx>
        <c:axId val="91861376"/>
        <c:scaling>
          <c:orientation val="minMax"/>
        </c:scaling>
        <c:delete val="1"/>
        <c:axPos val="b"/>
        <c:numFmt formatCode="0%" sourceLinked="1"/>
        <c:tickLblPos val="none"/>
        <c:crossAx val="918595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doughnutChart>
        <c:varyColors val="1"/>
        <c:dLbls/>
        <c:firstSliceAng val="0"/>
        <c:holeSize val="9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/>
        <c:firstSliceAng val="0"/>
        <c:holeSize val="8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/>
        <c:firstSliceAng val="0"/>
        <c:holeSize val="8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doughnutChart>
        <c:varyColors val="1"/>
        <c:dLbls/>
        <c:firstSliceAng val="0"/>
        <c:holeSize val="9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/>
        <c:firstSliceAng val="0"/>
        <c:holeSize val="8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1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3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73" name="Google Shape;173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3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87" name="Google Shape;187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2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9" name="Google Shape;229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34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0" name="Google Shape;240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1" name="Google Shape;241;p3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aphicFrame>
        <p:nvGraphicFramePr>
          <p:cNvPr id="247" name="Google Shape;247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8" name="Google Shape;248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9" name="Google Shape;249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54" name="Google Shape;254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5" name="Google Shape;255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6" name="Google Shape;256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7" name="Google Shape;257;p3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aphicFrame>
        <p:nvGraphicFramePr>
          <p:cNvPr id="263" name="Google Shape;26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1" name="Google Shape;291;p37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38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31" name="Google Shape;331;p38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332" name="Google Shape;332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9" name="Google Shape;34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39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8" name="Google Shape;36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5" name="Google Shape;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4" name="Google Shape;64;p27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5" name="Google Shape;65;p27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4" name="Google Shape;7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body" idx="4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5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6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7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8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01" name="Google Shape;1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9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0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0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3" name="Google Shape;13;p2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"/>
          <p:cNvSpPr txBox="1"/>
          <p:nvPr/>
        </p:nvSpPr>
        <p:spPr>
          <a:xfrm>
            <a:off x="555037" y="2571750"/>
            <a:ext cx="6895272" cy="107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Lending Club Case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Study</a:t>
            </a:r>
            <a:r>
              <a:rPr lang="en-US" sz="3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Proxima Nova"/>
                <a:sym typeface="Proxima Nova"/>
              </a:rPr>
              <a:t>Gokulnath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1157111" y="716037"/>
            <a:ext cx="2695698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latin typeface="Proxima Nova"/>
                <a:ea typeface="Proxima Nova"/>
                <a:cs typeface="Proxima Nova"/>
                <a:sym typeface="Proxima Nova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2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Science Certification Program</a:t>
            </a:r>
            <a:endParaRPr/>
          </a:p>
        </p:txBody>
      </p:sp>
      <p:sp>
        <p:nvSpPr>
          <p:cNvPr id="393" name="Google Shape;393;p3"/>
          <p:cNvSpPr txBox="1"/>
          <p:nvPr/>
        </p:nvSpPr>
        <p:spPr>
          <a:xfrm>
            <a:off x="2550405" y="406347"/>
            <a:ext cx="40431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"/>
          <p:cNvSpPr/>
          <p:nvPr/>
        </p:nvSpPr>
        <p:spPr>
          <a:xfrm>
            <a:off x="638175" y="1523783"/>
            <a:ext cx="65488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Variables  Affectin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 Loan Defaults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3</a:t>
            </a:fld>
            <a:endParaRPr/>
          </a:p>
        </p:txBody>
      </p:sp>
      <p:sp>
        <p:nvSpPr>
          <p:cNvPr id="400" name="Google Shape;400;p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498642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Lending Club: EDA Case Study</a:t>
            </a:r>
            <a:endParaRPr/>
          </a:p>
        </p:txBody>
      </p:sp>
      <p:sp>
        <p:nvSpPr>
          <p:cNvPr id="403" name="Google Shape;403;p4"/>
          <p:cNvSpPr txBox="1"/>
          <p:nvPr/>
        </p:nvSpPr>
        <p:spPr>
          <a:xfrm>
            <a:off x="666133" y="869166"/>
            <a:ext cx="7979899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the major factors affecting customer loan default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Loan purpose has major impact on the loan default. Maximum contribution is debt consolidation.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income range has higher impact on the loan default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endParaRPr lang="en-US" sz="13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there are </a:t>
            </a:r>
            <a:r>
              <a:rPr lang="en-US" sz="13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 in the loan approved and loan sanctioned amount than the original loan amount, then it has impact</a:t>
            </a: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On-screen Show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Proxima Nova</vt:lpstr>
      <vt:lpstr>Calibri</vt:lpstr>
      <vt:lpstr>Roboto</vt:lpstr>
      <vt:lpstr>MASTER_UPGRAD</vt:lpstr>
      <vt:lpstr>Slide 1</vt:lpstr>
      <vt:lpstr>Slide 2</vt:lpstr>
      <vt:lpstr>Lending Club: EDA Case Study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harsh.asiwal@gmail.com</dc:creator>
  <cp:lastModifiedBy>admin</cp:lastModifiedBy>
  <cp:revision>1</cp:revision>
  <dcterms:created xsi:type="dcterms:W3CDTF">2019-01-02T10:18:22Z</dcterms:created>
  <dcterms:modified xsi:type="dcterms:W3CDTF">2022-11-16T18:21:12Z</dcterms:modified>
</cp:coreProperties>
</file>