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7"/>
  </p:notesMasterIdLst>
  <p:sldIdLst>
    <p:sldId id="274" r:id="rId2"/>
    <p:sldId id="316" r:id="rId3"/>
    <p:sldId id="286" r:id="rId4"/>
    <p:sldId id="318" r:id="rId5"/>
    <p:sldId id="317" r:id="rId6"/>
    <p:sldId id="319" r:id="rId7"/>
    <p:sldId id="275" r:id="rId8"/>
    <p:sldId id="279" r:id="rId9"/>
    <p:sldId id="281" r:id="rId10"/>
    <p:sldId id="283" r:id="rId11"/>
    <p:sldId id="284" r:id="rId12"/>
    <p:sldId id="321" r:id="rId13"/>
    <p:sldId id="322" r:id="rId14"/>
    <p:sldId id="323" r:id="rId15"/>
    <p:sldId id="325" r:id="rId16"/>
    <p:sldId id="326" r:id="rId17"/>
    <p:sldId id="327" r:id="rId18"/>
    <p:sldId id="298" r:id="rId19"/>
    <p:sldId id="299" r:id="rId20"/>
    <p:sldId id="297" r:id="rId21"/>
    <p:sldId id="300" r:id="rId22"/>
    <p:sldId id="301" r:id="rId23"/>
    <p:sldId id="302" r:id="rId24"/>
    <p:sldId id="304" r:id="rId25"/>
    <p:sldId id="303" r:id="rId26"/>
    <p:sldId id="305" r:id="rId27"/>
    <p:sldId id="306" r:id="rId28"/>
    <p:sldId id="307" r:id="rId29"/>
    <p:sldId id="309" r:id="rId30"/>
    <p:sldId id="308" r:id="rId31"/>
    <p:sldId id="311" r:id="rId32"/>
    <p:sldId id="312" r:id="rId33"/>
    <p:sldId id="313" r:id="rId34"/>
    <p:sldId id="314" r:id="rId35"/>
    <p:sldId id="32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49571-9DE0-478D-B153-CA0E95AB11BA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B41F1-1E95-4E0D-A588-CA7939E2F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B41F1-1E95-4E0D-A588-CA7939E2F26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21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B41F1-1E95-4E0D-A588-CA7939E2F26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73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B41F1-1E95-4E0D-A588-CA7939E2F26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0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B41F1-1E95-4E0D-A588-CA7939E2F26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4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B41F1-1E95-4E0D-A588-CA7939E2F26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69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B41F1-1E95-4E0D-A588-CA7939E2F2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2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B41F1-1E95-4E0D-A588-CA7939E2F26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2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B41F1-1E95-4E0D-A588-CA7939E2F26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31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B41F1-1E95-4E0D-A588-CA7939E2F26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12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B41F1-1E95-4E0D-A588-CA7939E2F26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8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D38747-4367-4BD2-8D51-C97E202738E2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91482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7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507A8-A5CF-4D38-AB86-7EDDA87A85D4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5055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9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0277FD-7DE6-41D4-930D-AC99F5AFE54E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631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A15526-7079-4B7B-987C-1B5FAE11A0FF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80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73ED0CC-082F-4160-86E5-0D6041F1277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629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5.png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gif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822200-CB7E-426C-A00F-50241D1F1B06}"/>
              </a:ext>
            </a:extLst>
          </p:cNvPr>
          <p:cNvSpPr txBox="1">
            <a:spLocks/>
          </p:cNvSpPr>
          <p:nvPr/>
        </p:nvSpPr>
        <p:spPr>
          <a:xfrm>
            <a:off x="1628175" y="889181"/>
            <a:ext cx="9144000" cy="2387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Partitioning and Segmentation using Graph Laplacian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765B49-30B9-4DA0-B945-602A8345B39D}"/>
              </a:ext>
            </a:extLst>
          </p:cNvPr>
          <p:cNvSpPr txBox="1">
            <a:spLocks/>
          </p:cNvSpPr>
          <p:nvPr/>
        </p:nvSpPr>
        <p:spPr>
          <a:xfrm>
            <a:off x="1064873" y="3055719"/>
            <a:ext cx="9792182" cy="26414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IN" sz="3500" dirty="0"/>
              <a:t>Group </a:t>
            </a:r>
            <a:r>
              <a:rPr lang="en-IN" sz="3500" dirty="0" err="1"/>
              <a:t>Memebers</a:t>
            </a:r>
            <a:r>
              <a:rPr lang="en-IN" sz="3500" dirty="0"/>
              <a:t>: </a:t>
            </a:r>
          </a:p>
          <a:p>
            <a:pPr marL="36900" indent="0" algn="ctr">
              <a:buNone/>
            </a:pPr>
            <a:r>
              <a:rPr lang="en-IN" dirty="0" err="1"/>
              <a:t>Rajananeeshwar</a:t>
            </a:r>
            <a:r>
              <a:rPr lang="en-IN" dirty="0"/>
              <a:t> (27)</a:t>
            </a:r>
          </a:p>
          <a:p>
            <a:pPr marL="36900" indent="0" algn="ctr">
              <a:buNone/>
            </a:pPr>
            <a:r>
              <a:rPr lang="en-IN" dirty="0"/>
              <a:t>Lakshaya K 	    (39)</a:t>
            </a:r>
          </a:p>
          <a:p>
            <a:pPr marL="36900" indent="0" algn="ctr">
              <a:buNone/>
            </a:pPr>
            <a:r>
              <a:rPr lang="en-IN" dirty="0"/>
              <a:t>Gokul </a:t>
            </a:r>
            <a:r>
              <a:rPr lang="en-IN" dirty="0" err="1"/>
              <a:t>Prazath</a:t>
            </a:r>
            <a:r>
              <a:rPr lang="en-IN" dirty="0"/>
              <a:t>      (62)</a:t>
            </a:r>
          </a:p>
          <a:p>
            <a:pPr marL="36900" indent="0" algn="ctr">
              <a:buNone/>
            </a:pPr>
            <a:r>
              <a:rPr lang="en-IN" dirty="0"/>
              <a:t>Vasudevan K M    (67)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0D318-6C27-4850-B832-67211CF3DE07}"/>
              </a:ext>
            </a:extLst>
          </p:cNvPr>
          <p:cNvSpPr/>
          <p:nvPr/>
        </p:nvSpPr>
        <p:spPr>
          <a:xfrm>
            <a:off x="2453832" y="2951543"/>
            <a:ext cx="7581418" cy="2824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0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B765B49-30B9-4DA0-B945-602A8345B39D}"/>
              </a:ext>
            </a:extLst>
          </p:cNvPr>
          <p:cNvSpPr txBox="1">
            <a:spLocks/>
          </p:cNvSpPr>
          <p:nvPr/>
        </p:nvSpPr>
        <p:spPr>
          <a:xfrm>
            <a:off x="1524000" y="573180"/>
            <a:ext cx="9144000" cy="16557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IN" sz="3600" dirty="0"/>
              <a:t>TREES: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0D318-6C27-4850-B832-67211CF3DE07}"/>
              </a:ext>
            </a:extLst>
          </p:cNvPr>
          <p:cNvSpPr/>
          <p:nvPr/>
        </p:nvSpPr>
        <p:spPr>
          <a:xfrm>
            <a:off x="2430683" y="295878"/>
            <a:ext cx="7581418" cy="129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24D0AEF-0A84-4FBC-BDF5-8095F34F1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24D0AEF-0A84-4FBC-BDF5-8095F34F1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BD49B1E-1E5D-4037-BE60-0916491E8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256663"/>
              </p:ext>
            </p:extLst>
          </p:nvPr>
        </p:nvGraphicFramePr>
        <p:xfrm>
          <a:off x="2816225" y="1912938"/>
          <a:ext cx="65595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6" imgW="3708360" imgH="609480" progId="Equation.DSMT4">
                  <p:embed/>
                </p:oleObj>
              </mc:Choice>
              <mc:Fallback>
                <p:oleObj name="Equation" r:id="rId6" imgW="37083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6225" y="1912938"/>
                        <a:ext cx="655955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08CE0DE-6076-4171-BCDC-6346705BF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471436"/>
              </p:ext>
            </p:extLst>
          </p:nvPr>
        </p:nvGraphicFramePr>
        <p:xfrm>
          <a:off x="24384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84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8225C2A-4B5B-4DB8-A7E7-4A0AA175C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121788"/>
              </p:ext>
            </p:extLst>
          </p:nvPr>
        </p:nvGraphicFramePr>
        <p:xfrm>
          <a:off x="3205755" y="3185847"/>
          <a:ext cx="6031271" cy="94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9" imgW="2768400" imgH="431640" progId="Equation.DSMT4">
                  <p:embed/>
                </p:oleObj>
              </mc:Choice>
              <mc:Fallback>
                <p:oleObj name="Equation" r:id="rId9" imgW="2768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5755" y="3185847"/>
                        <a:ext cx="6031271" cy="941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039B47A-F078-49B8-B4E8-57F48E418AD0}"/>
              </a:ext>
            </a:extLst>
          </p:cNvPr>
          <p:cNvSpPr txBox="1"/>
          <p:nvPr/>
        </p:nvSpPr>
        <p:spPr>
          <a:xfrm>
            <a:off x="2247993" y="5084491"/>
            <a:ext cx="7946796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ONLY ONE EIGENVALUE OF LAPLACIAN MUST BE ZERO</a:t>
            </a:r>
          </a:p>
          <a:p>
            <a:pPr algn="ctr"/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smallest eigenvalue (algebraic connectivity) != 0</a:t>
            </a:r>
          </a:p>
          <a:p>
            <a:pPr algn="ctr"/>
            <a:r>
              <a:rPr lang="en-IN" dirty="0"/>
              <a:t>Higher the algebraic connectivity </a:t>
            </a:r>
            <a:r>
              <a:rPr lang="en-IN" dirty="0">
                <a:sym typeface="Wingdings" panose="05000000000000000000" pitchFamily="2" charset="2"/>
              </a:rPr>
              <a:t> the more strongly the graph is connected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543C2-D6C2-4E72-9BAB-D8A2C7D472E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8657"/>
          <a:stretch/>
        </p:blipFill>
        <p:spPr>
          <a:xfrm>
            <a:off x="9587401" y="2533099"/>
            <a:ext cx="2161198" cy="2004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084F5B-3EB8-4A6E-835F-8F06BF3EB8D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829" r="53078"/>
          <a:stretch/>
        </p:blipFill>
        <p:spPr>
          <a:xfrm>
            <a:off x="999241" y="2687199"/>
            <a:ext cx="1994888" cy="16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5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B765B49-30B9-4DA0-B945-602A8345B39D}"/>
              </a:ext>
            </a:extLst>
          </p:cNvPr>
          <p:cNvSpPr txBox="1">
            <a:spLocks/>
          </p:cNvSpPr>
          <p:nvPr/>
        </p:nvSpPr>
        <p:spPr>
          <a:xfrm>
            <a:off x="1524000" y="573180"/>
            <a:ext cx="9144000" cy="16557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IN" sz="3600" dirty="0"/>
              <a:t>DISCONNECTED GRAPHS: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0D318-6C27-4850-B832-67211CF3DE07}"/>
              </a:ext>
            </a:extLst>
          </p:cNvPr>
          <p:cNvSpPr/>
          <p:nvPr/>
        </p:nvSpPr>
        <p:spPr>
          <a:xfrm>
            <a:off x="2430683" y="295878"/>
            <a:ext cx="7581418" cy="129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24D0AEF-0A84-4FBC-BDF5-8095F34F1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24D0AEF-0A84-4FBC-BDF5-8095F34F1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08CE0DE-6076-4171-BCDC-6346705BF0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08CE0DE-6076-4171-BCDC-6346705BF0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84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039B47A-F078-49B8-B4E8-57F48E418AD0}"/>
              </a:ext>
            </a:extLst>
          </p:cNvPr>
          <p:cNvSpPr txBox="1"/>
          <p:nvPr/>
        </p:nvSpPr>
        <p:spPr>
          <a:xfrm>
            <a:off x="2247993" y="5084491"/>
            <a:ext cx="7946796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MORE THAN ONE EIGENVALUE OF LAPLACIAN MUST BE ZERO</a:t>
            </a:r>
          </a:p>
          <a:p>
            <a:pPr algn="ctr"/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smallest eigenvalue (algebraic connectivity) = 0</a:t>
            </a:r>
          </a:p>
          <a:p>
            <a:pPr algn="ctr"/>
            <a:r>
              <a:rPr lang="en-IN" dirty="0"/>
              <a:t>Shows that the graph is disconnected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E2DC9-D551-484A-9317-FCACBB91A57D}"/>
              </a:ext>
            </a:extLst>
          </p:cNvPr>
          <p:cNvSpPr txBox="1"/>
          <p:nvPr/>
        </p:nvSpPr>
        <p:spPr>
          <a:xfrm>
            <a:off x="1524000" y="1773509"/>
            <a:ext cx="10347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If at least two vertices of the graph are not connected by a path, a graph is disconnected.</a:t>
            </a:r>
          </a:p>
        </p:txBody>
      </p:sp>
      <p:pic>
        <p:nvPicPr>
          <p:cNvPr id="2050" name="Picture 2" descr=" Unconnected graph">
            <a:extLst>
              <a:ext uri="{FF2B5EF4-FFF2-40B4-BE49-F238E27FC236}">
                <a16:creationId xmlns:a16="http://schemas.microsoft.com/office/drawing/2014/main" id="{49290E93-C155-4683-9FAE-025739AFD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7" y="2543084"/>
            <a:ext cx="26384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76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F870-593F-401E-987C-B236A88F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19" y="2412984"/>
            <a:ext cx="9612971" cy="2852737"/>
          </a:xfrm>
        </p:spPr>
        <p:txBody>
          <a:bodyPr>
            <a:normAutofit/>
          </a:bodyPr>
          <a:lstStyle/>
          <a:p>
            <a:r>
              <a:rPr lang="en-IN" dirty="0"/>
              <a:t>BASIC CODE </a:t>
            </a:r>
            <a:br>
              <a:rPr lang="en-IN" dirty="0"/>
            </a:br>
            <a:r>
              <a:rPr lang="en-IN" dirty="0"/>
              <a:t>IMPLEMENTATION</a:t>
            </a:r>
            <a:br>
              <a:rPr lang="en-IN" dirty="0"/>
            </a:br>
            <a:r>
              <a:rPr lang="en-IN" sz="3200" dirty="0"/>
              <a:t>Graph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96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B765B49-30B9-4DA0-B945-602A8345B39D}"/>
              </a:ext>
            </a:extLst>
          </p:cNvPr>
          <p:cNvSpPr txBox="1">
            <a:spLocks/>
          </p:cNvSpPr>
          <p:nvPr/>
        </p:nvSpPr>
        <p:spPr>
          <a:xfrm>
            <a:off x="1524000" y="623915"/>
            <a:ext cx="9144000" cy="16557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3200" dirty="0"/>
              <a:t>PARTITIONING</a:t>
            </a:r>
            <a:r>
              <a:rPr lang="en-IN" sz="3200" dirty="0"/>
              <a:t> A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0D318-6C27-4850-B832-67211CF3DE07}"/>
              </a:ext>
            </a:extLst>
          </p:cNvPr>
          <p:cNvSpPr/>
          <p:nvPr/>
        </p:nvSpPr>
        <p:spPr>
          <a:xfrm>
            <a:off x="2430683" y="295878"/>
            <a:ext cx="7581418" cy="129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24D0AEF-0A84-4FBC-BDF5-8095F34F1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24D0AEF-0A84-4FBC-BDF5-8095F34F1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254850-2D94-49A5-9544-CA0D9D228867}"/>
              </a:ext>
            </a:extLst>
          </p:cNvPr>
          <p:cNvSpPr txBox="1"/>
          <p:nvPr/>
        </p:nvSpPr>
        <p:spPr>
          <a:xfrm>
            <a:off x="1753386" y="1949352"/>
            <a:ext cx="891461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Given a set of nodes in a graph, the objective is to separate the nodes of the graph into 2 partitions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56FD-6828-448E-9D3E-ED33C504C675}"/>
              </a:ext>
            </a:extLst>
          </p:cNvPr>
          <p:cNvSpPr txBox="1"/>
          <p:nvPr/>
        </p:nvSpPr>
        <p:spPr>
          <a:xfrm>
            <a:off x="1764085" y="2741201"/>
            <a:ext cx="8914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AutoNum type="arabicParenR"/>
            </a:pPr>
            <a:r>
              <a:rPr lang="en-US" dirty="0"/>
              <a:t>Input given as excel sheet that contains information about each edge</a:t>
            </a:r>
          </a:p>
          <a:p>
            <a:pPr marL="342900" indent="-342900">
              <a:buAutoNum type="arabicParenR"/>
            </a:pPr>
            <a:r>
              <a:rPr lang="en-US" dirty="0"/>
              <a:t>Calculate the Adjacency, Degree and Laplacian matrices from the given graph</a:t>
            </a:r>
          </a:p>
          <a:p>
            <a:pPr marL="342900" indent="-342900">
              <a:buAutoNum type="arabicParenR"/>
            </a:pPr>
            <a:r>
              <a:rPr lang="en-US" dirty="0"/>
              <a:t>Compute the eigenvalues &amp; eigenvectors of the Laplacian</a:t>
            </a:r>
          </a:p>
          <a:p>
            <a:pPr marL="342900" indent="-342900">
              <a:buAutoNum type="arabicParenR"/>
            </a:pPr>
            <a:r>
              <a:rPr lang="en-US" dirty="0"/>
              <a:t>Find the 2</a:t>
            </a:r>
            <a:r>
              <a:rPr lang="en-US" baseline="30000" dirty="0"/>
              <a:t>nd</a:t>
            </a:r>
            <a:r>
              <a:rPr lang="en-US" dirty="0"/>
              <a:t> smallest eigenvalue &amp; corresponding eigenvector</a:t>
            </a:r>
          </a:p>
          <a:p>
            <a:pPr marL="342900" indent="-342900">
              <a:buAutoNum type="arabicParenR"/>
            </a:pPr>
            <a:r>
              <a:rPr lang="en-IN" dirty="0"/>
              <a:t>Partition the nodes in the graph based upon the signs of the entries in the eigenvector</a:t>
            </a:r>
            <a:endParaRPr lang="en-US" dirty="0"/>
          </a:p>
        </p:txBody>
      </p:sp>
      <p:pic>
        <p:nvPicPr>
          <p:cNvPr id="1026" name="Picture 2" descr="Image result for graph partitioning">
            <a:extLst>
              <a:ext uri="{FF2B5EF4-FFF2-40B4-BE49-F238E27FC236}">
                <a16:creationId xmlns:a16="http://schemas.microsoft.com/office/drawing/2014/main" id="{575B0095-A5FB-4728-B60B-5A075E804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79" y="4590295"/>
            <a:ext cx="2478371" cy="184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raph partitioning">
            <a:extLst>
              <a:ext uri="{FF2B5EF4-FFF2-40B4-BE49-F238E27FC236}">
                <a16:creationId xmlns:a16="http://schemas.microsoft.com/office/drawing/2014/main" id="{CBE448A4-F452-467B-B0C3-F75A25B87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98" y="4547161"/>
            <a:ext cx="2111790" cy="211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8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8AAF5-6B89-4CC0-8B5B-7DAAEA7F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4" y="2080280"/>
            <a:ext cx="6419850" cy="1962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E6C04-A919-41F2-8F00-99801D7D1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25"/>
          <a:stretch/>
        </p:blipFill>
        <p:spPr>
          <a:xfrm>
            <a:off x="2886075" y="4259639"/>
            <a:ext cx="6419850" cy="161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A36F08-5FBF-41E1-A015-37DED0CEB7C2}"/>
              </a:ext>
            </a:extLst>
          </p:cNvPr>
          <p:cNvSpPr txBox="1"/>
          <p:nvPr/>
        </p:nvSpPr>
        <p:spPr>
          <a:xfrm>
            <a:off x="1847354" y="681467"/>
            <a:ext cx="902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Creating the Adjacency &amp; Laplacian matrices:</a:t>
            </a:r>
            <a:endParaRPr lang="en-IN" sz="3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4E014-4E57-4B5F-8B57-14063CAB79BB}"/>
              </a:ext>
            </a:extLst>
          </p:cNvPr>
          <p:cNvSpPr/>
          <p:nvPr/>
        </p:nvSpPr>
        <p:spPr>
          <a:xfrm>
            <a:off x="1724506" y="356451"/>
            <a:ext cx="9267148" cy="129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0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C9366-2196-45C2-8678-7A0DF4FA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97" y="1932852"/>
            <a:ext cx="9277350" cy="1381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8495CC-9C8D-4D6D-B2FB-D591D38FB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797" y="3313977"/>
            <a:ext cx="9277350" cy="2781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71E82A-CF98-4542-8814-B5C366825BA0}"/>
              </a:ext>
            </a:extLst>
          </p:cNvPr>
          <p:cNvSpPr txBox="1"/>
          <p:nvPr/>
        </p:nvSpPr>
        <p:spPr>
          <a:xfrm>
            <a:off x="1847354" y="589134"/>
            <a:ext cx="9021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Computing the eigenvalues &amp; taking the eigenvector corresponding to the 2</a:t>
            </a:r>
            <a:r>
              <a:rPr lang="en-US" sz="2400" baseline="30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nd</a:t>
            </a: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smallest eigenvalue: </a:t>
            </a:r>
            <a:endParaRPr lang="en-IN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BA9B6-7EA1-48C9-BBD8-CBF080D16409}"/>
              </a:ext>
            </a:extLst>
          </p:cNvPr>
          <p:cNvSpPr/>
          <p:nvPr/>
        </p:nvSpPr>
        <p:spPr>
          <a:xfrm>
            <a:off x="1724506" y="356451"/>
            <a:ext cx="9267148" cy="129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7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71E82A-CF98-4542-8814-B5C366825BA0}"/>
              </a:ext>
            </a:extLst>
          </p:cNvPr>
          <p:cNvSpPr txBox="1"/>
          <p:nvPr/>
        </p:nvSpPr>
        <p:spPr>
          <a:xfrm>
            <a:off x="1847354" y="589134"/>
            <a:ext cx="9021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Partitioning:</a:t>
            </a:r>
            <a:endParaRPr lang="en-IN" sz="4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BA9B6-7EA1-48C9-BBD8-CBF080D16409}"/>
              </a:ext>
            </a:extLst>
          </p:cNvPr>
          <p:cNvSpPr/>
          <p:nvPr/>
        </p:nvSpPr>
        <p:spPr>
          <a:xfrm>
            <a:off x="1724506" y="356451"/>
            <a:ext cx="9267148" cy="129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BBEF9-191A-43E3-B163-2AD451E6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033587"/>
            <a:ext cx="75914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3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71E82A-CF98-4542-8814-B5C366825BA0}"/>
              </a:ext>
            </a:extLst>
          </p:cNvPr>
          <p:cNvSpPr txBox="1"/>
          <p:nvPr/>
        </p:nvSpPr>
        <p:spPr>
          <a:xfrm>
            <a:off x="1847354" y="589134"/>
            <a:ext cx="9021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Output:</a:t>
            </a:r>
            <a:endParaRPr lang="en-IN" sz="4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BA9B6-7EA1-48C9-BBD8-CBF080D16409}"/>
              </a:ext>
            </a:extLst>
          </p:cNvPr>
          <p:cNvSpPr/>
          <p:nvPr/>
        </p:nvSpPr>
        <p:spPr>
          <a:xfrm>
            <a:off x="1724506" y="356451"/>
            <a:ext cx="9267148" cy="129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D22CA-39C0-436D-A989-23A9AD68B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0" y="2059219"/>
            <a:ext cx="6505575" cy="1400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D327F-CBA7-4E0B-8489-7A30B3F9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36" y="3753635"/>
            <a:ext cx="42767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2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F870-593F-401E-987C-B236A88F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</a:t>
            </a:r>
            <a:br>
              <a:rPr lang="en-IN" dirty="0"/>
            </a:br>
            <a:r>
              <a:rPr lang="en-IN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D069B-968B-447A-8605-0A5969E80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272984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B765B49-30B9-4DA0-B945-602A8345B39D}"/>
              </a:ext>
            </a:extLst>
          </p:cNvPr>
          <p:cNvSpPr txBox="1">
            <a:spLocks/>
          </p:cNvSpPr>
          <p:nvPr/>
        </p:nvSpPr>
        <p:spPr>
          <a:xfrm>
            <a:off x="1524000" y="623915"/>
            <a:ext cx="9144000" cy="16557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IN" sz="3200" dirty="0"/>
              <a:t>GRAPH-BASED IMAGE SEGMENTATION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0D318-6C27-4850-B832-67211CF3DE07}"/>
              </a:ext>
            </a:extLst>
          </p:cNvPr>
          <p:cNvSpPr/>
          <p:nvPr/>
        </p:nvSpPr>
        <p:spPr>
          <a:xfrm>
            <a:off x="2430683" y="295878"/>
            <a:ext cx="7581418" cy="129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24D0AEF-0A84-4FBC-BDF5-8095F34F1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24D0AEF-0A84-4FBC-BDF5-8095F34F1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32A541-2C7F-4E34-90A2-096890EBEF40}"/>
              </a:ext>
            </a:extLst>
          </p:cNvPr>
          <p:cNvSpPr txBox="1"/>
          <p:nvPr/>
        </p:nvSpPr>
        <p:spPr>
          <a:xfrm>
            <a:off x="1147445" y="1767614"/>
            <a:ext cx="10713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segmentation is the process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Finding natural boundaries in an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Partitioning the image along those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Helps determine relations between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Finds context of objects in an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Applications: face recognition, number plate identification, image-based searches etc</a:t>
            </a:r>
          </a:p>
          <a:p>
            <a:endParaRPr lang="en-IN" dirty="0"/>
          </a:p>
          <a:p>
            <a:pPr algn="ctr"/>
            <a:r>
              <a:rPr lang="en-IN" dirty="0">
                <a:solidFill>
                  <a:srgbClr val="FF0000"/>
                </a:solidFill>
              </a:rPr>
              <a:t>Humans can easily identify which portions of an image belong together, but it is not the same for a computer. To aid in this, image segmentation can be used.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D14D6-7D98-4ABB-91B2-E233A2A56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3792" y="5028677"/>
            <a:ext cx="4775200" cy="15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6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25AC1C-93A8-4F32-8BA0-8EF0ED643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6310" cy="6858000"/>
          </a:xfrm>
          <a:prstGeom prst="rect">
            <a:avLst/>
          </a:prstGeom>
          <a:solidFill>
            <a:srgbClr val="BAB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27767-737E-4D5B-8786-6CFE32AC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93930"/>
            <a:ext cx="5690286" cy="5070142"/>
          </a:xfrm>
        </p:spPr>
        <p:txBody>
          <a:bodyPr anchor="b">
            <a:normAutofit/>
          </a:bodyPr>
          <a:lstStyle/>
          <a:p>
            <a:pPr algn="r"/>
            <a:r>
              <a:rPr lang="en-IN" sz="7200" dirty="0">
                <a:solidFill>
                  <a:srgbClr val="000000"/>
                </a:solidFill>
              </a:rPr>
              <a:t>TABLE OF CONTENTS: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39223A-E317-40B7-B86E-6EF7BC45F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508" y="0"/>
            <a:ext cx="498049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3D69-5D0C-4084-995D-ED526B17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893931"/>
            <a:ext cx="3656419" cy="5070142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Theory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Adjacency &amp; Incidence matrices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Graph Laplacian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Properties of the Graph Laplacian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Complete Graphs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Disconnected Graphs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Graph Partitioning Implementation &amp; Output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Image Segmentation Implementation &amp; Output</a:t>
            </a:r>
          </a:p>
          <a:p>
            <a:pPr marL="873252" lvl="1" indent="-3429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F91D99-379D-4726-B7B3-8967FC44F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2908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673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806B-7E23-4FA2-8870-B376844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Constructing the Image Graph: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44977-6E04-427E-91CE-CA5DC97A8411}"/>
              </a:ext>
            </a:extLst>
          </p:cNvPr>
          <p:cNvSpPr txBox="1"/>
          <p:nvPr/>
        </p:nvSpPr>
        <p:spPr>
          <a:xfrm>
            <a:off x="1157288" y="1771650"/>
            <a:ext cx="9815512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 G be a graph whose vertices are the </a:t>
            </a:r>
            <a:r>
              <a:rPr lang="en-IN" dirty="0" err="1"/>
              <a:t>mn</a:t>
            </a:r>
            <a:r>
              <a:rPr lang="en-IN" dirty="0"/>
              <a:t> pixels of an </a:t>
            </a:r>
            <a:r>
              <a:rPr lang="en-IN" dirty="0" err="1"/>
              <a:t>mxn</a:t>
            </a:r>
            <a:r>
              <a:rPr lang="en-IN" dirty="0"/>
              <a:t> image (grayscale or </a:t>
            </a:r>
            <a:r>
              <a:rPr lang="en-IN" dirty="0" err="1"/>
              <a:t>color</a:t>
            </a:r>
            <a:r>
              <a:rPr lang="en-I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vertex </a:t>
            </a:r>
            <a:r>
              <a:rPr lang="en-IN" i="1" dirty="0" err="1"/>
              <a:t>i</a:t>
            </a:r>
            <a:r>
              <a:rPr lang="en-IN" dirty="0"/>
              <a:t> has a brightness B(</a:t>
            </a:r>
            <a:r>
              <a:rPr lang="en-IN" i="1" dirty="0" err="1"/>
              <a:t>i</a:t>
            </a:r>
            <a:r>
              <a:rPr lang="en-IN" dirty="0"/>
              <a:t>), the grayscale of average RGB value of the pixel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a coordinate location X(</a:t>
            </a:r>
            <a:r>
              <a:rPr lang="en-IN" i="1" dirty="0" err="1"/>
              <a:t>i</a:t>
            </a:r>
            <a:r>
              <a:rPr lang="en-IN" i="1" dirty="0"/>
              <a:t>)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Indices of the pixel in the original image array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E02E751-F153-4538-84EA-5445E8CA4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74442"/>
              </p:ext>
            </p:extLst>
          </p:nvPr>
        </p:nvGraphicFramePr>
        <p:xfrm>
          <a:off x="1253958" y="3006725"/>
          <a:ext cx="9622172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5244840" imgH="1803240" progId="Equation.DSMT4">
                  <p:embed/>
                </p:oleObj>
              </mc:Choice>
              <mc:Fallback>
                <p:oleObj name="Equation" r:id="rId3" imgW="524484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3958" y="3006725"/>
                        <a:ext cx="9622172" cy="330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90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BD21-B97E-4378-95C0-1780DD8E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5"/>
          </a:xfrm>
        </p:spPr>
        <p:txBody>
          <a:bodyPr/>
          <a:lstStyle/>
          <a:p>
            <a:r>
              <a:rPr lang="en-IN" dirty="0"/>
              <a:t>Inferences: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2CDC-B5DC-4865-9888-AE988051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4475"/>
            <a:ext cx="9601200" cy="4352925"/>
          </a:xfrm>
        </p:spPr>
        <p:txBody>
          <a:bodyPr>
            <a:normAutofit/>
          </a:bodyPr>
          <a:lstStyle/>
          <a:p>
            <a:r>
              <a:rPr lang="en-IN" sz="2800" dirty="0"/>
              <a:t>Pixels that are further apart from given radius r are not connected at all in G</a:t>
            </a:r>
          </a:p>
          <a:p>
            <a:r>
              <a:rPr lang="en-IN" sz="2800" dirty="0"/>
              <a:t>Pixels within r of each other are more </a:t>
            </a:r>
            <a:r>
              <a:rPr lang="en-IN" sz="2800" b="1" dirty="0">
                <a:solidFill>
                  <a:srgbClr val="FF0000"/>
                </a:solidFill>
              </a:rPr>
              <a:t>strongly connected </a:t>
            </a:r>
            <a:r>
              <a:rPr lang="en-IN" sz="2800" dirty="0"/>
              <a:t>if they are </a:t>
            </a:r>
            <a:r>
              <a:rPr lang="en-IN" sz="2800" dirty="0">
                <a:solidFill>
                  <a:srgbClr val="FF0000"/>
                </a:solidFill>
              </a:rPr>
              <a:t>similar in brightness and close together</a:t>
            </a:r>
            <a:r>
              <a:rPr lang="en-IN" sz="2800" dirty="0"/>
              <a:t> (value in exponential is negative but closer to zero)</a:t>
            </a:r>
          </a:p>
          <a:p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High contrasting </a:t>
            </a:r>
            <a:r>
              <a:rPr lang="en-IN" sz="2800" dirty="0"/>
              <a:t>pixels have </a:t>
            </a:r>
            <a:r>
              <a:rPr lang="en-IN" sz="2800" b="1" dirty="0">
                <a:solidFill>
                  <a:srgbClr val="FF0000"/>
                </a:solidFill>
              </a:rPr>
              <a:t>weaker connections </a:t>
            </a:r>
            <a:r>
              <a:rPr lang="en-IN" sz="2800" dirty="0"/>
              <a:t>(value in exponential is highly negative)</a:t>
            </a:r>
          </a:p>
        </p:txBody>
      </p:sp>
    </p:spTree>
    <p:extLst>
      <p:ext uri="{BB962C8B-B14F-4D97-AF65-F5344CB8AC3E}">
        <p14:creationId xmlns:p14="http://schemas.microsoft.com/office/powerpoint/2010/main" val="1313047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8FB9B-DCC6-4176-BE50-AFD91C7AC5BD}"/>
              </a:ext>
            </a:extLst>
          </p:cNvPr>
          <p:cNvSpPr txBox="1"/>
          <p:nvPr/>
        </p:nvSpPr>
        <p:spPr>
          <a:xfrm>
            <a:off x="205740" y="1805232"/>
            <a:ext cx="4892040" cy="324753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grid on the left represents a 4 x 4 (m x n) image with 16 pixels.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 the right is the corresponding 16 x 16 (</a:t>
            </a:r>
            <a:r>
              <a:rPr lang="en-US" sz="2000" dirty="0" err="1">
                <a:solidFill>
                  <a:schemeClr val="bg1"/>
                </a:solidFill>
              </a:rPr>
              <a:t>mn</a:t>
            </a:r>
            <a:r>
              <a:rPr lang="en-US" sz="2000" dirty="0">
                <a:solidFill>
                  <a:schemeClr val="bg1"/>
                </a:solidFill>
              </a:rPr>
              <a:t> x </a:t>
            </a:r>
            <a:r>
              <a:rPr lang="en-US" sz="2000" dirty="0" err="1">
                <a:solidFill>
                  <a:schemeClr val="bg1"/>
                </a:solidFill>
              </a:rPr>
              <a:t>mn</a:t>
            </a:r>
            <a:r>
              <a:rPr lang="en-US" sz="2000" dirty="0">
                <a:solidFill>
                  <a:schemeClr val="bg1"/>
                </a:solidFill>
              </a:rPr>
              <a:t>) adjacency matrix with all non zero entries shaded.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Eg</a:t>
            </a:r>
            <a:r>
              <a:rPr lang="en-US" sz="2000" dirty="0">
                <a:solidFill>
                  <a:schemeClr val="bg1"/>
                </a:solidFill>
              </a:rPr>
              <a:t> in row 5: entries 1, 4, 5, 6, and 9 are nonzero because those pixels are within radius r of pixel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2729D-9611-45D1-92AA-EBB99C1A1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4954"/>
            <a:ext cx="5384074" cy="368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9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0EE8-B60E-4C1C-A7D0-4528EEB7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8442"/>
            <a:ext cx="9601200" cy="1485900"/>
          </a:xfrm>
        </p:spPr>
        <p:txBody>
          <a:bodyPr>
            <a:normAutofit/>
          </a:bodyPr>
          <a:lstStyle/>
          <a:p>
            <a:r>
              <a:rPr lang="en-IN" sz="4000" dirty="0"/>
              <a:t>Methodology to create Weighted Adjacency &amp; Degree matrices: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7D8B-339D-4A57-BF99-B375C0A4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4342"/>
            <a:ext cx="9601200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Initialise Adjacency (A) as a sparse </a:t>
            </a:r>
            <a:r>
              <a:rPr lang="en-IN" sz="2400" dirty="0" err="1"/>
              <a:t>mn</a:t>
            </a:r>
            <a:r>
              <a:rPr lang="en-IN" sz="2400" dirty="0"/>
              <a:t> x </a:t>
            </a:r>
            <a:r>
              <a:rPr lang="en-IN" sz="2400" dirty="0" err="1"/>
              <a:t>mn</a:t>
            </a:r>
            <a:r>
              <a:rPr lang="en-IN" sz="2400" dirty="0"/>
              <a:t> matrix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Initialise Degree (D) as a vector with </a:t>
            </a:r>
            <a:r>
              <a:rPr lang="en-IN" sz="2400" dirty="0" err="1"/>
              <a:t>mn</a:t>
            </a:r>
            <a:r>
              <a:rPr lang="en-IN" sz="2400" dirty="0"/>
              <a:t> entries </a:t>
            </a:r>
            <a:r>
              <a:rPr lang="en-IN" sz="2400" dirty="0">
                <a:sym typeface="Wingdings" panose="05000000000000000000" pitchFamily="2" charset="2"/>
              </a:rPr>
              <a:t> Can be converted to matrix later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ym typeface="Wingdings" panose="05000000000000000000" pitchFamily="2" charset="2"/>
              </a:rPr>
              <a:t>For each vertex </a:t>
            </a:r>
            <a:r>
              <a:rPr lang="en-IN" sz="2400" i="1" dirty="0" err="1">
                <a:sym typeface="Wingdings" panose="05000000000000000000" pitchFamily="2" charset="2"/>
              </a:rPr>
              <a:t>i</a:t>
            </a:r>
            <a:r>
              <a:rPr lang="en-IN" sz="2400" i="1" dirty="0">
                <a:sym typeface="Wingdings" panose="05000000000000000000" pitchFamily="2" charset="2"/>
              </a:rPr>
              <a:t> (</a:t>
            </a:r>
            <a:r>
              <a:rPr lang="en-IN" sz="2400" i="1" dirty="0" err="1">
                <a:sym typeface="Wingdings" panose="05000000000000000000" pitchFamily="2" charset="2"/>
              </a:rPr>
              <a:t>i</a:t>
            </a:r>
            <a:r>
              <a:rPr lang="en-IN" sz="2400" i="1" dirty="0">
                <a:sym typeface="Wingdings" panose="05000000000000000000" pitchFamily="2" charset="2"/>
              </a:rPr>
              <a:t> = 0, 1, …, mn-1):</a:t>
            </a:r>
            <a:endParaRPr lang="en-IN" sz="2400" i="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E7DA401-BE02-487A-866B-8FB597DF9D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974675"/>
              </p:ext>
            </p:extLst>
          </p:nvPr>
        </p:nvGraphicFramePr>
        <p:xfrm>
          <a:off x="1905000" y="3908299"/>
          <a:ext cx="7955280" cy="1281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4572000" imgH="736560" progId="Equation.DSMT4">
                  <p:embed/>
                </p:oleObj>
              </mc:Choice>
              <mc:Fallback>
                <p:oleObj name="Equation" r:id="rId3" imgW="45720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3908299"/>
                        <a:ext cx="7955280" cy="1281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661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EF90-D57B-49C4-AB20-F46FAB1E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73" y="5550148"/>
            <a:ext cx="10869750" cy="12372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4000" cap="all" dirty="0"/>
            </a:br>
            <a:br>
              <a:rPr lang="en-US" sz="4000" cap="all" dirty="0"/>
            </a:br>
            <a:r>
              <a:rPr lang="en-US" sz="4000" cap="all" dirty="0"/>
              <a:t>Function 1:</a:t>
            </a:r>
            <a:br>
              <a:rPr lang="en-US" sz="4000" cap="all" dirty="0"/>
            </a:br>
            <a:br>
              <a:rPr lang="en-US" sz="4000" cap="all" dirty="0"/>
            </a:br>
            <a:r>
              <a:rPr lang="en-US" sz="2700" cap="all" dirty="0"/>
              <a:t>Used to read the image from the system and compute the brightness of each pixel (average of </a:t>
            </a:r>
            <a:r>
              <a:rPr lang="en-US" sz="2700" cap="all" dirty="0" err="1"/>
              <a:t>rgb</a:t>
            </a:r>
            <a:r>
              <a:rPr lang="en-US" sz="2700" cap="all" dirty="0"/>
              <a:t> values)</a:t>
            </a:r>
            <a:br>
              <a:rPr lang="en-US" sz="4000" cap="all" dirty="0"/>
            </a:br>
            <a:endParaRPr lang="en-US" sz="4000" cap="all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CD6D9-BA9D-4D94-9EF8-2059B8A9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62" y="1500021"/>
            <a:ext cx="9797173" cy="18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6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5381C-D6EE-4E5C-96D3-338CFA893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0" y="9341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EF90-D57B-49C4-AB20-F46FAB1E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869" y="5152957"/>
            <a:ext cx="5268177" cy="10862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cap="all" dirty="0">
                <a:solidFill>
                  <a:srgbClr val="FFFFFF"/>
                </a:solidFill>
              </a:rPr>
              <a:t>Function 2: finding neighborhood of each vertex (step 3.a)</a:t>
            </a:r>
            <a:br>
              <a:rPr lang="en-US" sz="3600" cap="all" dirty="0">
                <a:solidFill>
                  <a:srgbClr val="FFFFFF"/>
                </a:solidFill>
              </a:rPr>
            </a:br>
            <a:endParaRPr lang="en-US" sz="3600" cap="all" dirty="0">
              <a:solidFill>
                <a:srgbClr val="FFFFFF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7282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F7F88B-BBEA-46D8-BC64-A429BD63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cap="all"/>
              <a:t>Function 3: Creating adjacency and degree matrices:</a:t>
            </a:r>
          </a:p>
        </p:txBody>
      </p:sp>
    </p:spTree>
    <p:extLst>
      <p:ext uri="{BB962C8B-B14F-4D97-AF65-F5344CB8AC3E}">
        <p14:creationId xmlns:p14="http://schemas.microsoft.com/office/powerpoint/2010/main" val="2473586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E50D4F-7A5A-4BF8-A5ED-67765D3A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BA875-DA32-4243-91A6-470E0A0A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57EEA-3B8E-4FE2-9E20-18AEB6B9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9" y="800100"/>
            <a:ext cx="10209322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375F-E597-4A87-8A2F-E2145751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Segmenting the 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381E-5418-4F48-B3BA-D53DF6D2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99261"/>
            <a:ext cx="9601200" cy="3017520"/>
          </a:xfrm>
        </p:spPr>
        <p:txBody>
          <a:bodyPr/>
          <a:lstStyle/>
          <a:p>
            <a:r>
              <a:rPr lang="en-IN" dirty="0"/>
              <a:t>With an image represented as a graph G, the goal now is to split G into two distinct connected components by removing edges from the graph</a:t>
            </a:r>
          </a:p>
          <a:p>
            <a:r>
              <a:rPr lang="en-IN" dirty="0"/>
              <a:t>This is known as cutting G, and the set of edges removed is called the cut</a:t>
            </a:r>
          </a:p>
          <a:p>
            <a:r>
              <a:rPr lang="en-IN" dirty="0"/>
              <a:t>The cut with the least weight will best segment the image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AE2FC6-3ABE-4423-A0D9-BB5B5BC29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144410"/>
              </p:ext>
            </p:extLst>
          </p:nvPr>
        </p:nvGraphicFramePr>
        <p:xfrm>
          <a:off x="1420813" y="3619500"/>
          <a:ext cx="98091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6743520" imgH="558720" progId="Equation.DSMT4">
                  <p:embed/>
                </p:oleObj>
              </mc:Choice>
              <mc:Fallback>
                <p:oleObj name="Equation" r:id="rId3" imgW="674352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813" y="3619500"/>
                        <a:ext cx="9809162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F861FE-4CD7-421E-BCE2-BE7E3D8D76D9}"/>
              </a:ext>
            </a:extLst>
          </p:cNvPr>
          <p:cNvSpPr txBox="1"/>
          <p:nvPr/>
        </p:nvSpPr>
        <p:spPr>
          <a:xfrm>
            <a:off x="1088975" y="4835573"/>
            <a:ext cx="1047188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Indices of the positive entries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Indices of the pixels in the flattened image that belong to one segment</a:t>
            </a:r>
          </a:p>
          <a:p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Indices of the negative entries  Indices of the pixels which belong to the other segment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15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2" name="Picture 41" descr="Graph on document with pen">
            <a:extLst>
              <a:ext uri="{FF2B5EF4-FFF2-40B4-BE49-F238E27FC236}">
                <a16:creationId xmlns:a16="http://schemas.microsoft.com/office/drawing/2014/main" id="{6D8E8E18-F585-4559-80D2-9BDE91D24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502" b="14212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34BA972-C640-4E2E-B1AC-162A1AB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AB4EBAB6-4362-4DD4-B97E-6707AFA5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2FA5E0A6-4D2A-405F-AA56-A8E59783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F6B74-3C4F-40E2-8B0F-DE4A55C9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cap="all" dirty="0"/>
              <a:t>FUNCTION 4:</a:t>
            </a:r>
            <a:br>
              <a:rPr lang="en-US" sz="4500" cap="all" dirty="0"/>
            </a:br>
            <a:r>
              <a:rPr lang="en-US" sz="4500" cap="all" dirty="0"/>
              <a:t>Segmenting the graph and creating the masks </a:t>
            </a:r>
          </a:p>
        </p:txBody>
      </p:sp>
    </p:spTree>
    <p:extLst>
      <p:ext uri="{BB962C8B-B14F-4D97-AF65-F5344CB8AC3E}">
        <p14:creationId xmlns:p14="http://schemas.microsoft.com/office/powerpoint/2010/main" val="400600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96DF-0F0C-4D1E-B3B0-38C28053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9" y="2573978"/>
            <a:ext cx="10454326" cy="2852737"/>
          </a:xfrm>
        </p:spPr>
        <p:txBody>
          <a:bodyPr>
            <a:normAutofit/>
          </a:bodyPr>
          <a:lstStyle/>
          <a:p>
            <a:r>
              <a:rPr lang="en-IN" sz="6000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456350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80CD2-289F-4565-B05D-9934D1A7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42" y="260136"/>
            <a:ext cx="6422928" cy="4726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83AE23-D80A-47F0-97F3-E8938CE9D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219" b="-1"/>
          <a:stretch/>
        </p:blipFill>
        <p:spPr>
          <a:xfrm>
            <a:off x="2638042" y="4909943"/>
            <a:ext cx="6422928" cy="16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5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F7F88B-BBEA-46D8-BC64-A429BD63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cap="all" dirty="0"/>
              <a:t>Functions 5 &amp; 6:</a:t>
            </a:r>
            <a:br>
              <a:rPr lang="en-US" sz="4500" cap="all" dirty="0"/>
            </a:br>
            <a:r>
              <a:rPr lang="en-US" sz="4500" cap="all" dirty="0"/>
              <a:t>Driver function &amp; Displaying Output </a:t>
            </a:r>
          </a:p>
        </p:txBody>
      </p:sp>
    </p:spTree>
    <p:extLst>
      <p:ext uri="{BB962C8B-B14F-4D97-AF65-F5344CB8AC3E}">
        <p14:creationId xmlns:p14="http://schemas.microsoft.com/office/powerpoint/2010/main" val="1247656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49D4E1-EC27-4891-B60E-0F4160C9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039177"/>
            <a:ext cx="7219950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FD711-02A2-4184-8A72-553620337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24" y="3751898"/>
            <a:ext cx="7083974" cy="23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28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48F-E6C3-4006-AD0E-96FBF0C0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1: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C4B49F-79A2-4EE2-B7E1-29924B606517}"/>
              </a:ext>
            </a:extLst>
          </p:cNvPr>
          <p:cNvSpPr/>
          <p:nvPr/>
        </p:nvSpPr>
        <p:spPr>
          <a:xfrm>
            <a:off x="7330440" y="2194560"/>
            <a:ext cx="3520440" cy="1234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CREATED MASKS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9DA84B-5FC7-4DF8-97C3-17D04EFEC9A2}"/>
              </a:ext>
            </a:extLst>
          </p:cNvPr>
          <p:cNvSpPr/>
          <p:nvPr/>
        </p:nvSpPr>
        <p:spPr>
          <a:xfrm>
            <a:off x="7330440" y="4419600"/>
            <a:ext cx="3520440" cy="1234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SEGMENTED IMAGES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297434-5163-4F47-87C0-BAAC195A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2612"/>
            <a:ext cx="49625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47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48F-E6C3-4006-AD0E-96FBF0C0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2: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C4B49F-79A2-4EE2-B7E1-29924B606517}"/>
              </a:ext>
            </a:extLst>
          </p:cNvPr>
          <p:cNvSpPr/>
          <p:nvPr/>
        </p:nvSpPr>
        <p:spPr>
          <a:xfrm>
            <a:off x="7330440" y="2194560"/>
            <a:ext cx="3520440" cy="1234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CREATED MASKS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9DA84B-5FC7-4DF8-97C3-17D04EFEC9A2}"/>
              </a:ext>
            </a:extLst>
          </p:cNvPr>
          <p:cNvSpPr/>
          <p:nvPr/>
        </p:nvSpPr>
        <p:spPr>
          <a:xfrm>
            <a:off x="7330440" y="4419600"/>
            <a:ext cx="3520440" cy="12344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SEGMENTED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A03D1-C5FA-408E-969F-C26A9FB5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45945"/>
            <a:ext cx="5162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36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1B777D9-0315-45B4-B32A-CE4BBA4C74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157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4BA972-C640-4E2E-B1AC-162A1AB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B4EBAB6-4362-4DD4-B97E-6707AFA5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FA5E0A6-4D2A-405F-AA56-A8E59783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9936F-F68A-4702-91C0-95E89D07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044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B765B49-30B9-4DA0-B945-602A8345B39D}"/>
              </a:ext>
            </a:extLst>
          </p:cNvPr>
          <p:cNvSpPr txBox="1">
            <a:spLocks/>
          </p:cNvSpPr>
          <p:nvPr/>
        </p:nvSpPr>
        <p:spPr>
          <a:xfrm>
            <a:off x="1524000" y="529578"/>
            <a:ext cx="9144000" cy="16557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IN" sz="3200" dirty="0"/>
              <a:t>ADJACENCY MATRICES: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0D318-6C27-4850-B832-67211CF3DE07}"/>
              </a:ext>
            </a:extLst>
          </p:cNvPr>
          <p:cNvSpPr/>
          <p:nvPr/>
        </p:nvSpPr>
        <p:spPr>
          <a:xfrm>
            <a:off x="2430683" y="295878"/>
            <a:ext cx="7581418" cy="1080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EFE23-73B8-4A59-BDB9-A6C8807A1D90}"/>
              </a:ext>
            </a:extLst>
          </p:cNvPr>
          <p:cNvSpPr txBox="1"/>
          <p:nvPr/>
        </p:nvSpPr>
        <p:spPr>
          <a:xfrm>
            <a:off x="3047260" y="323712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45DC1BE-F6C2-4737-B78F-FC11136EBC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29708"/>
              </p:ext>
            </p:extLst>
          </p:nvPr>
        </p:nvGraphicFramePr>
        <p:xfrm>
          <a:off x="2430463" y="1618315"/>
          <a:ext cx="7586662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5117760" imgH="1117440" progId="Equation.DSMT4">
                  <p:embed/>
                </p:oleObj>
              </mc:Choice>
              <mc:Fallback>
                <p:oleObj name="Equation" r:id="rId4" imgW="5117760" imgH="11174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045DC1BE-F6C2-4737-B78F-FC11136EBC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0463" y="1618315"/>
                        <a:ext cx="7586662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B7E92627-5977-4262-93F3-BDFA3BD65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006383"/>
              </p:ext>
            </p:extLst>
          </p:nvPr>
        </p:nvGraphicFramePr>
        <p:xfrm>
          <a:off x="7160444" y="4505128"/>
          <a:ext cx="22098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1193760" imgH="914400" progId="Equation.DSMT4">
                  <p:embed/>
                </p:oleObj>
              </mc:Choice>
              <mc:Fallback>
                <p:oleObj name="Equation" r:id="rId6" imgW="1193760" imgH="91440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B7E92627-5977-4262-93F3-BDFA3BD65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60444" y="4505128"/>
                        <a:ext cx="2209800" cy="169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568AB9F-2ED9-42A2-9276-7B52B4080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8640" y="4444666"/>
            <a:ext cx="2602230" cy="181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D0C6AA-1A77-4530-9FA5-C1099EF077C1}"/>
              </a:ext>
            </a:extLst>
          </p:cNvPr>
          <p:cNvSpPr txBox="1"/>
          <p:nvPr/>
        </p:nvSpPr>
        <p:spPr>
          <a:xfrm>
            <a:off x="2516957" y="3249891"/>
            <a:ext cx="735290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Each row corresponds to a node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Sum of elements of each row = Degree of that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28B86-4C03-4222-9C31-0865C24592EA}"/>
              </a:ext>
            </a:extLst>
          </p:cNvPr>
          <p:cNvSpPr txBox="1"/>
          <p:nvPr/>
        </p:nvSpPr>
        <p:spPr>
          <a:xfrm rot="19123796">
            <a:off x="3937523" y="5384485"/>
            <a:ext cx="58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4053A-227D-4470-B0B1-7E412A3971A4}"/>
              </a:ext>
            </a:extLst>
          </p:cNvPr>
          <p:cNvSpPr txBox="1"/>
          <p:nvPr/>
        </p:nvSpPr>
        <p:spPr>
          <a:xfrm>
            <a:off x="4537787" y="5892123"/>
            <a:ext cx="58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1054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B765B49-30B9-4DA0-B945-602A8345B39D}"/>
              </a:ext>
            </a:extLst>
          </p:cNvPr>
          <p:cNvSpPr txBox="1">
            <a:spLocks/>
          </p:cNvSpPr>
          <p:nvPr/>
        </p:nvSpPr>
        <p:spPr>
          <a:xfrm>
            <a:off x="1524000" y="493777"/>
            <a:ext cx="9144000" cy="16557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IN" sz="3200" dirty="0"/>
              <a:t>INCIDENCE MATRICES: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0D318-6C27-4850-B832-67211CF3DE07}"/>
              </a:ext>
            </a:extLst>
          </p:cNvPr>
          <p:cNvSpPr/>
          <p:nvPr/>
        </p:nvSpPr>
        <p:spPr>
          <a:xfrm>
            <a:off x="2430683" y="295878"/>
            <a:ext cx="7581418" cy="103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EFE23-73B8-4A59-BDB9-A6C8807A1D90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9DE958-2670-40CC-B6FC-83ED54829C02}"/>
              </a:ext>
            </a:extLst>
          </p:cNvPr>
          <p:cNvSpPr txBox="1"/>
          <p:nvPr/>
        </p:nvSpPr>
        <p:spPr>
          <a:xfrm>
            <a:off x="3047260" y="318999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27811111-0F70-4FA9-A2FC-554B21B15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923592"/>
              </p:ext>
            </p:extLst>
          </p:nvPr>
        </p:nvGraphicFramePr>
        <p:xfrm>
          <a:off x="6797675" y="4592638"/>
          <a:ext cx="260667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1346040" imgH="914400" progId="Equation.DSMT4">
                  <p:embed/>
                </p:oleObj>
              </mc:Choice>
              <mc:Fallback>
                <p:oleObj name="Equation" r:id="rId4" imgW="1346040" imgH="914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27811111-0F70-4FA9-A2FC-554B21B153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97675" y="4592638"/>
                        <a:ext cx="2606675" cy="177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809BFC38-7588-4E32-BA1A-5F74D0958E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280023"/>
              </p:ext>
            </p:extLst>
          </p:nvPr>
        </p:nvGraphicFramePr>
        <p:xfrm>
          <a:off x="1653560" y="1646549"/>
          <a:ext cx="8881920" cy="136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5930640" imgH="914400" progId="Equation.DSMT4">
                  <p:embed/>
                </p:oleObj>
              </mc:Choice>
              <mc:Fallback>
                <p:oleObj name="Equation" r:id="rId6" imgW="5930640" imgH="9144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809BFC38-7588-4E32-BA1A-5F74D0958E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3560" y="1646549"/>
                        <a:ext cx="8881920" cy="136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568AB9F-2ED9-42A2-9276-7B52B4080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260" y="4556965"/>
            <a:ext cx="2602230" cy="181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DC0CAC-DFA4-4DCE-8F16-80BEB032AB69}"/>
              </a:ext>
            </a:extLst>
          </p:cNvPr>
          <p:cNvSpPr txBox="1"/>
          <p:nvPr/>
        </p:nvSpPr>
        <p:spPr>
          <a:xfrm>
            <a:off x="2159860" y="3146651"/>
            <a:ext cx="812306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For undirected graphs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convention that edge goes from lower to higher node</a:t>
            </a: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Each row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corresponds to an e</a:t>
            </a:r>
            <a:r>
              <a:rPr lang="en-IN" dirty="0">
                <a:solidFill>
                  <a:srgbClr val="FF0000"/>
                </a:solidFill>
              </a:rPr>
              <a:t>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Each column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Node</a:t>
            </a: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Sum of elements of each row = 0</a:t>
            </a:r>
          </a:p>
        </p:txBody>
      </p:sp>
    </p:spTree>
    <p:extLst>
      <p:ext uri="{BB962C8B-B14F-4D97-AF65-F5344CB8AC3E}">
        <p14:creationId xmlns:p14="http://schemas.microsoft.com/office/powerpoint/2010/main" val="258627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B765B49-30B9-4DA0-B945-602A8345B39D}"/>
              </a:ext>
            </a:extLst>
          </p:cNvPr>
          <p:cNvSpPr txBox="1">
            <a:spLocks/>
          </p:cNvSpPr>
          <p:nvPr/>
        </p:nvSpPr>
        <p:spPr>
          <a:xfrm>
            <a:off x="1524000" y="493777"/>
            <a:ext cx="9144000" cy="16557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IN" sz="3200" dirty="0"/>
              <a:t>DEGREE MATRICES: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0D318-6C27-4850-B832-67211CF3DE07}"/>
              </a:ext>
            </a:extLst>
          </p:cNvPr>
          <p:cNvSpPr/>
          <p:nvPr/>
        </p:nvSpPr>
        <p:spPr>
          <a:xfrm>
            <a:off x="2430683" y="295878"/>
            <a:ext cx="7581418" cy="103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EFE23-73B8-4A59-BDB9-A6C8807A1D90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8AB9F-2ED9-42A2-9276-7B52B4080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084" y="3374656"/>
            <a:ext cx="3092506" cy="2154818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A1758F6-8613-4E54-B92F-635E34812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009125"/>
              </p:ext>
            </p:extLst>
          </p:nvPr>
        </p:nvGraphicFramePr>
        <p:xfrm>
          <a:off x="7035488" y="3374656"/>
          <a:ext cx="2843164" cy="215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1206360" imgH="914400" progId="Equation.DSMT4">
                  <p:embed/>
                </p:oleObj>
              </mc:Choice>
              <mc:Fallback>
                <p:oleObj name="Equation" r:id="rId5" imgW="12063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5488" y="3374656"/>
                        <a:ext cx="2843164" cy="2154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3582355-A4A0-40CD-BFAD-8B8DE06264C3}"/>
              </a:ext>
            </a:extLst>
          </p:cNvPr>
          <p:cNvSpPr txBox="1"/>
          <p:nvPr/>
        </p:nvSpPr>
        <p:spPr>
          <a:xfrm>
            <a:off x="2233137" y="1823877"/>
            <a:ext cx="7976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					Degree Matrix (n x n): </a:t>
            </a:r>
          </a:p>
          <a:p>
            <a:r>
              <a:rPr lang="en-US" sz="2000" dirty="0"/>
              <a:t>		Diagonal elements = </a:t>
            </a:r>
            <a:r>
              <a:rPr lang="en-US" sz="2000" dirty="0">
                <a:solidFill>
                  <a:srgbClr val="FF0000"/>
                </a:solidFill>
              </a:rPr>
              <a:t>Total edges from &amp; into each node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0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B765B49-30B9-4DA0-B945-602A8345B39D}"/>
              </a:ext>
            </a:extLst>
          </p:cNvPr>
          <p:cNvSpPr txBox="1">
            <a:spLocks/>
          </p:cNvSpPr>
          <p:nvPr/>
        </p:nvSpPr>
        <p:spPr>
          <a:xfrm>
            <a:off x="1524000" y="557624"/>
            <a:ext cx="9144000" cy="16557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IN" sz="3600" dirty="0"/>
              <a:t>GRAPH LAPLACIAN: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0D318-6C27-4850-B832-67211CF3DE07}"/>
              </a:ext>
            </a:extLst>
          </p:cNvPr>
          <p:cNvSpPr/>
          <p:nvPr/>
        </p:nvSpPr>
        <p:spPr>
          <a:xfrm>
            <a:off x="2430683" y="295878"/>
            <a:ext cx="7581418" cy="129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6C51D2-ECB4-449B-B24E-B324D96189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75096"/>
              </p:ext>
            </p:extLst>
          </p:nvPr>
        </p:nvGraphicFramePr>
        <p:xfrm>
          <a:off x="2514534" y="1853989"/>
          <a:ext cx="7162931" cy="111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2933640" imgH="457200" progId="Equation.DSMT4">
                  <p:embed/>
                </p:oleObj>
              </mc:Choice>
              <mc:Fallback>
                <p:oleObj name="Equation" r:id="rId4" imgW="2933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534" y="1853989"/>
                        <a:ext cx="7162931" cy="1115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60B53BD-E5C1-49A6-9A3D-379E275F0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251779"/>
              </p:ext>
            </p:extLst>
          </p:nvPr>
        </p:nvGraphicFramePr>
        <p:xfrm>
          <a:off x="1774825" y="3370254"/>
          <a:ext cx="889317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3822480" imgH="622080" progId="Equation.DSMT4">
                  <p:embed/>
                </p:oleObj>
              </mc:Choice>
              <mc:Fallback>
                <p:oleObj name="Equation" r:id="rId6" imgW="38224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4825" y="3370254"/>
                        <a:ext cx="8893175" cy="144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6F1503-7D4C-4486-98DD-C834C18048CE}"/>
              </a:ext>
            </a:extLst>
          </p:cNvPr>
          <p:cNvCxnSpPr/>
          <p:nvPr/>
        </p:nvCxnSpPr>
        <p:spPr>
          <a:xfrm>
            <a:off x="1236954" y="3193330"/>
            <a:ext cx="1010349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24D0AEF-0A84-4FBC-BDF5-8095F34F1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980487"/>
              </p:ext>
            </p:extLst>
          </p:nvPr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8" imgW="114120" imgH="177480" progId="Equation.DSMT4">
                  <p:embed/>
                </p:oleObj>
              </mc:Choice>
              <mc:Fallback>
                <p:oleObj name="Equation" r:id="rId8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46612BD-A4D8-4968-857A-6E20CE70A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438454"/>
              </p:ext>
            </p:extLst>
          </p:nvPr>
        </p:nvGraphicFramePr>
        <p:xfrm>
          <a:off x="5327650" y="4621117"/>
          <a:ext cx="4891204" cy="1903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0" imgW="2349360" imgH="914400" progId="Equation.DSMT4">
                  <p:embed/>
                </p:oleObj>
              </mc:Choice>
              <mc:Fallback>
                <p:oleObj name="Equation" r:id="rId10" imgW="23493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27650" y="4621117"/>
                        <a:ext cx="4891204" cy="1903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7357081-67F2-48E6-B915-886F6B6396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48256" y="4621122"/>
            <a:ext cx="2731967" cy="19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0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B765B49-30B9-4DA0-B945-602A8345B39D}"/>
              </a:ext>
            </a:extLst>
          </p:cNvPr>
          <p:cNvSpPr txBox="1">
            <a:spLocks/>
          </p:cNvSpPr>
          <p:nvPr/>
        </p:nvSpPr>
        <p:spPr>
          <a:xfrm>
            <a:off x="1524000" y="660132"/>
            <a:ext cx="9144000" cy="16557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IN" dirty="0"/>
              <a:t>PROPERTIES OF THE GRAPH LAPLACIAN: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0D318-6C27-4850-B832-67211CF3DE07}"/>
              </a:ext>
            </a:extLst>
          </p:cNvPr>
          <p:cNvSpPr/>
          <p:nvPr/>
        </p:nvSpPr>
        <p:spPr>
          <a:xfrm>
            <a:off x="2430683" y="295878"/>
            <a:ext cx="7581418" cy="129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24D0AEF-0A84-4FBC-BDF5-8095F34F1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24D0AEF-0A84-4FBC-BDF5-8095F34F1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32A541-2C7F-4E34-90A2-096890EBEF40}"/>
              </a:ext>
            </a:extLst>
          </p:cNvPr>
          <p:cNvSpPr txBox="1"/>
          <p:nvPr/>
        </p:nvSpPr>
        <p:spPr>
          <a:xfrm>
            <a:off x="1270000" y="1976231"/>
            <a:ext cx="107137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Square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Symmetric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Positive-semidefinite (All eigenvalues are non-negative)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2</a:t>
            </a:r>
            <a:r>
              <a:rPr lang="en-IN" sz="2400" baseline="30000" dirty="0"/>
              <a:t>nd</a:t>
            </a:r>
            <a:r>
              <a:rPr lang="en-IN" sz="2400" dirty="0"/>
              <a:t> smallest eigenvalue of L </a:t>
            </a:r>
            <a:r>
              <a:rPr lang="en-IN" sz="2400" dirty="0">
                <a:sym typeface="Wingdings" panose="05000000000000000000" pitchFamily="2" charset="2"/>
              </a:rPr>
              <a:t> 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Algebraic Connectivity </a:t>
            </a:r>
            <a:endParaRPr lang="en-IN" sz="2400" dirty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sz="2400" dirty="0"/>
              <a:t>		Since the </a:t>
            </a:r>
            <a:r>
              <a:rPr lang="en-IN" sz="2400" dirty="0">
                <a:solidFill>
                  <a:srgbClr val="FF0000"/>
                </a:solidFill>
              </a:rPr>
              <a:t>rows of the Laplacian sum to 0 </a:t>
            </a:r>
            <a:r>
              <a:rPr lang="en-IN" sz="2400" dirty="0">
                <a:sym typeface="Wingdings" panose="05000000000000000000" pitchFamily="2" charset="2"/>
              </a:rPr>
              <a:t> it 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doesn’t have full rank</a:t>
            </a:r>
            <a:endParaRPr lang="en-IN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8703856-C0C3-455F-86DB-922119BCE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572625"/>
              </p:ext>
            </p:extLst>
          </p:nvPr>
        </p:nvGraphicFramePr>
        <p:xfrm>
          <a:off x="3309998" y="4353255"/>
          <a:ext cx="63071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2222280" imgH="431640" progId="Equation.DSMT4">
                  <p:embed/>
                </p:oleObj>
              </mc:Choice>
              <mc:Fallback>
                <p:oleObj name="Equation" r:id="rId6" imgW="2222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09998" y="4353255"/>
                        <a:ext cx="6307138" cy="122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58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B765B49-30B9-4DA0-B945-602A8345B39D}"/>
              </a:ext>
            </a:extLst>
          </p:cNvPr>
          <p:cNvSpPr txBox="1">
            <a:spLocks/>
          </p:cNvSpPr>
          <p:nvPr/>
        </p:nvSpPr>
        <p:spPr>
          <a:xfrm>
            <a:off x="1524000" y="573180"/>
            <a:ext cx="9144000" cy="16557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IN" sz="3600" dirty="0"/>
              <a:t>COMPLETE GRAPHS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0D318-6C27-4850-B832-67211CF3DE07}"/>
              </a:ext>
            </a:extLst>
          </p:cNvPr>
          <p:cNvSpPr/>
          <p:nvPr/>
        </p:nvSpPr>
        <p:spPr>
          <a:xfrm>
            <a:off x="2430683" y="295878"/>
            <a:ext cx="7581418" cy="1296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24D0AEF-0A84-4FBC-BDF5-8095F34F1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24D0AEF-0A84-4FBC-BDF5-8095F34F1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026589-1733-4164-A203-D187530CCB80}"/>
              </a:ext>
            </a:extLst>
          </p:cNvPr>
          <p:cNvSpPr txBox="1"/>
          <p:nvPr/>
        </p:nvSpPr>
        <p:spPr>
          <a:xfrm>
            <a:off x="1356359" y="2039507"/>
            <a:ext cx="10347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If every pair of node is connected by an edge </a:t>
            </a:r>
            <a:r>
              <a:rPr lang="en-IN" sz="2000" dirty="0">
                <a:sym typeface="Wingdings" panose="05000000000000000000" pitchFamily="2" charset="2"/>
              </a:rPr>
              <a:t> graph is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ym typeface="Wingdings" panose="05000000000000000000" pitchFamily="2" charset="2"/>
              </a:rPr>
              <a:t>It will have 0.5*n*(n-1) edges</a:t>
            </a:r>
            <a:endParaRPr lang="en-IN" sz="2000" dirty="0"/>
          </a:p>
        </p:txBody>
      </p:sp>
      <p:pic>
        <p:nvPicPr>
          <p:cNvPr id="1026" name="Picture 2" descr="Image result for complete graphs">
            <a:extLst>
              <a:ext uri="{FF2B5EF4-FFF2-40B4-BE49-F238E27FC236}">
                <a16:creationId xmlns:a16="http://schemas.microsoft.com/office/drawing/2014/main" id="{21644A8A-7FFA-4F60-897D-743C45B2DC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9" b="8525"/>
          <a:stretch/>
        </p:blipFill>
        <p:spPr bwMode="auto">
          <a:xfrm>
            <a:off x="3321035" y="2972037"/>
            <a:ext cx="5800712" cy="178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C843-4348-45C2-AA08-7513A5BDA455}"/>
              </a:ext>
            </a:extLst>
          </p:cNvPr>
          <p:cNvSpPr txBox="1"/>
          <p:nvPr/>
        </p:nvSpPr>
        <p:spPr>
          <a:xfrm>
            <a:off x="2247993" y="5084491"/>
            <a:ext cx="7946796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ONLY ONE EIGENVALUE OF LAPLACIAN MUST BE ZERO</a:t>
            </a:r>
          </a:p>
          <a:p>
            <a:pPr algn="ctr"/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smallest eigenvalue (algebraic connectivity) != 0</a:t>
            </a:r>
          </a:p>
          <a:p>
            <a:pPr algn="ctr"/>
            <a:r>
              <a:rPr lang="en-IN" dirty="0"/>
              <a:t>Higher the algebraic connectivity </a:t>
            </a:r>
            <a:r>
              <a:rPr lang="en-IN" dirty="0">
                <a:sym typeface="Wingdings" panose="05000000000000000000" pitchFamily="2" charset="2"/>
              </a:rPr>
              <a:t> the more strongly the graph is connected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4187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967</Words>
  <Application>Microsoft Office PowerPoint</Application>
  <PresentationFormat>Widescreen</PresentationFormat>
  <Paragraphs>125</Paragraphs>
  <Slides>35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Franklin Gothic Book</vt:lpstr>
      <vt:lpstr>Wingdings</vt:lpstr>
      <vt:lpstr>Wingdings 2</vt:lpstr>
      <vt:lpstr>Crop</vt:lpstr>
      <vt:lpstr>Equation</vt:lpstr>
      <vt:lpstr>PowerPoint Presentation</vt:lpstr>
      <vt:lpstr>TABLE OF CONTENTS:</vt:lpstr>
      <vt:lpstr>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CODE  IMPLEMENTATION Graph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 IMPLEMENTATION</vt:lpstr>
      <vt:lpstr>PowerPoint Presentation</vt:lpstr>
      <vt:lpstr>Constructing the Image Graph:</vt:lpstr>
      <vt:lpstr>Inferences:</vt:lpstr>
      <vt:lpstr>PowerPoint Presentation</vt:lpstr>
      <vt:lpstr>Methodology to create Weighted Adjacency &amp; Degree matrices:</vt:lpstr>
      <vt:lpstr>  Function 1:  Used to read the image from the system and compute the brightness of each pixel (average of rgb values) </vt:lpstr>
      <vt:lpstr>Function 2: finding neighborhood of each vertex (step 3.a) </vt:lpstr>
      <vt:lpstr>Function 3: Creating adjacency and degree matrices:</vt:lpstr>
      <vt:lpstr>PowerPoint Presentation</vt:lpstr>
      <vt:lpstr>Segmenting the graph:</vt:lpstr>
      <vt:lpstr>FUNCTION 4: Segmenting the graph and creating the masks </vt:lpstr>
      <vt:lpstr>PowerPoint Presentation</vt:lpstr>
      <vt:lpstr>Functions 5 &amp; 6: Driver function &amp; Displaying Output </vt:lpstr>
      <vt:lpstr>PowerPoint Presentation</vt:lpstr>
      <vt:lpstr>Output 1:</vt:lpstr>
      <vt:lpstr>Output 2: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Lakshaya Karthikeyan</dc:creator>
  <cp:lastModifiedBy>SRI GOKUL PRAZATH - [CB.EN.U4AIE19062]</cp:lastModifiedBy>
  <cp:revision>91</cp:revision>
  <dcterms:created xsi:type="dcterms:W3CDTF">2020-08-14T08:13:59Z</dcterms:created>
  <dcterms:modified xsi:type="dcterms:W3CDTF">2022-04-02T12:51:26Z</dcterms:modified>
</cp:coreProperties>
</file>