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5" r:id="rId19"/>
    <p:sldId id="276" r:id="rId20"/>
    <p:sldId id="281" r:id="rId21"/>
    <p:sldId id="282" r:id="rId22"/>
    <p:sldId id="283" r:id="rId23"/>
    <p:sldId id="277" r:id="rId24"/>
    <p:sldId id="278" r:id="rId25"/>
    <p:sldId id="279" r:id="rId26"/>
    <p:sldId id="280" r:id="rId2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9" cy="6857997"/>
          </a:xfrm>
          <a:prstGeom prst="rect">
            <a:avLst/>
          </a:prstGeom>
        </p:spPr>
      </p:pic>
      <p:sp>
        <p:nvSpPr>
          <p:cNvPr id="17" name="bg object 17"/>
          <p:cNvSpPr/>
          <p:nvPr/>
        </p:nvSpPr>
        <p:spPr>
          <a:xfrm>
            <a:off x="457200" y="0"/>
            <a:ext cx="1122045" cy="5329555"/>
          </a:xfrm>
          <a:custGeom>
            <a:avLst/>
            <a:gdLst/>
            <a:ahLst/>
            <a:cxnLst/>
            <a:rect l="l" t="t" r="r" b="b"/>
            <a:pathLst>
              <a:path w="1122045" h="5329555">
                <a:moveTo>
                  <a:pt x="1121537" y="0"/>
                </a:moveTo>
                <a:lnTo>
                  <a:pt x="867791" y="0"/>
                </a:lnTo>
                <a:lnTo>
                  <a:pt x="0" y="5286248"/>
                </a:lnTo>
                <a:lnTo>
                  <a:pt x="247459" y="5329174"/>
                </a:lnTo>
                <a:lnTo>
                  <a:pt x="1121537" y="0"/>
                </a:lnTo>
                <a:close/>
              </a:path>
            </a:pathLst>
          </a:custGeom>
          <a:solidFill>
            <a:srgbClr val="2DACEB"/>
          </a:solidFill>
        </p:spPr>
        <p:txBody>
          <a:bodyPr wrap="square" lIns="0" tIns="0" rIns="0" bIns="0" rtlCol="0"/>
          <a:lstStyle/>
          <a:p>
            <a:endParaRPr/>
          </a:p>
        </p:txBody>
      </p:sp>
      <p:sp>
        <p:nvSpPr>
          <p:cNvPr id="18" name="bg object 18"/>
          <p:cNvSpPr/>
          <p:nvPr/>
        </p:nvSpPr>
        <p:spPr>
          <a:xfrm>
            <a:off x="150876" y="0"/>
            <a:ext cx="1116965" cy="5277485"/>
          </a:xfrm>
          <a:custGeom>
            <a:avLst/>
            <a:gdLst/>
            <a:ahLst/>
            <a:cxnLst/>
            <a:rect l="l" t="t" r="r" b="b"/>
            <a:pathLst>
              <a:path w="1116965" h="5277485">
                <a:moveTo>
                  <a:pt x="1116711" y="0"/>
                </a:moveTo>
                <a:lnTo>
                  <a:pt x="864501" y="0"/>
                </a:lnTo>
                <a:lnTo>
                  <a:pt x="0" y="5239131"/>
                </a:lnTo>
                <a:lnTo>
                  <a:pt x="249034" y="5277231"/>
                </a:lnTo>
                <a:lnTo>
                  <a:pt x="1116711" y="0"/>
                </a:lnTo>
                <a:close/>
              </a:path>
            </a:pathLst>
          </a:custGeom>
          <a:solidFill>
            <a:srgbClr val="565656"/>
          </a:solidFill>
        </p:spPr>
        <p:txBody>
          <a:bodyPr wrap="square" lIns="0" tIns="0" rIns="0" bIns="0" rtlCol="0"/>
          <a:lstStyle/>
          <a:p>
            <a:endParaRPr/>
          </a:p>
        </p:txBody>
      </p:sp>
      <p:sp>
        <p:nvSpPr>
          <p:cNvPr id="19" name="bg object 19"/>
          <p:cNvSpPr/>
          <p:nvPr/>
        </p:nvSpPr>
        <p:spPr>
          <a:xfrm>
            <a:off x="150876" y="5239511"/>
            <a:ext cx="1228725" cy="1618615"/>
          </a:xfrm>
          <a:custGeom>
            <a:avLst/>
            <a:gdLst/>
            <a:ahLst/>
            <a:cxnLst/>
            <a:rect l="l" t="t" r="r" b="b"/>
            <a:pathLst>
              <a:path w="1228725" h="1618615">
                <a:moveTo>
                  <a:pt x="0" y="0"/>
                </a:moveTo>
                <a:lnTo>
                  <a:pt x="1174242" y="1618231"/>
                </a:lnTo>
                <a:lnTo>
                  <a:pt x="1228217" y="1618231"/>
                </a:lnTo>
                <a:lnTo>
                  <a:pt x="0" y="0"/>
                </a:lnTo>
                <a:close/>
              </a:path>
            </a:pathLst>
          </a:custGeom>
          <a:solidFill>
            <a:srgbClr val="232323"/>
          </a:solidFill>
        </p:spPr>
        <p:txBody>
          <a:bodyPr wrap="square" lIns="0" tIns="0" rIns="0" bIns="0" rtlCol="0"/>
          <a:lstStyle/>
          <a:p>
            <a:endParaRPr/>
          </a:p>
        </p:txBody>
      </p:sp>
      <p:sp>
        <p:nvSpPr>
          <p:cNvPr id="20" name="bg object 20"/>
          <p:cNvSpPr/>
          <p:nvPr/>
        </p:nvSpPr>
        <p:spPr>
          <a:xfrm>
            <a:off x="457200" y="5291328"/>
            <a:ext cx="1495425" cy="1566545"/>
          </a:xfrm>
          <a:custGeom>
            <a:avLst/>
            <a:gdLst/>
            <a:ahLst/>
            <a:cxnLst/>
            <a:rect l="l" t="t" r="r" b="b"/>
            <a:pathLst>
              <a:path w="1495425" h="1566545">
                <a:moveTo>
                  <a:pt x="0" y="0"/>
                </a:moveTo>
                <a:lnTo>
                  <a:pt x="1442593" y="1566291"/>
                </a:lnTo>
                <a:lnTo>
                  <a:pt x="1494917" y="1566291"/>
                </a:lnTo>
                <a:lnTo>
                  <a:pt x="0" y="0"/>
                </a:lnTo>
                <a:close/>
              </a:path>
            </a:pathLst>
          </a:custGeom>
          <a:solidFill>
            <a:srgbClr val="0C5A82"/>
          </a:solidFill>
        </p:spPr>
        <p:txBody>
          <a:bodyPr wrap="square" lIns="0" tIns="0" rIns="0" bIns="0" rtlCol="0"/>
          <a:lstStyle/>
          <a:p>
            <a:endParaRPr/>
          </a:p>
        </p:txBody>
      </p:sp>
      <p:sp>
        <p:nvSpPr>
          <p:cNvPr id="21" name="bg object 21"/>
          <p:cNvSpPr/>
          <p:nvPr/>
        </p:nvSpPr>
        <p:spPr>
          <a:xfrm>
            <a:off x="457200" y="5286755"/>
            <a:ext cx="2130425" cy="1571625"/>
          </a:xfrm>
          <a:custGeom>
            <a:avLst/>
            <a:gdLst/>
            <a:ahLst/>
            <a:cxnLst/>
            <a:rect l="l" t="t" r="r" b="b"/>
            <a:pathLst>
              <a:path w="2130425" h="1571625">
                <a:moveTo>
                  <a:pt x="0" y="0"/>
                </a:moveTo>
                <a:lnTo>
                  <a:pt x="0" y="4699"/>
                </a:lnTo>
                <a:lnTo>
                  <a:pt x="1495298" y="1571114"/>
                </a:lnTo>
                <a:lnTo>
                  <a:pt x="2130171" y="1571114"/>
                </a:lnTo>
                <a:lnTo>
                  <a:pt x="247611" y="42799"/>
                </a:lnTo>
                <a:lnTo>
                  <a:pt x="0" y="0"/>
                </a:lnTo>
                <a:close/>
              </a:path>
            </a:pathLst>
          </a:custGeom>
          <a:solidFill>
            <a:srgbClr val="1285C3"/>
          </a:solidFill>
        </p:spPr>
        <p:txBody>
          <a:bodyPr wrap="square" lIns="0" tIns="0" rIns="0" bIns="0" rtlCol="0"/>
          <a:lstStyle/>
          <a:p>
            <a:endParaRPr/>
          </a:p>
        </p:txBody>
      </p:sp>
      <p:sp>
        <p:nvSpPr>
          <p:cNvPr id="22" name="bg object 22"/>
          <p:cNvSpPr/>
          <p:nvPr/>
        </p:nvSpPr>
        <p:spPr>
          <a:xfrm>
            <a:off x="150876" y="5239511"/>
            <a:ext cx="1694814" cy="1618615"/>
          </a:xfrm>
          <a:custGeom>
            <a:avLst/>
            <a:gdLst/>
            <a:ahLst/>
            <a:cxnLst/>
            <a:rect l="l" t="t" r="r" b="b"/>
            <a:pathLst>
              <a:path w="1694814" h="1618615">
                <a:moveTo>
                  <a:pt x="0" y="0"/>
                </a:moveTo>
                <a:lnTo>
                  <a:pt x="1227963" y="1618231"/>
                </a:lnTo>
                <a:lnTo>
                  <a:pt x="1694434" y="1618231"/>
                </a:lnTo>
                <a:lnTo>
                  <a:pt x="291922" y="95250"/>
                </a:lnTo>
                <a:lnTo>
                  <a:pt x="244335" y="42799"/>
                </a:lnTo>
                <a:lnTo>
                  <a:pt x="249085" y="42799"/>
                </a:lnTo>
                <a:lnTo>
                  <a:pt x="249085" y="38100"/>
                </a:lnTo>
                <a:lnTo>
                  <a:pt x="244335" y="38100"/>
                </a:lnTo>
                <a:lnTo>
                  <a:pt x="0" y="0"/>
                </a:lnTo>
                <a:close/>
              </a:path>
            </a:pathLst>
          </a:custGeom>
          <a:solidFill>
            <a:srgbClr val="404040"/>
          </a:solidFill>
        </p:spPr>
        <p:txBody>
          <a:bodyPr wrap="square" lIns="0" tIns="0" rIns="0" bIns="0" rtlCol="0"/>
          <a:lstStyle/>
          <a:p>
            <a:endParaRPr/>
          </a:p>
        </p:txBody>
      </p:sp>
      <p:sp>
        <p:nvSpPr>
          <p:cNvPr id="2" name="Holder 2"/>
          <p:cNvSpPr>
            <a:spLocks noGrp="1"/>
          </p:cNvSpPr>
          <p:nvPr>
            <p:ph type="title"/>
          </p:nvPr>
        </p:nvSpPr>
        <p:spPr>
          <a:xfrm>
            <a:off x="3721734" y="275590"/>
            <a:ext cx="5217159" cy="635000"/>
          </a:xfrm>
          <a:prstGeom prst="rect">
            <a:avLst/>
          </a:prstGeom>
        </p:spPr>
        <p:txBody>
          <a:bodyPr wrap="square" lIns="0" tIns="0" rIns="0" bIns="0">
            <a:spAutoFit/>
          </a:bodyPr>
          <a:lstStyle>
            <a:lvl1pPr>
              <a:defRPr sz="40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52703" y="2605357"/>
            <a:ext cx="11086592" cy="1880235"/>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5/19/2023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Fundamental_analysis" TargetMode="External"/><Relationship Id="rId2" Type="http://schemas.openxmlformats.org/officeDocument/2006/relationships/hyperlink" Target="https://www.youtube.com/watch?v=TNzW_aot1Og" TargetMode="External"/><Relationship Id="rId1" Type="http://schemas.openxmlformats.org/officeDocument/2006/relationships/slideLayout" Target="../slideLayouts/slideLayout2.xml"/><Relationship Id="rId6" Type="http://schemas.openxmlformats.org/officeDocument/2006/relationships/hyperlink" Target="http://www.settrade.com/" TargetMode="External"/><Relationship Id="rId5" Type="http://schemas.openxmlformats.org/officeDocument/2006/relationships/hyperlink" Target="https://www.set.or.th/set/mainpage.do?language=en&amp;country=US" TargetMode="External"/><Relationship Id="rId4" Type="http://schemas.openxmlformats.org/officeDocument/2006/relationships/hyperlink" Target="https://www.sapanalytics.cloud/resources-chart-type-guid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 y="0"/>
            <a:ext cx="12182855" cy="6857997"/>
          </a:xfrm>
          <a:prstGeom prst="rect">
            <a:avLst/>
          </a:prstGeom>
        </p:spPr>
      </p:pic>
      <p:grpSp>
        <p:nvGrpSpPr>
          <p:cNvPr id="3" name="object 3"/>
          <p:cNvGrpSpPr/>
          <p:nvPr/>
        </p:nvGrpSpPr>
        <p:grpSpPr>
          <a:xfrm>
            <a:off x="545591" y="0"/>
            <a:ext cx="5015230" cy="6858000"/>
            <a:chOff x="545591" y="0"/>
            <a:chExt cx="5015230" cy="6858000"/>
          </a:xfrm>
        </p:grpSpPr>
        <p:sp>
          <p:nvSpPr>
            <p:cNvPr id="4" name="object 4"/>
            <p:cNvSpPr/>
            <p:nvPr/>
          </p:nvSpPr>
          <p:spPr>
            <a:xfrm>
              <a:off x="984504" y="0"/>
              <a:ext cx="1063625" cy="2778125"/>
            </a:xfrm>
            <a:custGeom>
              <a:avLst/>
              <a:gdLst/>
              <a:ahLst/>
              <a:cxnLst/>
              <a:rect l="l" t="t" r="r" b="b"/>
              <a:pathLst>
                <a:path w="1063625" h="2778125">
                  <a:moveTo>
                    <a:pt x="1063498" y="0"/>
                  </a:moveTo>
                  <a:lnTo>
                    <a:pt x="682244" y="0"/>
                  </a:lnTo>
                  <a:lnTo>
                    <a:pt x="0" y="2687447"/>
                  </a:lnTo>
                  <a:lnTo>
                    <a:pt x="357505" y="2777871"/>
                  </a:lnTo>
                  <a:lnTo>
                    <a:pt x="1063498" y="0"/>
                  </a:lnTo>
                  <a:close/>
                </a:path>
              </a:pathLst>
            </a:custGeom>
            <a:solidFill>
              <a:srgbClr val="2DACEB"/>
            </a:solidFill>
          </p:spPr>
          <p:txBody>
            <a:bodyPr wrap="square" lIns="0" tIns="0" rIns="0" bIns="0" rtlCol="0"/>
            <a:lstStyle/>
            <a:p>
              <a:endParaRPr/>
            </a:p>
          </p:txBody>
        </p:sp>
        <p:sp>
          <p:nvSpPr>
            <p:cNvPr id="5" name="object 5"/>
            <p:cNvSpPr/>
            <p:nvPr/>
          </p:nvSpPr>
          <p:spPr>
            <a:xfrm>
              <a:off x="545591" y="0"/>
              <a:ext cx="1036319" cy="2668905"/>
            </a:xfrm>
            <a:custGeom>
              <a:avLst/>
              <a:gdLst/>
              <a:ahLst/>
              <a:cxnLst/>
              <a:rect l="l" t="t" r="r" b="b"/>
              <a:pathLst>
                <a:path w="1036319" h="2668905">
                  <a:moveTo>
                    <a:pt x="1035812" y="0"/>
                  </a:moveTo>
                  <a:lnTo>
                    <a:pt x="652500" y="0"/>
                  </a:lnTo>
                  <a:lnTo>
                    <a:pt x="0" y="2577973"/>
                  </a:lnTo>
                  <a:lnTo>
                    <a:pt x="348310" y="2663698"/>
                  </a:lnTo>
                  <a:lnTo>
                    <a:pt x="357847" y="2668397"/>
                  </a:lnTo>
                  <a:lnTo>
                    <a:pt x="1035812" y="0"/>
                  </a:lnTo>
                  <a:close/>
                </a:path>
              </a:pathLst>
            </a:custGeom>
            <a:solidFill>
              <a:srgbClr val="565656"/>
            </a:solidFill>
          </p:spPr>
          <p:txBody>
            <a:bodyPr wrap="square" lIns="0" tIns="0" rIns="0" bIns="0" rtlCol="0"/>
            <a:lstStyle/>
            <a:p>
              <a:endParaRPr/>
            </a:p>
          </p:txBody>
        </p:sp>
        <p:sp>
          <p:nvSpPr>
            <p:cNvPr id="6" name="object 6"/>
            <p:cNvSpPr/>
            <p:nvPr/>
          </p:nvSpPr>
          <p:spPr>
            <a:xfrm>
              <a:off x="545591" y="2583179"/>
              <a:ext cx="2694305" cy="4274820"/>
            </a:xfrm>
            <a:custGeom>
              <a:avLst/>
              <a:gdLst/>
              <a:ahLst/>
              <a:cxnLst/>
              <a:rect l="l" t="t" r="r" b="b"/>
              <a:pathLst>
                <a:path w="2694305" h="4274820">
                  <a:moveTo>
                    <a:pt x="0" y="0"/>
                  </a:moveTo>
                  <a:lnTo>
                    <a:pt x="2574925" y="4274820"/>
                  </a:lnTo>
                  <a:lnTo>
                    <a:pt x="2694051" y="4274820"/>
                  </a:lnTo>
                  <a:lnTo>
                    <a:pt x="0" y="0"/>
                  </a:lnTo>
                  <a:close/>
                </a:path>
              </a:pathLst>
            </a:custGeom>
            <a:solidFill>
              <a:srgbClr val="232323"/>
            </a:solidFill>
          </p:spPr>
          <p:txBody>
            <a:bodyPr wrap="square" lIns="0" tIns="0" rIns="0" bIns="0" rtlCol="0"/>
            <a:lstStyle/>
            <a:p>
              <a:endParaRPr/>
            </a:p>
          </p:txBody>
        </p:sp>
        <p:sp>
          <p:nvSpPr>
            <p:cNvPr id="7" name="object 7"/>
            <p:cNvSpPr/>
            <p:nvPr/>
          </p:nvSpPr>
          <p:spPr>
            <a:xfrm>
              <a:off x="989075" y="2692907"/>
              <a:ext cx="3331845" cy="4164965"/>
            </a:xfrm>
            <a:custGeom>
              <a:avLst/>
              <a:gdLst/>
              <a:ahLst/>
              <a:cxnLst/>
              <a:rect l="l" t="t" r="r" b="b"/>
              <a:pathLst>
                <a:path w="3331845" h="4164965">
                  <a:moveTo>
                    <a:pt x="0" y="0"/>
                  </a:moveTo>
                  <a:lnTo>
                    <a:pt x="3207512" y="4164708"/>
                  </a:lnTo>
                  <a:lnTo>
                    <a:pt x="3331337" y="4164708"/>
                  </a:lnTo>
                  <a:lnTo>
                    <a:pt x="0" y="0"/>
                  </a:lnTo>
                  <a:close/>
                </a:path>
              </a:pathLst>
            </a:custGeom>
            <a:solidFill>
              <a:srgbClr val="0C5A82"/>
            </a:solidFill>
          </p:spPr>
          <p:txBody>
            <a:bodyPr wrap="square" lIns="0" tIns="0" rIns="0" bIns="0" rtlCol="0"/>
            <a:lstStyle/>
            <a:p>
              <a:endParaRPr/>
            </a:p>
          </p:txBody>
        </p:sp>
        <p:sp>
          <p:nvSpPr>
            <p:cNvPr id="8" name="object 8"/>
            <p:cNvSpPr/>
            <p:nvPr/>
          </p:nvSpPr>
          <p:spPr>
            <a:xfrm>
              <a:off x="984504" y="2688335"/>
              <a:ext cx="4576445" cy="4170045"/>
            </a:xfrm>
            <a:custGeom>
              <a:avLst/>
              <a:gdLst/>
              <a:ahLst/>
              <a:cxnLst/>
              <a:rect l="l" t="t" r="r" b="b"/>
              <a:pathLst>
                <a:path w="4576445" h="4170045">
                  <a:moveTo>
                    <a:pt x="0" y="0"/>
                  </a:moveTo>
                  <a:lnTo>
                    <a:pt x="4762" y="4699"/>
                  </a:lnTo>
                  <a:lnTo>
                    <a:pt x="3336544" y="4169536"/>
                  </a:lnTo>
                  <a:lnTo>
                    <a:pt x="4576191" y="4169536"/>
                  </a:lnTo>
                  <a:lnTo>
                    <a:pt x="357124" y="90424"/>
                  </a:lnTo>
                  <a:lnTo>
                    <a:pt x="0" y="0"/>
                  </a:lnTo>
                  <a:close/>
                </a:path>
              </a:pathLst>
            </a:custGeom>
            <a:solidFill>
              <a:srgbClr val="1285C3"/>
            </a:solidFill>
          </p:spPr>
          <p:txBody>
            <a:bodyPr wrap="square" lIns="0" tIns="0" rIns="0" bIns="0" rtlCol="0"/>
            <a:lstStyle/>
            <a:p>
              <a:endParaRPr/>
            </a:p>
          </p:txBody>
        </p:sp>
        <p:sp>
          <p:nvSpPr>
            <p:cNvPr id="9" name="object 9"/>
            <p:cNvSpPr/>
            <p:nvPr/>
          </p:nvSpPr>
          <p:spPr>
            <a:xfrm>
              <a:off x="545591" y="2578607"/>
              <a:ext cx="3584575" cy="4279265"/>
            </a:xfrm>
            <a:custGeom>
              <a:avLst/>
              <a:gdLst/>
              <a:ahLst/>
              <a:cxnLst/>
              <a:rect l="l" t="t" r="r" b="b"/>
              <a:pathLst>
                <a:path w="3584575" h="4279265">
                  <a:moveTo>
                    <a:pt x="0" y="0"/>
                  </a:moveTo>
                  <a:lnTo>
                    <a:pt x="0" y="4699"/>
                  </a:lnTo>
                  <a:lnTo>
                    <a:pt x="2693670" y="4279008"/>
                  </a:lnTo>
                  <a:lnTo>
                    <a:pt x="3584194" y="4279008"/>
                  </a:lnTo>
                  <a:lnTo>
                    <a:pt x="419061" y="176149"/>
                  </a:lnTo>
                  <a:lnTo>
                    <a:pt x="361911" y="95250"/>
                  </a:lnTo>
                  <a:lnTo>
                    <a:pt x="357149" y="90424"/>
                  </a:lnTo>
                  <a:lnTo>
                    <a:pt x="0" y="0"/>
                  </a:lnTo>
                  <a:close/>
                </a:path>
              </a:pathLst>
            </a:custGeom>
            <a:solidFill>
              <a:srgbClr val="404040"/>
            </a:solidFill>
          </p:spPr>
          <p:txBody>
            <a:bodyPr wrap="square" lIns="0" tIns="0" rIns="0" bIns="0" rtlCol="0"/>
            <a:lstStyle/>
            <a:p>
              <a:endParaRPr/>
            </a:p>
          </p:txBody>
        </p:sp>
      </p:grpSp>
      <p:sp>
        <p:nvSpPr>
          <p:cNvPr id="10" name="object 10"/>
          <p:cNvSpPr txBox="1">
            <a:spLocks noGrp="1"/>
          </p:cNvSpPr>
          <p:nvPr>
            <p:ph type="title"/>
          </p:nvPr>
        </p:nvSpPr>
        <p:spPr>
          <a:xfrm>
            <a:off x="2310764" y="480797"/>
            <a:ext cx="8821420" cy="778510"/>
          </a:xfrm>
          <a:prstGeom prst="rect">
            <a:avLst/>
          </a:prstGeom>
        </p:spPr>
        <p:txBody>
          <a:bodyPr vert="horz" wrap="square" lIns="0" tIns="38100" rIns="0" bIns="0" rtlCol="0">
            <a:spAutoFit/>
          </a:bodyPr>
          <a:lstStyle/>
          <a:p>
            <a:pPr marL="12700">
              <a:lnSpc>
                <a:spcPct val="100000"/>
              </a:lnSpc>
              <a:spcBef>
                <a:spcPts val="300"/>
              </a:spcBef>
              <a:tabLst>
                <a:tab pos="7768590" algn="l"/>
              </a:tabLst>
            </a:pPr>
            <a:r>
              <a:rPr sz="2300" spc="85" dirty="0"/>
              <a:t>M</a:t>
            </a:r>
            <a:r>
              <a:rPr sz="2300" spc="-155" dirty="0"/>
              <a:t>U</a:t>
            </a:r>
            <a:r>
              <a:rPr sz="2300" spc="-100" dirty="0"/>
              <a:t>T</a:t>
            </a:r>
            <a:r>
              <a:rPr sz="2300" spc="-105" dirty="0"/>
              <a:t>H</a:t>
            </a:r>
            <a:r>
              <a:rPr sz="2300" spc="-155" dirty="0"/>
              <a:t>Y</a:t>
            </a:r>
            <a:r>
              <a:rPr sz="2300" spc="10" dirty="0"/>
              <a:t>A</a:t>
            </a:r>
            <a:r>
              <a:rPr sz="2300" dirty="0"/>
              <a:t>M</a:t>
            </a:r>
            <a:r>
              <a:rPr sz="2300" spc="15" dirty="0"/>
              <a:t>M</a:t>
            </a:r>
            <a:r>
              <a:rPr sz="2300" spc="10" dirty="0"/>
              <a:t>A</a:t>
            </a:r>
            <a:r>
              <a:rPr sz="2300" dirty="0"/>
              <a:t>L</a:t>
            </a:r>
            <a:r>
              <a:rPr sz="2300" spc="-135" dirty="0"/>
              <a:t> </a:t>
            </a:r>
            <a:r>
              <a:rPr sz="2300" spc="45" dirty="0"/>
              <a:t>C</a:t>
            </a:r>
            <a:r>
              <a:rPr sz="2300" spc="110" dirty="0"/>
              <a:t>O</a:t>
            </a:r>
            <a:r>
              <a:rPr sz="2300" spc="-100" dirty="0"/>
              <a:t>LL</a:t>
            </a:r>
            <a:r>
              <a:rPr sz="2300" spc="-160" dirty="0"/>
              <a:t>E</a:t>
            </a:r>
            <a:r>
              <a:rPr sz="2300" spc="-155" dirty="0"/>
              <a:t>G</a:t>
            </a:r>
            <a:r>
              <a:rPr sz="2300" dirty="0"/>
              <a:t>E</a:t>
            </a:r>
            <a:r>
              <a:rPr sz="2300" spc="-280" dirty="0"/>
              <a:t> </a:t>
            </a:r>
            <a:r>
              <a:rPr sz="2300" spc="110" dirty="0"/>
              <a:t>O</a:t>
            </a:r>
            <a:r>
              <a:rPr sz="2300" dirty="0"/>
              <a:t>F</a:t>
            </a:r>
            <a:r>
              <a:rPr sz="2300" spc="-260" dirty="0"/>
              <a:t> </a:t>
            </a:r>
            <a:r>
              <a:rPr sz="2300" spc="-270" dirty="0"/>
              <a:t>E</a:t>
            </a:r>
            <a:r>
              <a:rPr sz="2300" spc="-20" dirty="0"/>
              <a:t>N</a:t>
            </a:r>
            <a:r>
              <a:rPr sz="2300" spc="-145" dirty="0"/>
              <a:t>GIN</a:t>
            </a:r>
            <a:r>
              <a:rPr sz="2300" spc="-150" dirty="0"/>
              <a:t>EE</a:t>
            </a:r>
            <a:r>
              <a:rPr sz="2300" spc="-160" dirty="0"/>
              <a:t>R</a:t>
            </a:r>
            <a:r>
              <a:rPr sz="2300" spc="-40" dirty="0"/>
              <a:t>I</a:t>
            </a:r>
            <a:r>
              <a:rPr sz="2300" spc="-95" dirty="0"/>
              <a:t>N</a:t>
            </a:r>
            <a:r>
              <a:rPr sz="2300" dirty="0"/>
              <a:t>G,</a:t>
            </a:r>
            <a:r>
              <a:rPr sz="2300" spc="-185" dirty="0"/>
              <a:t>R</a:t>
            </a:r>
            <a:r>
              <a:rPr sz="2300" spc="-180" dirty="0"/>
              <a:t>A</a:t>
            </a:r>
            <a:r>
              <a:rPr sz="2300" spc="-204" dirty="0"/>
              <a:t>S</a:t>
            </a:r>
            <a:r>
              <a:rPr sz="2300" spc="-155" dirty="0"/>
              <a:t>I</a:t>
            </a:r>
            <a:r>
              <a:rPr sz="2300" spc="-150" dirty="0"/>
              <a:t>PU</a:t>
            </a:r>
            <a:r>
              <a:rPr sz="2300" spc="-165" dirty="0"/>
              <a:t>R</a:t>
            </a:r>
            <a:r>
              <a:rPr sz="2300" spc="-180" dirty="0"/>
              <a:t>A</a:t>
            </a:r>
            <a:r>
              <a:rPr sz="2300" dirty="0"/>
              <a:t>M</a:t>
            </a:r>
            <a:r>
              <a:rPr sz="2300" spc="-10" dirty="0"/>
              <a:t> </a:t>
            </a:r>
            <a:r>
              <a:rPr sz="2300" dirty="0"/>
              <a:t>–	</a:t>
            </a:r>
            <a:r>
              <a:rPr sz="2300" spc="10" dirty="0"/>
              <a:t>6</a:t>
            </a:r>
            <a:r>
              <a:rPr sz="2300" spc="-40" dirty="0"/>
              <a:t>3</a:t>
            </a:r>
            <a:r>
              <a:rPr sz="2300" dirty="0"/>
              <a:t>7</a:t>
            </a:r>
            <a:r>
              <a:rPr sz="2300" spc="-170" dirty="0"/>
              <a:t> </a:t>
            </a:r>
            <a:r>
              <a:rPr sz="2300" spc="95" dirty="0"/>
              <a:t>4</a:t>
            </a:r>
            <a:r>
              <a:rPr sz="2300" spc="215" dirty="0"/>
              <a:t>0</a:t>
            </a:r>
            <a:r>
              <a:rPr sz="2300" dirty="0"/>
              <a:t>8.</a:t>
            </a:r>
          </a:p>
          <a:p>
            <a:pPr marL="619125">
              <a:lnSpc>
                <a:spcPct val="100000"/>
              </a:lnSpc>
              <a:spcBef>
                <a:spcPts val="204"/>
              </a:spcBef>
            </a:pPr>
            <a:r>
              <a:rPr sz="2300" spc="-125" dirty="0"/>
              <a:t>DEPARTMENT</a:t>
            </a:r>
            <a:r>
              <a:rPr sz="2300" spc="-270" dirty="0"/>
              <a:t> </a:t>
            </a:r>
            <a:r>
              <a:rPr sz="2300" spc="55" dirty="0"/>
              <a:t>OF</a:t>
            </a:r>
            <a:r>
              <a:rPr sz="2300" spc="-285" dirty="0"/>
              <a:t> </a:t>
            </a:r>
            <a:r>
              <a:rPr sz="2300" spc="-45" dirty="0"/>
              <a:t>COMPUTERSCIENCEAND</a:t>
            </a:r>
            <a:r>
              <a:rPr sz="2300" spc="-165" dirty="0"/>
              <a:t> </a:t>
            </a:r>
            <a:r>
              <a:rPr sz="2300" spc="-120" dirty="0"/>
              <a:t>ENGINEERING</a:t>
            </a:r>
            <a:endParaRPr sz="2300" dirty="0"/>
          </a:p>
        </p:txBody>
      </p:sp>
      <p:sp>
        <p:nvSpPr>
          <p:cNvPr id="11" name="object 11"/>
          <p:cNvSpPr txBox="1"/>
          <p:nvPr/>
        </p:nvSpPr>
        <p:spPr>
          <a:xfrm>
            <a:off x="4583938" y="4524247"/>
            <a:ext cx="2023110" cy="57404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imes New Roman"/>
                <a:cs typeface="Times New Roman"/>
              </a:rPr>
              <a:t>Guided</a:t>
            </a:r>
            <a:r>
              <a:rPr sz="1800" spc="-114" dirty="0">
                <a:latin typeface="Times New Roman"/>
                <a:cs typeface="Times New Roman"/>
              </a:rPr>
              <a:t> </a:t>
            </a:r>
            <a:r>
              <a:rPr sz="1800" spc="5" dirty="0">
                <a:latin typeface="Times New Roman"/>
                <a:cs typeface="Times New Roman"/>
              </a:rPr>
              <a:t>by</a:t>
            </a:r>
            <a:r>
              <a:rPr sz="1800" spc="-90"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12700">
              <a:lnSpc>
                <a:spcPct val="100000"/>
              </a:lnSpc>
            </a:pPr>
            <a:r>
              <a:rPr sz="1800" spc="-240" dirty="0">
                <a:latin typeface="Times New Roman"/>
                <a:cs typeface="Times New Roman"/>
              </a:rPr>
              <a:t>T</a:t>
            </a:r>
            <a:r>
              <a:rPr sz="1800" spc="-105" dirty="0">
                <a:latin typeface="Times New Roman"/>
                <a:cs typeface="Times New Roman"/>
              </a:rPr>
              <a:t>.</a:t>
            </a:r>
            <a:r>
              <a:rPr sz="1800" spc="-204" dirty="0">
                <a:latin typeface="Times New Roman"/>
                <a:cs typeface="Times New Roman"/>
              </a:rPr>
              <a:t>S</a:t>
            </a:r>
            <a:r>
              <a:rPr sz="1800" spc="25" dirty="0">
                <a:latin typeface="Times New Roman"/>
                <a:cs typeface="Times New Roman"/>
              </a:rPr>
              <a:t>i</a:t>
            </a:r>
            <a:r>
              <a:rPr sz="1800" spc="20" dirty="0">
                <a:latin typeface="Times New Roman"/>
                <a:cs typeface="Times New Roman"/>
              </a:rPr>
              <a:t>n</a:t>
            </a:r>
            <a:r>
              <a:rPr sz="1800" spc="25" dirty="0">
                <a:latin typeface="Times New Roman"/>
                <a:cs typeface="Times New Roman"/>
              </a:rPr>
              <a:t>d</a:t>
            </a:r>
            <a:r>
              <a:rPr sz="1800" dirty="0">
                <a:latin typeface="Times New Roman"/>
                <a:cs typeface="Times New Roman"/>
              </a:rPr>
              <a:t>hi</a:t>
            </a:r>
            <a:r>
              <a:rPr sz="1800" spc="10" dirty="0">
                <a:latin typeface="Times New Roman"/>
                <a:cs typeface="Times New Roman"/>
              </a:rPr>
              <a:t>y</a:t>
            </a:r>
            <a:r>
              <a:rPr sz="1800" dirty="0">
                <a:latin typeface="Times New Roman"/>
                <a:cs typeface="Times New Roman"/>
              </a:rPr>
              <a:t>a</a:t>
            </a:r>
            <a:r>
              <a:rPr sz="1800" spc="-100" dirty="0">
                <a:latin typeface="Times New Roman"/>
                <a:cs typeface="Times New Roman"/>
              </a:rPr>
              <a:t> </a:t>
            </a:r>
            <a:r>
              <a:rPr sz="1800" spc="-20" dirty="0">
                <a:latin typeface="Times New Roman"/>
                <a:cs typeface="Times New Roman"/>
              </a:rPr>
              <a:t>M</a:t>
            </a:r>
            <a:r>
              <a:rPr sz="1800" spc="5" dirty="0">
                <a:latin typeface="Times New Roman"/>
                <a:cs typeface="Times New Roman"/>
              </a:rPr>
              <a:t>.</a:t>
            </a:r>
            <a:r>
              <a:rPr sz="1800" spc="-105" dirty="0">
                <a:latin typeface="Times New Roman"/>
                <a:cs typeface="Times New Roman"/>
              </a:rPr>
              <a:t>E</a:t>
            </a:r>
            <a:r>
              <a:rPr sz="1800" spc="-110" dirty="0">
                <a:latin typeface="Times New Roman"/>
                <a:cs typeface="Times New Roman"/>
              </a:rPr>
              <a:t>(C</a:t>
            </a:r>
            <a:r>
              <a:rPr sz="1800" spc="-120" dirty="0">
                <a:latin typeface="Times New Roman"/>
                <a:cs typeface="Times New Roman"/>
              </a:rPr>
              <a:t>S</a:t>
            </a:r>
            <a:r>
              <a:rPr sz="1800" spc="-105" dirty="0">
                <a:latin typeface="Times New Roman"/>
                <a:cs typeface="Times New Roman"/>
              </a:rPr>
              <a:t>E</a:t>
            </a:r>
            <a:r>
              <a:rPr sz="1800" spc="-75" dirty="0">
                <a:latin typeface="Times New Roman"/>
                <a:cs typeface="Times New Roman"/>
              </a:rPr>
              <a:t>)</a:t>
            </a:r>
            <a:r>
              <a:rPr sz="1800" spc="-70" dirty="0">
                <a:latin typeface="Times New Roman"/>
                <a:cs typeface="Times New Roman"/>
              </a:rPr>
              <a:t>.</a:t>
            </a:r>
            <a:r>
              <a:rPr sz="1800" dirty="0">
                <a:latin typeface="Times New Roman"/>
                <a:cs typeface="Times New Roman"/>
              </a:rPr>
              <a:t>,</a:t>
            </a:r>
            <a:endParaRPr sz="1800">
              <a:latin typeface="Times New Roman"/>
              <a:cs typeface="Times New Roman"/>
            </a:endParaRPr>
          </a:p>
        </p:txBody>
      </p:sp>
      <p:sp>
        <p:nvSpPr>
          <p:cNvPr id="12" name="object 12"/>
          <p:cNvSpPr txBox="1"/>
          <p:nvPr/>
        </p:nvSpPr>
        <p:spPr>
          <a:xfrm>
            <a:off x="8306181" y="4519676"/>
            <a:ext cx="2813050" cy="618490"/>
          </a:xfrm>
          <a:prstGeom prst="rect">
            <a:avLst/>
          </a:prstGeom>
        </p:spPr>
        <p:txBody>
          <a:bodyPr vert="horz" wrap="square" lIns="0" tIns="12700" rIns="0" bIns="0" rtlCol="0">
            <a:spAutoFit/>
          </a:bodyPr>
          <a:lstStyle/>
          <a:p>
            <a:pPr marL="12700">
              <a:lnSpc>
                <a:spcPct val="100000"/>
              </a:lnSpc>
              <a:spcBef>
                <a:spcPts val="100"/>
              </a:spcBef>
            </a:pPr>
            <a:r>
              <a:rPr sz="2000" spc="10" dirty="0">
                <a:latin typeface="Times New Roman"/>
                <a:cs typeface="Times New Roman"/>
              </a:rPr>
              <a:t>Presented</a:t>
            </a:r>
            <a:r>
              <a:rPr sz="2000" spc="-114" dirty="0">
                <a:latin typeface="Times New Roman"/>
                <a:cs typeface="Times New Roman"/>
              </a:rPr>
              <a:t> </a:t>
            </a:r>
            <a:r>
              <a:rPr sz="2000" spc="55" dirty="0">
                <a:latin typeface="Times New Roman"/>
                <a:cs typeface="Times New Roman"/>
              </a:rPr>
              <a:t>by</a:t>
            </a:r>
            <a:r>
              <a:rPr sz="2000" spc="-80" dirty="0">
                <a:latin typeface="Times New Roman"/>
                <a:cs typeface="Times New Roman"/>
              </a:rPr>
              <a:t> </a:t>
            </a:r>
            <a:r>
              <a:rPr sz="2000" dirty="0">
                <a:latin typeface="Times New Roman"/>
                <a:cs typeface="Times New Roman"/>
              </a:rPr>
              <a:t>:</a:t>
            </a:r>
            <a:endParaRPr sz="2000">
              <a:latin typeface="Times New Roman"/>
              <a:cs typeface="Times New Roman"/>
            </a:endParaRPr>
          </a:p>
          <a:p>
            <a:pPr marL="12700">
              <a:lnSpc>
                <a:spcPct val="100000"/>
              </a:lnSpc>
              <a:spcBef>
                <a:spcPts val="105"/>
              </a:spcBef>
            </a:pPr>
            <a:r>
              <a:rPr sz="1800" spc="-35" dirty="0">
                <a:latin typeface="Times New Roman"/>
                <a:cs typeface="Times New Roman"/>
              </a:rPr>
              <a:t>1.S.ArunKumar</a:t>
            </a:r>
            <a:r>
              <a:rPr sz="1800" spc="-30" dirty="0">
                <a:latin typeface="Times New Roman"/>
                <a:cs typeface="Times New Roman"/>
              </a:rPr>
              <a:t> </a:t>
            </a:r>
            <a:r>
              <a:rPr sz="1800" spc="-40" dirty="0">
                <a:latin typeface="Times New Roman"/>
                <a:cs typeface="Times New Roman"/>
              </a:rPr>
              <a:t>621719104003</a:t>
            </a:r>
            <a:endParaRPr sz="1800">
              <a:latin typeface="Times New Roman"/>
              <a:cs typeface="Times New Roman"/>
            </a:endParaRPr>
          </a:p>
        </p:txBody>
      </p:sp>
      <p:sp>
        <p:nvSpPr>
          <p:cNvPr id="13" name="object 13"/>
          <p:cNvSpPr txBox="1"/>
          <p:nvPr/>
        </p:nvSpPr>
        <p:spPr>
          <a:xfrm>
            <a:off x="8306181" y="5112511"/>
            <a:ext cx="1233170" cy="848994"/>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Times New Roman"/>
                <a:cs typeface="Times New Roman"/>
              </a:rPr>
              <a:t>2.</a:t>
            </a:r>
            <a:r>
              <a:rPr sz="1800" spc="-5" dirty="0">
                <a:latin typeface="Times New Roman"/>
                <a:cs typeface="Times New Roman"/>
              </a:rPr>
              <a:t>M.Ath</a:t>
            </a:r>
            <a:r>
              <a:rPr sz="1800" dirty="0">
                <a:latin typeface="Times New Roman"/>
                <a:cs typeface="Times New Roman"/>
              </a:rPr>
              <a:t>avan  </a:t>
            </a:r>
            <a:r>
              <a:rPr sz="1800" spc="-55" dirty="0">
                <a:latin typeface="Times New Roman"/>
                <a:cs typeface="Times New Roman"/>
              </a:rPr>
              <a:t>3.R.Gokulraj </a:t>
            </a:r>
            <a:r>
              <a:rPr sz="1800" spc="-50" dirty="0">
                <a:latin typeface="Times New Roman"/>
                <a:cs typeface="Times New Roman"/>
              </a:rPr>
              <a:t> </a:t>
            </a:r>
            <a:r>
              <a:rPr sz="1800" spc="-35" dirty="0">
                <a:latin typeface="Times New Roman"/>
                <a:cs typeface="Times New Roman"/>
              </a:rPr>
              <a:t>4.J.Velmani</a:t>
            </a:r>
            <a:endParaRPr sz="1800">
              <a:latin typeface="Times New Roman"/>
              <a:cs typeface="Times New Roman"/>
            </a:endParaRPr>
          </a:p>
        </p:txBody>
      </p:sp>
      <p:sp>
        <p:nvSpPr>
          <p:cNvPr id="14" name="object 14"/>
          <p:cNvSpPr txBox="1"/>
          <p:nvPr/>
        </p:nvSpPr>
        <p:spPr>
          <a:xfrm>
            <a:off x="9751314" y="5112511"/>
            <a:ext cx="1397000" cy="848994"/>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621719104004</a:t>
            </a:r>
            <a:endParaRPr sz="1800">
              <a:latin typeface="Times New Roman"/>
              <a:cs typeface="Times New Roman"/>
            </a:endParaRPr>
          </a:p>
          <a:p>
            <a:pPr marL="29209">
              <a:lnSpc>
                <a:spcPct val="100000"/>
              </a:lnSpc>
            </a:pPr>
            <a:r>
              <a:rPr sz="1800" spc="-65" dirty="0">
                <a:latin typeface="Times New Roman"/>
                <a:cs typeface="Times New Roman"/>
              </a:rPr>
              <a:t>621719104011</a:t>
            </a:r>
            <a:endParaRPr sz="1800">
              <a:latin typeface="Times New Roman"/>
              <a:cs typeface="Times New Roman"/>
            </a:endParaRPr>
          </a:p>
          <a:p>
            <a:pPr marL="12700">
              <a:lnSpc>
                <a:spcPct val="100000"/>
              </a:lnSpc>
            </a:pPr>
            <a:r>
              <a:rPr sz="1800" spc="-15" dirty="0">
                <a:latin typeface="Times New Roman"/>
                <a:cs typeface="Times New Roman"/>
              </a:rPr>
              <a:t>621719104052</a:t>
            </a:r>
            <a:endParaRPr sz="1800">
              <a:latin typeface="Times New Roman"/>
              <a:cs typeface="Times New Roman"/>
            </a:endParaRPr>
          </a:p>
        </p:txBody>
      </p:sp>
      <p:sp>
        <p:nvSpPr>
          <p:cNvPr id="15" name="object 15"/>
          <p:cNvSpPr txBox="1"/>
          <p:nvPr/>
        </p:nvSpPr>
        <p:spPr>
          <a:xfrm>
            <a:off x="4583938" y="2671698"/>
            <a:ext cx="3008630" cy="939800"/>
          </a:xfrm>
          <a:prstGeom prst="rect">
            <a:avLst/>
          </a:prstGeom>
        </p:spPr>
        <p:txBody>
          <a:bodyPr vert="horz" wrap="square" lIns="0" tIns="12700" rIns="0" bIns="0" rtlCol="0">
            <a:spAutoFit/>
          </a:bodyPr>
          <a:lstStyle/>
          <a:p>
            <a:pPr marL="12700">
              <a:lnSpc>
                <a:spcPct val="100000"/>
              </a:lnSpc>
              <a:spcBef>
                <a:spcPts val="100"/>
              </a:spcBef>
            </a:pPr>
            <a:r>
              <a:rPr sz="6000" spc="-280" dirty="0">
                <a:latin typeface="Times New Roman"/>
                <a:cs typeface="Times New Roman"/>
              </a:rPr>
              <a:t>PROJECT</a:t>
            </a:r>
            <a:endParaRPr sz="6000" dirty="0">
              <a:latin typeface="Times New Roman"/>
              <a:cs typeface="Times New Roman"/>
            </a:endParaRPr>
          </a:p>
        </p:txBody>
      </p:sp>
      <p:pic>
        <p:nvPicPr>
          <p:cNvPr id="16" name="Picture 4" descr="Secretary's Desk">
            <a:extLst>
              <a:ext uri="{FF2B5EF4-FFF2-40B4-BE49-F238E27FC236}">
                <a16:creationId xmlns:a16="http://schemas.microsoft.com/office/drawing/2014/main" id="{FA229F36-7C9D-7BF4-FB58-9B8704AA1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66" y="161638"/>
            <a:ext cx="1296887" cy="1574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927" y="897381"/>
            <a:ext cx="4431665" cy="635000"/>
          </a:xfrm>
          <a:prstGeom prst="rect">
            <a:avLst/>
          </a:prstGeom>
        </p:spPr>
        <p:txBody>
          <a:bodyPr vert="horz" wrap="square" lIns="0" tIns="12065" rIns="0" bIns="0" rtlCol="0">
            <a:spAutoFit/>
          </a:bodyPr>
          <a:lstStyle/>
          <a:p>
            <a:pPr marL="12700">
              <a:lnSpc>
                <a:spcPct val="100000"/>
              </a:lnSpc>
              <a:spcBef>
                <a:spcPts val="95"/>
              </a:spcBef>
            </a:pPr>
            <a:r>
              <a:rPr spc="-15" dirty="0"/>
              <a:t>LIST</a:t>
            </a:r>
            <a:r>
              <a:rPr spc="-60" dirty="0"/>
              <a:t> </a:t>
            </a:r>
            <a:r>
              <a:rPr spc="-5" dirty="0"/>
              <a:t>OF</a:t>
            </a:r>
            <a:r>
              <a:rPr spc="-60" dirty="0"/>
              <a:t> </a:t>
            </a:r>
            <a:r>
              <a:rPr spc="-20" dirty="0"/>
              <a:t>MODULES</a:t>
            </a:r>
          </a:p>
        </p:txBody>
      </p:sp>
      <p:sp>
        <p:nvSpPr>
          <p:cNvPr id="3" name="object 3"/>
          <p:cNvSpPr txBox="1"/>
          <p:nvPr/>
        </p:nvSpPr>
        <p:spPr>
          <a:xfrm>
            <a:off x="2361945" y="2568086"/>
            <a:ext cx="2610485" cy="1705610"/>
          </a:xfrm>
          <a:prstGeom prst="rect">
            <a:avLst/>
          </a:prstGeom>
        </p:spPr>
        <p:txBody>
          <a:bodyPr vert="horz" wrap="square" lIns="0" tIns="30480" rIns="0" bIns="0" rtlCol="0">
            <a:spAutoFit/>
          </a:bodyPr>
          <a:lstStyle/>
          <a:p>
            <a:pPr marL="355600" indent="-342900">
              <a:lnSpc>
                <a:spcPct val="100000"/>
              </a:lnSpc>
              <a:spcBef>
                <a:spcPts val="240"/>
              </a:spcBef>
              <a:buClr>
                <a:srgbClr val="1285C3"/>
              </a:buClr>
              <a:buSzPct val="145000"/>
              <a:buFont typeface="Wingdings"/>
              <a:buChar char=""/>
              <a:tabLst>
                <a:tab pos="355600" algn="l"/>
              </a:tabLst>
            </a:pPr>
            <a:r>
              <a:rPr sz="2000" spc="-10" dirty="0">
                <a:latin typeface="Times New Roman"/>
                <a:cs typeface="Times New Roman"/>
              </a:rPr>
              <a:t>Trading</a:t>
            </a:r>
            <a:r>
              <a:rPr sz="2000" spc="-110" dirty="0">
                <a:latin typeface="Times New Roman"/>
                <a:cs typeface="Times New Roman"/>
              </a:rPr>
              <a:t> </a:t>
            </a:r>
            <a:r>
              <a:rPr sz="2000" dirty="0">
                <a:latin typeface="Times New Roman"/>
                <a:cs typeface="Times New Roman"/>
              </a:rPr>
              <a:t>journal</a:t>
            </a:r>
            <a:endParaRPr sz="2000">
              <a:latin typeface="Times New Roman"/>
              <a:cs typeface="Times New Roman"/>
            </a:endParaRPr>
          </a:p>
          <a:p>
            <a:pPr marL="419100" indent="-407034">
              <a:lnSpc>
                <a:spcPct val="100000"/>
              </a:lnSpc>
              <a:spcBef>
                <a:spcPts val="1105"/>
              </a:spcBef>
              <a:buClr>
                <a:srgbClr val="1285C3"/>
              </a:buClr>
              <a:buSzPct val="145000"/>
              <a:buFont typeface="Wingdings"/>
              <a:buChar char=""/>
              <a:tabLst>
                <a:tab pos="419734" algn="l"/>
              </a:tabLst>
            </a:pPr>
            <a:r>
              <a:rPr sz="2000" dirty="0">
                <a:latin typeface="Times New Roman"/>
                <a:cs typeface="Times New Roman"/>
              </a:rPr>
              <a:t>Stocks</a:t>
            </a:r>
            <a:r>
              <a:rPr sz="2000" spc="-100" dirty="0">
                <a:latin typeface="Times New Roman"/>
                <a:cs typeface="Times New Roman"/>
              </a:rPr>
              <a:t> </a:t>
            </a:r>
            <a:r>
              <a:rPr sz="2000" spc="5" dirty="0">
                <a:latin typeface="Times New Roman"/>
                <a:cs typeface="Times New Roman"/>
              </a:rPr>
              <a:t>v</a:t>
            </a:r>
            <a:r>
              <a:rPr sz="2000" dirty="0">
                <a:latin typeface="Times New Roman"/>
                <a:cs typeface="Times New Roman"/>
              </a:rPr>
              <a:t>isual</a:t>
            </a:r>
            <a:r>
              <a:rPr sz="2000" spc="-10" dirty="0">
                <a:latin typeface="Times New Roman"/>
                <a:cs typeface="Times New Roman"/>
              </a:rPr>
              <a:t>i</a:t>
            </a:r>
            <a:r>
              <a:rPr sz="2000" dirty="0">
                <a:latin typeface="Times New Roman"/>
                <a:cs typeface="Times New Roman"/>
              </a:rPr>
              <a:t>zing</a:t>
            </a:r>
            <a:endParaRPr sz="2000">
              <a:latin typeface="Times New Roman"/>
              <a:cs typeface="Times New Roman"/>
            </a:endParaRPr>
          </a:p>
          <a:p>
            <a:pPr marL="419100" indent="-407034">
              <a:lnSpc>
                <a:spcPct val="100000"/>
              </a:lnSpc>
              <a:spcBef>
                <a:spcPts val="1095"/>
              </a:spcBef>
              <a:buClr>
                <a:srgbClr val="1285C3"/>
              </a:buClr>
              <a:buSzPct val="145000"/>
              <a:buFont typeface="Wingdings"/>
              <a:buChar char=""/>
              <a:tabLst>
                <a:tab pos="419734" algn="l"/>
              </a:tabLst>
            </a:pPr>
            <a:r>
              <a:rPr sz="2000" spc="-75" dirty="0">
                <a:latin typeface="Times New Roman"/>
                <a:cs typeface="Times New Roman"/>
              </a:rPr>
              <a:t>T</a:t>
            </a:r>
            <a:r>
              <a:rPr sz="2000" dirty="0">
                <a:latin typeface="Times New Roman"/>
                <a:cs typeface="Times New Roman"/>
              </a:rPr>
              <a:t>ra</a:t>
            </a:r>
            <a:r>
              <a:rPr sz="2000" spc="5" dirty="0">
                <a:latin typeface="Times New Roman"/>
                <a:cs typeface="Times New Roman"/>
              </a:rPr>
              <a:t>d</a:t>
            </a:r>
            <a:r>
              <a:rPr sz="2000" dirty="0">
                <a:latin typeface="Times New Roman"/>
                <a:cs typeface="Times New Roman"/>
              </a:rPr>
              <a:t>ing</a:t>
            </a:r>
            <a:r>
              <a:rPr sz="2000" spc="-95" dirty="0">
                <a:latin typeface="Times New Roman"/>
                <a:cs typeface="Times New Roman"/>
              </a:rPr>
              <a:t> </a:t>
            </a:r>
            <a:r>
              <a:rPr sz="2000" dirty="0">
                <a:latin typeface="Times New Roman"/>
                <a:cs typeface="Times New Roman"/>
              </a:rPr>
              <a:t>c</a:t>
            </a:r>
            <a:r>
              <a:rPr sz="2000" spc="5" dirty="0">
                <a:latin typeface="Times New Roman"/>
                <a:cs typeface="Times New Roman"/>
              </a:rPr>
              <a:t>h</a:t>
            </a:r>
            <a:r>
              <a:rPr sz="2000" dirty="0">
                <a:latin typeface="Times New Roman"/>
                <a:cs typeface="Times New Roman"/>
              </a:rPr>
              <a:t>a</a:t>
            </a:r>
            <a:r>
              <a:rPr sz="2000" spc="5" dirty="0">
                <a:latin typeface="Times New Roman"/>
                <a:cs typeface="Times New Roman"/>
              </a:rPr>
              <a:t>r</a:t>
            </a:r>
            <a:r>
              <a:rPr sz="2000" dirty="0">
                <a:latin typeface="Times New Roman"/>
                <a:cs typeface="Times New Roman"/>
              </a:rPr>
              <a:t>ts</a:t>
            </a:r>
            <a:endParaRPr sz="2000">
              <a:latin typeface="Times New Roman"/>
              <a:cs typeface="Times New Roman"/>
            </a:endParaRPr>
          </a:p>
          <a:p>
            <a:pPr marL="355600" indent="-342900">
              <a:lnSpc>
                <a:spcPct val="100000"/>
              </a:lnSpc>
              <a:spcBef>
                <a:spcPts val="1105"/>
              </a:spcBef>
              <a:buClr>
                <a:srgbClr val="1285C3"/>
              </a:buClr>
              <a:buSzPct val="145000"/>
              <a:buFont typeface="Wingdings"/>
              <a:buChar char=""/>
              <a:tabLst>
                <a:tab pos="355600" algn="l"/>
              </a:tabLst>
            </a:pPr>
            <a:r>
              <a:rPr sz="2000" dirty="0">
                <a:latin typeface="Times New Roman"/>
                <a:cs typeface="Times New Roman"/>
              </a:rPr>
              <a:t>Account</a:t>
            </a:r>
            <a:r>
              <a:rPr sz="2000" spc="-120" dirty="0">
                <a:latin typeface="Times New Roman"/>
                <a:cs typeface="Times New Roman"/>
              </a:rPr>
              <a:t> </a:t>
            </a:r>
            <a:r>
              <a:rPr sz="2000" spc="-5" dirty="0">
                <a:latin typeface="Times New Roman"/>
                <a:cs typeface="Times New Roman"/>
              </a:rPr>
              <a:t>Management</a:t>
            </a:r>
            <a:endParaRPr sz="20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327" y="363423"/>
            <a:ext cx="3190875" cy="635000"/>
          </a:xfrm>
          <a:prstGeom prst="rect">
            <a:avLst/>
          </a:prstGeom>
        </p:spPr>
        <p:txBody>
          <a:bodyPr vert="horz" wrap="square" lIns="0" tIns="12065" rIns="0" bIns="0" rtlCol="0">
            <a:spAutoFit/>
          </a:bodyPr>
          <a:lstStyle/>
          <a:p>
            <a:pPr marL="12700">
              <a:lnSpc>
                <a:spcPct val="100000"/>
              </a:lnSpc>
              <a:spcBef>
                <a:spcPts val="95"/>
              </a:spcBef>
            </a:pPr>
            <a:r>
              <a:rPr spc="-5" dirty="0"/>
              <a:t>Trading</a:t>
            </a:r>
            <a:r>
              <a:rPr spc="-140" dirty="0"/>
              <a:t> </a:t>
            </a:r>
            <a:r>
              <a:rPr dirty="0"/>
              <a:t>journal</a:t>
            </a:r>
          </a:p>
        </p:txBody>
      </p:sp>
      <p:sp>
        <p:nvSpPr>
          <p:cNvPr id="3" name="object 3"/>
          <p:cNvSpPr txBox="1"/>
          <p:nvPr/>
        </p:nvSpPr>
        <p:spPr>
          <a:xfrm>
            <a:off x="1676145" y="1287271"/>
            <a:ext cx="10071735" cy="4960973"/>
          </a:xfrm>
          <a:prstGeom prst="rect">
            <a:avLst/>
          </a:prstGeom>
        </p:spPr>
        <p:txBody>
          <a:bodyPr vert="horz" wrap="square" lIns="0" tIns="13335" rIns="0" bIns="0" rtlCol="0">
            <a:spAutoFit/>
          </a:bodyPr>
          <a:lstStyle/>
          <a:p>
            <a:pPr marL="12700">
              <a:lnSpc>
                <a:spcPct val="100000"/>
              </a:lnSpc>
              <a:spcBef>
                <a:spcPts val="105"/>
              </a:spcBef>
            </a:pPr>
            <a:r>
              <a:rPr sz="2000" b="1" dirty="0">
                <a:latin typeface="Times New Roman"/>
                <a:cs typeface="Times New Roman"/>
              </a:rPr>
              <a:t>WH</a:t>
            </a:r>
            <a:r>
              <a:rPr sz="2000" b="1" spc="-140" dirty="0">
                <a:latin typeface="Times New Roman"/>
                <a:cs typeface="Times New Roman"/>
              </a:rPr>
              <a:t>A</a:t>
            </a:r>
            <a:r>
              <a:rPr sz="2000" b="1" dirty="0">
                <a:latin typeface="Times New Roman"/>
                <a:cs typeface="Times New Roman"/>
              </a:rPr>
              <a:t>T</a:t>
            </a:r>
            <a:r>
              <a:rPr sz="2000" b="1" spc="-75" dirty="0">
                <a:latin typeface="Times New Roman"/>
                <a:cs typeface="Times New Roman"/>
              </a:rPr>
              <a:t> </a:t>
            </a:r>
            <a:r>
              <a:rPr sz="2000" b="1" dirty="0">
                <a:latin typeface="Times New Roman"/>
                <a:cs typeface="Times New Roman"/>
              </a:rPr>
              <a:t>IS</a:t>
            </a:r>
            <a:r>
              <a:rPr sz="2000" b="1" spc="-130" dirty="0">
                <a:latin typeface="Times New Roman"/>
                <a:cs typeface="Times New Roman"/>
              </a:rPr>
              <a:t> </a:t>
            </a:r>
            <a:r>
              <a:rPr sz="2000" b="1" dirty="0">
                <a:latin typeface="Times New Roman"/>
                <a:cs typeface="Times New Roman"/>
              </a:rPr>
              <a:t>A</a:t>
            </a:r>
            <a:r>
              <a:rPr sz="2000" b="1" spc="-150" dirty="0">
                <a:latin typeface="Times New Roman"/>
                <a:cs typeface="Times New Roman"/>
              </a:rPr>
              <a:t> </a:t>
            </a:r>
            <a:r>
              <a:rPr sz="2000" b="1" dirty="0">
                <a:latin typeface="Times New Roman"/>
                <a:cs typeface="Times New Roman"/>
              </a:rPr>
              <a:t>TRA</a:t>
            </a:r>
            <a:r>
              <a:rPr sz="2000" b="1" spc="5" dirty="0">
                <a:latin typeface="Times New Roman"/>
                <a:cs typeface="Times New Roman"/>
              </a:rPr>
              <a:t>D</a:t>
            </a:r>
            <a:r>
              <a:rPr sz="2000" b="1" dirty="0">
                <a:latin typeface="Times New Roman"/>
                <a:cs typeface="Times New Roman"/>
              </a:rPr>
              <a:t>ING</a:t>
            </a:r>
            <a:r>
              <a:rPr sz="2000" b="1" spc="-45" dirty="0">
                <a:latin typeface="Times New Roman"/>
                <a:cs typeface="Times New Roman"/>
              </a:rPr>
              <a:t> </a:t>
            </a:r>
            <a:r>
              <a:rPr sz="2000" b="1" dirty="0">
                <a:latin typeface="Times New Roman"/>
                <a:cs typeface="Times New Roman"/>
              </a:rPr>
              <a:t>JOU</a:t>
            </a:r>
            <a:r>
              <a:rPr sz="2000" b="1" spc="5" dirty="0">
                <a:latin typeface="Times New Roman"/>
                <a:cs typeface="Times New Roman"/>
              </a:rPr>
              <a:t>R</a:t>
            </a:r>
            <a:r>
              <a:rPr sz="2000" b="1" dirty="0">
                <a:latin typeface="Times New Roman"/>
                <a:cs typeface="Times New Roman"/>
              </a:rPr>
              <a:t>N</a:t>
            </a:r>
            <a:r>
              <a:rPr sz="2000" b="1" spc="5" dirty="0">
                <a:latin typeface="Times New Roman"/>
                <a:cs typeface="Times New Roman"/>
              </a:rPr>
              <a:t>A</a:t>
            </a:r>
            <a:r>
              <a:rPr sz="2000" b="1" dirty="0">
                <a:latin typeface="Times New Roman"/>
                <a:cs typeface="Times New Roman"/>
              </a:rPr>
              <a:t>L?</a:t>
            </a:r>
            <a:endParaRPr sz="2000" dirty="0">
              <a:latin typeface="Times New Roman"/>
              <a:cs typeface="Times New Roman"/>
            </a:endParaRPr>
          </a:p>
          <a:p>
            <a:pPr marL="12700" marR="5080" indent="495300" algn="just">
              <a:lnSpc>
                <a:spcPct val="100000"/>
              </a:lnSpc>
            </a:pPr>
            <a:r>
              <a:rPr sz="2000" dirty="0">
                <a:latin typeface="Times New Roman"/>
                <a:cs typeface="Times New Roman"/>
              </a:rPr>
              <a:t>A </a:t>
            </a:r>
            <a:r>
              <a:rPr sz="2000" spc="-5" dirty="0">
                <a:latin typeface="Times New Roman"/>
                <a:cs typeface="Times New Roman"/>
              </a:rPr>
              <a:t>trading journal is </a:t>
            </a:r>
            <a:r>
              <a:rPr sz="2000" dirty="0">
                <a:latin typeface="Times New Roman"/>
                <a:cs typeface="Times New Roman"/>
              </a:rPr>
              <a:t>a </a:t>
            </a:r>
            <a:r>
              <a:rPr sz="2000" spc="-5" dirty="0">
                <a:latin typeface="Times New Roman"/>
                <a:cs typeface="Times New Roman"/>
              </a:rPr>
              <a:t>log </a:t>
            </a:r>
            <a:r>
              <a:rPr sz="2000" dirty="0">
                <a:latin typeface="Times New Roman"/>
                <a:cs typeface="Times New Roman"/>
              </a:rPr>
              <a:t>that </a:t>
            </a:r>
            <a:r>
              <a:rPr sz="2000" spc="-5" dirty="0">
                <a:latin typeface="Times New Roman"/>
                <a:cs typeface="Times New Roman"/>
              </a:rPr>
              <a:t>you can </a:t>
            </a:r>
            <a:r>
              <a:rPr sz="2000" dirty="0">
                <a:latin typeface="Times New Roman"/>
                <a:cs typeface="Times New Roman"/>
              </a:rPr>
              <a:t>use </a:t>
            </a:r>
            <a:r>
              <a:rPr sz="2000" spc="-5" dirty="0">
                <a:latin typeface="Times New Roman"/>
                <a:cs typeface="Times New Roman"/>
              </a:rPr>
              <a:t>to record your trades. </a:t>
            </a:r>
            <a:r>
              <a:rPr sz="2000" spc="-15" dirty="0">
                <a:latin typeface="Times New Roman"/>
                <a:cs typeface="Times New Roman"/>
              </a:rPr>
              <a:t>Traders </a:t>
            </a:r>
            <a:r>
              <a:rPr sz="2000" dirty="0">
                <a:latin typeface="Times New Roman"/>
                <a:cs typeface="Times New Roman"/>
              </a:rPr>
              <a:t>use a </a:t>
            </a:r>
            <a:r>
              <a:rPr sz="2000" spc="-5" dirty="0">
                <a:latin typeface="Times New Roman"/>
                <a:cs typeface="Times New Roman"/>
              </a:rPr>
              <a:t>trading </a:t>
            </a:r>
            <a:r>
              <a:rPr sz="2000" dirty="0">
                <a:latin typeface="Times New Roman"/>
                <a:cs typeface="Times New Roman"/>
              </a:rPr>
              <a:t>journal </a:t>
            </a:r>
            <a:r>
              <a:rPr sz="2000" spc="5" dirty="0">
                <a:latin typeface="Times New Roman"/>
                <a:cs typeface="Times New Roman"/>
              </a:rPr>
              <a:t> </a:t>
            </a:r>
            <a:r>
              <a:rPr sz="2000" spc="-5" dirty="0">
                <a:latin typeface="Times New Roman"/>
                <a:cs typeface="Times New Roman"/>
              </a:rPr>
              <a:t>to</a:t>
            </a:r>
            <a:r>
              <a:rPr sz="2000" dirty="0">
                <a:latin typeface="Times New Roman"/>
                <a:cs typeface="Times New Roman"/>
              </a:rPr>
              <a:t> </a:t>
            </a:r>
            <a:r>
              <a:rPr sz="2000" spc="-5" dirty="0">
                <a:latin typeface="Times New Roman"/>
                <a:cs typeface="Times New Roman"/>
              </a:rPr>
              <a:t>reflect </a:t>
            </a:r>
            <a:r>
              <a:rPr sz="2000" dirty="0">
                <a:latin typeface="Times New Roman"/>
                <a:cs typeface="Times New Roman"/>
              </a:rPr>
              <a:t>upon </a:t>
            </a:r>
            <a:r>
              <a:rPr sz="2000" spc="-5" dirty="0">
                <a:latin typeface="Times New Roman"/>
                <a:cs typeface="Times New Roman"/>
              </a:rPr>
              <a:t>previous trades so that they </a:t>
            </a:r>
            <a:r>
              <a:rPr sz="2000" spc="-10" dirty="0">
                <a:latin typeface="Times New Roman"/>
                <a:cs typeface="Times New Roman"/>
              </a:rPr>
              <a:t>may </a:t>
            </a:r>
            <a:r>
              <a:rPr sz="2000" dirty="0">
                <a:latin typeface="Times New Roman"/>
                <a:cs typeface="Times New Roman"/>
              </a:rPr>
              <a:t>evaluate </a:t>
            </a:r>
            <a:r>
              <a:rPr sz="2000" spc="-10" dirty="0">
                <a:latin typeface="Times New Roman"/>
                <a:cs typeface="Times New Roman"/>
              </a:rPr>
              <a:t>themselves, </a:t>
            </a:r>
            <a:r>
              <a:rPr sz="2000" spc="-5" dirty="0">
                <a:latin typeface="Times New Roman"/>
                <a:cs typeface="Times New Roman"/>
              </a:rPr>
              <a:t>and you should too! </a:t>
            </a:r>
            <a:r>
              <a:rPr sz="2000" spc="-65" dirty="0">
                <a:latin typeface="Times New Roman"/>
                <a:cs typeface="Times New Roman"/>
              </a:rPr>
              <a:t>You </a:t>
            </a:r>
            <a:r>
              <a:rPr sz="2000" spc="-5" dirty="0">
                <a:latin typeface="Times New Roman"/>
                <a:cs typeface="Times New Roman"/>
              </a:rPr>
              <a:t>can </a:t>
            </a:r>
            <a:r>
              <a:rPr sz="2000" dirty="0">
                <a:latin typeface="Times New Roman"/>
                <a:cs typeface="Times New Roman"/>
              </a:rPr>
              <a:t> use</a:t>
            </a:r>
            <a:r>
              <a:rPr sz="2000" spc="5" dirty="0">
                <a:latin typeface="Times New Roman"/>
                <a:cs typeface="Times New Roman"/>
              </a:rPr>
              <a:t> </a:t>
            </a:r>
            <a:r>
              <a:rPr sz="2000" spc="-5" dirty="0">
                <a:latin typeface="Times New Roman"/>
                <a:cs typeface="Times New Roman"/>
              </a:rPr>
              <a:t>journals </a:t>
            </a:r>
            <a:r>
              <a:rPr sz="2000" spc="-10" dirty="0">
                <a:latin typeface="Times New Roman"/>
                <a:cs typeface="Times New Roman"/>
              </a:rPr>
              <a:t>to </a:t>
            </a:r>
            <a:r>
              <a:rPr sz="2000" spc="-5" dirty="0">
                <a:latin typeface="Times New Roman"/>
                <a:cs typeface="Times New Roman"/>
              </a:rPr>
              <a:t>evaluate </a:t>
            </a:r>
            <a:r>
              <a:rPr sz="2000" dirty="0">
                <a:latin typeface="Times New Roman"/>
                <a:cs typeface="Times New Roman"/>
              </a:rPr>
              <a:t>where </a:t>
            </a:r>
            <a:r>
              <a:rPr sz="2000" spc="-5" dirty="0">
                <a:latin typeface="Times New Roman"/>
                <a:cs typeface="Times New Roman"/>
              </a:rPr>
              <a:t>you can </a:t>
            </a:r>
            <a:r>
              <a:rPr sz="2000" spc="-10" dirty="0">
                <a:latin typeface="Times New Roman"/>
                <a:cs typeface="Times New Roman"/>
              </a:rPr>
              <a:t>improve </a:t>
            </a:r>
            <a:r>
              <a:rPr sz="2000" spc="-5" dirty="0">
                <a:latin typeface="Times New Roman"/>
                <a:cs typeface="Times New Roman"/>
              </a:rPr>
              <a:t>your trading. </a:t>
            </a:r>
            <a:r>
              <a:rPr sz="2000" dirty="0">
                <a:latin typeface="Times New Roman"/>
                <a:cs typeface="Times New Roman"/>
              </a:rPr>
              <a:t>They </a:t>
            </a:r>
            <a:r>
              <a:rPr sz="2000" spc="-5" dirty="0">
                <a:latin typeface="Times New Roman"/>
                <a:cs typeface="Times New Roman"/>
              </a:rPr>
              <a:t>are </a:t>
            </a:r>
            <a:r>
              <a:rPr sz="2000" dirty="0">
                <a:latin typeface="Times New Roman"/>
                <a:cs typeface="Times New Roman"/>
              </a:rPr>
              <a:t>a </a:t>
            </a:r>
            <a:r>
              <a:rPr sz="2000" spc="-5" dirty="0">
                <a:latin typeface="Times New Roman"/>
                <a:cs typeface="Times New Roman"/>
              </a:rPr>
              <a:t>useful form </a:t>
            </a:r>
            <a:r>
              <a:rPr sz="2000" dirty="0">
                <a:latin typeface="Times New Roman"/>
                <a:cs typeface="Times New Roman"/>
              </a:rPr>
              <a:t>of record </a:t>
            </a:r>
            <a:r>
              <a:rPr sz="2000" spc="5" dirty="0">
                <a:latin typeface="Times New Roman"/>
                <a:cs typeface="Times New Roman"/>
              </a:rPr>
              <a:t> </a:t>
            </a:r>
            <a:r>
              <a:rPr sz="2000" dirty="0">
                <a:latin typeface="Times New Roman"/>
                <a:cs typeface="Times New Roman"/>
              </a:rPr>
              <a:t>keeping.</a:t>
            </a:r>
          </a:p>
          <a:p>
            <a:pPr>
              <a:lnSpc>
                <a:spcPct val="100000"/>
              </a:lnSpc>
              <a:spcBef>
                <a:spcPts val="45"/>
              </a:spcBef>
            </a:pPr>
            <a:endParaRPr sz="2100" dirty="0">
              <a:latin typeface="Times New Roman"/>
              <a:cs typeface="Times New Roman"/>
            </a:endParaRPr>
          </a:p>
          <a:p>
            <a:pPr marL="12700">
              <a:lnSpc>
                <a:spcPct val="100000"/>
              </a:lnSpc>
            </a:pPr>
            <a:r>
              <a:rPr sz="2000" b="1" dirty="0">
                <a:latin typeface="Times New Roman"/>
                <a:cs typeface="Times New Roman"/>
              </a:rPr>
              <a:t>WHY</a:t>
            </a:r>
            <a:r>
              <a:rPr sz="2000" b="1" spc="-150" dirty="0">
                <a:latin typeface="Times New Roman"/>
                <a:cs typeface="Times New Roman"/>
              </a:rPr>
              <a:t> </a:t>
            </a:r>
            <a:r>
              <a:rPr sz="2000" b="1" dirty="0">
                <a:latin typeface="Times New Roman"/>
                <a:cs typeface="Times New Roman"/>
              </a:rPr>
              <a:t>TRA</a:t>
            </a:r>
            <a:r>
              <a:rPr sz="2000" b="1" spc="5" dirty="0">
                <a:latin typeface="Times New Roman"/>
                <a:cs typeface="Times New Roman"/>
              </a:rPr>
              <a:t>D</a:t>
            </a:r>
            <a:r>
              <a:rPr sz="2000" b="1" dirty="0">
                <a:latin typeface="Times New Roman"/>
                <a:cs typeface="Times New Roman"/>
              </a:rPr>
              <a:t>ING</a:t>
            </a:r>
            <a:r>
              <a:rPr sz="2000" b="1" spc="-15" dirty="0">
                <a:latin typeface="Times New Roman"/>
                <a:cs typeface="Times New Roman"/>
              </a:rPr>
              <a:t> </a:t>
            </a:r>
            <a:r>
              <a:rPr sz="2000" b="1" spc="5" dirty="0">
                <a:latin typeface="Times New Roman"/>
                <a:cs typeface="Times New Roman"/>
              </a:rPr>
              <a:t>J</a:t>
            </a:r>
            <a:r>
              <a:rPr sz="2000" b="1" dirty="0">
                <a:latin typeface="Times New Roman"/>
                <a:cs typeface="Times New Roman"/>
              </a:rPr>
              <a:t>O</a:t>
            </a:r>
            <a:r>
              <a:rPr sz="2000" b="1" spc="5" dirty="0">
                <a:latin typeface="Times New Roman"/>
                <a:cs typeface="Times New Roman"/>
              </a:rPr>
              <a:t>URNA</a:t>
            </a:r>
            <a:r>
              <a:rPr sz="2000" b="1" dirty="0">
                <a:latin typeface="Times New Roman"/>
                <a:cs typeface="Times New Roman"/>
              </a:rPr>
              <a:t>LS</a:t>
            </a:r>
            <a:r>
              <a:rPr sz="2000" b="1" spc="-185" dirty="0">
                <a:latin typeface="Times New Roman"/>
                <a:cs typeface="Times New Roman"/>
              </a:rPr>
              <a:t> </a:t>
            </a:r>
            <a:r>
              <a:rPr sz="2000" b="1" spc="5" dirty="0">
                <a:latin typeface="Times New Roman"/>
                <a:cs typeface="Times New Roman"/>
              </a:rPr>
              <a:t>AR</a:t>
            </a:r>
            <a:r>
              <a:rPr sz="2000" b="1" dirty="0">
                <a:latin typeface="Times New Roman"/>
                <a:cs typeface="Times New Roman"/>
              </a:rPr>
              <a:t>E</a:t>
            </a:r>
            <a:r>
              <a:rPr sz="2000" b="1" spc="-5" dirty="0">
                <a:latin typeface="Times New Roman"/>
                <a:cs typeface="Times New Roman"/>
              </a:rPr>
              <a:t> </a:t>
            </a:r>
            <a:r>
              <a:rPr sz="2000" b="1" dirty="0">
                <a:latin typeface="Times New Roman"/>
                <a:cs typeface="Times New Roman"/>
              </a:rPr>
              <a:t>USEFUL</a:t>
            </a:r>
            <a:endParaRPr sz="2000" dirty="0">
              <a:latin typeface="Times New Roman"/>
              <a:cs typeface="Times New Roman"/>
            </a:endParaRPr>
          </a:p>
          <a:p>
            <a:pPr marL="12700">
              <a:lnSpc>
                <a:spcPct val="100000"/>
              </a:lnSpc>
              <a:spcBef>
                <a:spcPts val="5"/>
              </a:spcBef>
            </a:pPr>
            <a:r>
              <a:rPr sz="2000" spc="-5" dirty="0">
                <a:latin typeface="Times New Roman"/>
                <a:cs typeface="Times New Roman"/>
              </a:rPr>
              <a:t>Main</a:t>
            </a:r>
            <a:r>
              <a:rPr sz="2000" spc="-45" dirty="0">
                <a:latin typeface="Times New Roman"/>
                <a:cs typeface="Times New Roman"/>
              </a:rPr>
              <a:t> </a:t>
            </a:r>
            <a:r>
              <a:rPr sz="2000" dirty="0">
                <a:latin typeface="Times New Roman"/>
                <a:cs typeface="Times New Roman"/>
              </a:rPr>
              <a:t>reasons</a:t>
            </a:r>
            <a:r>
              <a:rPr sz="2000" spc="-75" dirty="0">
                <a:latin typeface="Times New Roman"/>
                <a:cs typeface="Times New Roman"/>
              </a:rPr>
              <a:t> </a:t>
            </a:r>
            <a:r>
              <a:rPr sz="2000" spc="-5" dirty="0">
                <a:latin typeface="Times New Roman"/>
                <a:cs typeface="Times New Roman"/>
              </a:rPr>
              <a:t>to</a:t>
            </a:r>
            <a:r>
              <a:rPr sz="2000" spc="-15" dirty="0">
                <a:latin typeface="Times New Roman"/>
                <a:cs typeface="Times New Roman"/>
              </a:rPr>
              <a:t> </a:t>
            </a:r>
            <a:r>
              <a:rPr sz="2000" dirty="0">
                <a:latin typeface="Times New Roman"/>
                <a:cs typeface="Times New Roman"/>
              </a:rPr>
              <a:t>keep</a:t>
            </a:r>
            <a:r>
              <a:rPr sz="2000" spc="-20"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dirty="0">
                <a:latin typeface="Times New Roman"/>
                <a:cs typeface="Times New Roman"/>
              </a:rPr>
              <a:t>trading</a:t>
            </a:r>
            <a:r>
              <a:rPr sz="2000" spc="-60" dirty="0">
                <a:latin typeface="Times New Roman"/>
                <a:cs typeface="Times New Roman"/>
              </a:rPr>
              <a:t> </a:t>
            </a:r>
            <a:r>
              <a:rPr sz="2000" dirty="0">
                <a:latin typeface="Times New Roman"/>
                <a:cs typeface="Times New Roman"/>
              </a:rPr>
              <a:t>journal</a:t>
            </a:r>
            <a:r>
              <a:rPr sz="2000" spc="-85" dirty="0">
                <a:latin typeface="Times New Roman"/>
                <a:cs typeface="Times New Roman"/>
              </a:rPr>
              <a:t> </a:t>
            </a:r>
            <a:r>
              <a:rPr sz="2000" dirty="0">
                <a:latin typeface="Times New Roman"/>
                <a:cs typeface="Times New Roman"/>
              </a:rPr>
              <a:t>include:</a:t>
            </a:r>
          </a:p>
          <a:p>
            <a:pPr marL="355600" indent="-342900">
              <a:lnSpc>
                <a:spcPct val="100000"/>
              </a:lnSpc>
              <a:buSzPct val="95000"/>
              <a:buFont typeface="Wingdings"/>
              <a:buChar char=""/>
              <a:tabLst>
                <a:tab pos="354965" algn="l"/>
                <a:tab pos="355600" algn="l"/>
              </a:tabLst>
            </a:pPr>
            <a:r>
              <a:rPr sz="2000" dirty="0">
                <a:latin typeface="Times New Roman"/>
                <a:cs typeface="Times New Roman"/>
              </a:rPr>
              <a:t>They</a:t>
            </a:r>
            <a:r>
              <a:rPr sz="2000" spc="-25" dirty="0">
                <a:latin typeface="Times New Roman"/>
                <a:cs typeface="Times New Roman"/>
              </a:rPr>
              <a:t> </a:t>
            </a:r>
            <a:r>
              <a:rPr sz="2000" dirty="0">
                <a:latin typeface="Times New Roman"/>
                <a:cs typeface="Times New Roman"/>
              </a:rPr>
              <a:t>help</a:t>
            </a:r>
            <a:r>
              <a:rPr sz="2000" spc="-35" dirty="0">
                <a:latin typeface="Times New Roman"/>
                <a:cs typeface="Times New Roman"/>
              </a:rPr>
              <a:t> </a:t>
            </a:r>
            <a:r>
              <a:rPr sz="2000" dirty="0">
                <a:latin typeface="Times New Roman"/>
                <a:cs typeface="Times New Roman"/>
              </a:rPr>
              <a:t>you</a:t>
            </a:r>
            <a:r>
              <a:rPr sz="2000" spc="-10" dirty="0">
                <a:latin typeface="Times New Roman"/>
                <a:cs typeface="Times New Roman"/>
              </a:rPr>
              <a:t> </a:t>
            </a:r>
            <a:r>
              <a:rPr sz="2000" dirty="0">
                <a:latin typeface="Times New Roman"/>
                <a:cs typeface="Times New Roman"/>
              </a:rPr>
              <a:t>identify</a:t>
            </a:r>
            <a:r>
              <a:rPr sz="2000" spc="-65" dirty="0">
                <a:latin typeface="Times New Roman"/>
                <a:cs typeface="Times New Roman"/>
              </a:rPr>
              <a:t> </a:t>
            </a:r>
            <a:r>
              <a:rPr sz="2000" dirty="0">
                <a:latin typeface="Times New Roman"/>
                <a:cs typeface="Times New Roman"/>
              </a:rPr>
              <a:t>weak</a:t>
            </a:r>
            <a:r>
              <a:rPr sz="2000" spc="-20" dirty="0">
                <a:latin typeface="Times New Roman"/>
                <a:cs typeface="Times New Roman"/>
              </a:rPr>
              <a:t> </a:t>
            </a:r>
            <a:r>
              <a:rPr sz="2000" dirty="0">
                <a:latin typeface="Times New Roman"/>
                <a:cs typeface="Times New Roman"/>
              </a:rPr>
              <a:t>points</a:t>
            </a:r>
            <a:r>
              <a:rPr sz="2000" spc="-65"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dirty="0">
                <a:latin typeface="Times New Roman"/>
                <a:cs typeface="Times New Roman"/>
              </a:rPr>
              <a:t>strong</a:t>
            </a:r>
            <a:r>
              <a:rPr sz="2000" spc="-50" dirty="0">
                <a:latin typeface="Times New Roman"/>
                <a:cs typeface="Times New Roman"/>
              </a:rPr>
              <a:t> </a:t>
            </a:r>
            <a:r>
              <a:rPr sz="2000" dirty="0">
                <a:latin typeface="Times New Roman"/>
                <a:cs typeface="Times New Roman"/>
              </a:rPr>
              <a:t>points</a:t>
            </a:r>
            <a:r>
              <a:rPr sz="2000" spc="-70" dirty="0">
                <a:latin typeface="Times New Roman"/>
                <a:cs typeface="Times New Roman"/>
              </a:rPr>
              <a:t> </a:t>
            </a:r>
            <a:r>
              <a:rPr sz="2000" spc="-5" dirty="0">
                <a:latin typeface="Times New Roman"/>
                <a:cs typeface="Times New Roman"/>
              </a:rPr>
              <a:t>in</a:t>
            </a:r>
            <a:r>
              <a:rPr sz="2000" spc="-10" dirty="0">
                <a:latin typeface="Times New Roman"/>
                <a:cs typeface="Times New Roman"/>
              </a:rPr>
              <a:t> </a:t>
            </a:r>
            <a:r>
              <a:rPr sz="2000" dirty="0">
                <a:latin typeface="Times New Roman"/>
                <a:cs typeface="Times New Roman"/>
              </a:rPr>
              <a:t>your</a:t>
            </a:r>
            <a:r>
              <a:rPr sz="2000" spc="-45" dirty="0">
                <a:latin typeface="Times New Roman"/>
                <a:cs typeface="Times New Roman"/>
              </a:rPr>
              <a:t> </a:t>
            </a:r>
            <a:r>
              <a:rPr sz="2000" spc="-5" dirty="0">
                <a:latin typeface="Times New Roman"/>
                <a:cs typeface="Times New Roman"/>
              </a:rPr>
              <a:t>style.</a:t>
            </a:r>
            <a:endParaRPr sz="2000" dirty="0">
              <a:latin typeface="Times New Roman"/>
              <a:cs typeface="Times New Roman"/>
            </a:endParaRPr>
          </a:p>
          <a:p>
            <a:pPr marL="355600" indent="-342900">
              <a:lnSpc>
                <a:spcPct val="100000"/>
              </a:lnSpc>
              <a:buSzPct val="95000"/>
              <a:buFont typeface="Wingdings"/>
              <a:buChar char=""/>
              <a:tabLst>
                <a:tab pos="354965" algn="l"/>
                <a:tab pos="355600" algn="l"/>
              </a:tabLst>
            </a:pPr>
            <a:r>
              <a:rPr sz="2000" dirty="0">
                <a:latin typeface="Times New Roman"/>
                <a:cs typeface="Times New Roman"/>
              </a:rPr>
              <a:t>Journals</a:t>
            </a:r>
            <a:r>
              <a:rPr sz="2000" spc="-100" dirty="0">
                <a:latin typeface="Times New Roman"/>
                <a:cs typeface="Times New Roman"/>
              </a:rPr>
              <a:t> </a:t>
            </a:r>
            <a:r>
              <a:rPr sz="2000" dirty="0">
                <a:latin typeface="Times New Roman"/>
                <a:cs typeface="Times New Roman"/>
              </a:rPr>
              <a:t>could</a:t>
            </a:r>
            <a:r>
              <a:rPr sz="2000" spc="-65" dirty="0">
                <a:latin typeface="Times New Roman"/>
                <a:cs typeface="Times New Roman"/>
              </a:rPr>
              <a:t> </a:t>
            </a:r>
            <a:r>
              <a:rPr sz="2000" dirty="0">
                <a:latin typeface="Times New Roman"/>
                <a:cs typeface="Times New Roman"/>
              </a:rPr>
              <a:t>increase</a:t>
            </a:r>
            <a:r>
              <a:rPr sz="2000" spc="-60" dirty="0">
                <a:latin typeface="Times New Roman"/>
                <a:cs typeface="Times New Roman"/>
              </a:rPr>
              <a:t> </a:t>
            </a:r>
            <a:r>
              <a:rPr sz="2000" dirty="0">
                <a:latin typeface="Times New Roman"/>
                <a:cs typeface="Times New Roman"/>
              </a:rPr>
              <a:t>trading</a:t>
            </a:r>
            <a:r>
              <a:rPr sz="2000" spc="-60" dirty="0">
                <a:latin typeface="Times New Roman"/>
                <a:cs typeface="Times New Roman"/>
              </a:rPr>
              <a:t> </a:t>
            </a:r>
            <a:r>
              <a:rPr sz="2000" spc="-15" dirty="0">
                <a:latin typeface="Times New Roman"/>
                <a:cs typeface="Times New Roman"/>
              </a:rPr>
              <a:t>consistency.</a:t>
            </a:r>
            <a:endParaRPr sz="2000" dirty="0">
              <a:latin typeface="Times New Roman"/>
              <a:cs typeface="Times New Roman"/>
            </a:endParaRPr>
          </a:p>
          <a:p>
            <a:pPr marL="355600" indent="-342900">
              <a:lnSpc>
                <a:spcPct val="100000"/>
              </a:lnSpc>
              <a:buSzPct val="95000"/>
              <a:buFont typeface="Wingdings"/>
              <a:buChar char=""/>
              <a:tabLst>
                <a:tab pos="354965" algn="l"/>
                <a:tab pos="355600" algn="l"/>
              </a:tabLst>
            </a:pPr>
            <a:r>
              <a:rPr sz="2000" dirty="0">
                <a:latin typeface="Times New Roman"/>
                <a:cs typeface="Times New Roman"/>
              </a:rPr>
              <a:t>The</a:t>
            </a:r>
            <a:r>
              <a:rPr sz="2000" spc="-30" dirty="0">
                <a:latin typeface="Times New Roman"/>
                <a:cs typeface="Times New Roman"/>
              </a:rPr>
              <a:t> </a:t>
            </a:r>
            <a:r>
              <a:rPr sz="2000" dirty="0">
                <a:latin typeface="Times New Roman"/>
                <a:cs typeface="Times New Roman"/>
              </a:rPr>
              <a:t>journal</a:t>
            </a:r>
            <a:r>
              <a:rPr sz="2000" spc="-90" dirty="0">
                <a:latin typeface="Times New Roman"/>
                <a:cs typeface="Times New Roman"/>
              </a:rPr>
              <a:t> </a:t>
            </a:r>
            <a:r>
              <a:rPr sz="2000" dirty="0">
                <a:latin typeface="Times New Roman"/>
                <a:cs typeface="Times New Roman"/>
              </a:rPr>
              <a:t>could</a:t>
            </a:r>
            <a:r>
              <a:rPr sz="2000" spc="-70" dirty="0">
                <a:latin typeface="Times New Roman"/>
                <a:cs typeface="Times New Roman"/>
              </a:rPr>
              <a:t> </a:t>
            </a:r>
            <a:r>
              <a:rPr sz="2000" dirty="0">
                <a:latin typeface="Times New Roman"/>
                <a:cs typeface="Times New Roman"/>
              </a:rPr>
              <a:t>keep</a:t>
            </a:r>
            <a:r>
              <a:rPr sz="2000" spc="-30" dirty="0">
                <a:latin typeface="Times New Roman"/>
                <a:cs typeface="Times New Roman"/>
              </a:rPr>
              <a:t> </a:t>
            </a:r>
            <a:r>
              <a:rPr sz="2000" dirty="0">
                <a:latin typeface="Times New Roman"/>
                <a:cs typeface="Times New Roman"/>
              </a:rPr>
              <a:t>you</a:t>
            </a:r>
            <a:r>
              <a:rPr sz="2000" spc="-25" dirty="0">
                <a:latin typeface="Times New Roman"/>
                <a:cs typeface="Times New Roman"/>
              </a:rPr>
              <a:t> </a:t>
            </a:r>
            <a:r>
              <a:rPr sz="2000" dirty="0">
                <a:latin typeface="Times New Roman"/>
                <a:cs typeface="Times New Roman"/>
              </a:rPr>
              <a:t>accountable.</a:t>
            </a:r>
          </a:p>
          <a:p>
            <a:pPr marL="355600" indent="-342900">
              <a:lnSpc>
                <a:spcPct val="100000"/>
              </a:lnSpc>
              <a:buSzPct val="95000"/>
              <a:buFont typeface="Wingdings"/>
              <a:buChar char=""/>
              <a:tabLst>
                <a:tab pos="354965" algn="l"/>
                <a:tab pos="355600" algn="l"/>
              </a:tabLst>
            </a:pP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journal</a:t>
            </a:r>
            <a:r>
              <a:rPr sz="2000" spc="-80" dirty="0">
                <a:latin typeface="Times New Roman"/>
                <a:cs typeface="Times New Roman"/>
              </a:rPr>
              <a:t> </a:t>
            </a:r>
            <a:r>
              <a:rPr sz="2000" spc="-5" dirty="0">
                <a:latin typeface="Times New Roman"/>
                <a:cs typeface="Times New Roman"/>
              </a:rPr>
              <a:t>can</a:t>
            </a:r>
            <a:r>
              <a:rPr sz="2000" spc="-25" dirty="0">
                <a:latin typeface="Times New Roman"/>
                <a:cs typeface="Times New Roman"/>
              </a:rPr>
              <a:t> </a:t>
            </a:r>
            <a:r>
              <a:rPr sz="2000" dirty="0">
                <a:latin typeface="Times New Roman"/>
                <a:cs typeface="Times New Roman"/>
              </a:rPr>
              <a:t>help</a:t>
            </a:r>
            <a:r>
              <a:rPr sz="2000" spc="-15" dirty="0">
                <a:latin typeface="Times New Roman"/>
                <a:cs typeface="Times New Roman"/>
              </a:rPr>
              <a:t> </a:t>
            </a:r>
            <a:r>
              <a:rPr sz="2000" spc="-5" dirty="0">
                <a:latin typeface="Times New Roman"/>
                <a:cs typeface="Times New Roman"/>
              </a:rPr>
              <a:t>you</a:t>
            </a:r>
            <a:r>
              <a:rPr sz="2000" spc="-35" dirty="0">
                <a:latin typeface="Times New Roman"/>
                <a:cs typeface="Times New Roman"/>
              </a:rPr>
              <a:t> </a:t>
            </a:r>
            <a:r>
              <a:rPr sz="2000" dirty="0">
                <a:latin typeface="Times New Roman"/>
                <a:cs typeface="Times New Roman"/>
              </a:rPr>
              <a:t>choose</a:t>
            </a:r>
            <a:r>
              <a:rPr sz="2000" spc="-55" dirty="0">
                <a:latin typeface="Times New Roman"/>
                <a:cs typeface="Times New Roman"/>
              </a:rPr>
              <a:t> </a:t>
            </a:r>
            <a:r>
              <a:rPr sz="2000" dirty="0">
                <a:latin typeface="Times New Roman"/>
                <a:cs typeface="Times New Roman"/>
              </a:rPr>
              <a:t>your</a:t>
            </a:r>
            <a:r>
              <a:rPr sz="2000" spc="-35" dirty="0">
                <a:latin typeface="Times New Roman"/>
                <a:cs typeface="Times New Roman"/>
              </a:rPr>
              <a:t> </a:t>
            </a:r>
            <a:r>
              <a:rPr sz="2000" dirty="0">
                <a:latin typeface="Times New Roman"/>
                <a:cs typeface="Times New Roman"/>
              </a:rPr>
              <a:t>best</a:t>
            </a:r>
            <a:r>
              <a:rPr sz="2000" spc="-35" dirty="0">
                <a:latin typeface="Times New Roman"/>
                <a:cs typeface="Times New Roman"/>
              </a:rPr>
              <a:t> </a:t>
            </a:r>
            <a:r>
              <a:rPr sz="2000" dirty="0">
                <a:latin typeface="Times New Roman"/>
                <a:cs typeface="Times New Roman"/>
              </a:rPr>
              <a:t>trading</a:t>
            </a:r>
            <a:r>
              <a:rPr sz="2000" spc="-65" dirty="0">
                <a:latin typeface="Times New Roman"/>
                <a:cs typeface="Times New Roman"/>
              </a:rPr>
              <a:t> </a:t>
            </a:r>
            <a:r>
              <a:rPr sz="2000" spc="-15" dirty="0">
                <a:latin typeface="Times New Roman"/>
                <a:cs typeface="Times New Roman"/>
              </a:rPr>
              <a:t>strategy.</a:t>
            </a:r>
            <a:endParaRPr sz="2000" dirty="0">
              <a:latin typeface="Times New Roman"/>
              <a:cs typeface="Times New Roman"/>
            </a:endParaRPr>
          </a:p>
          <a:p>
            <a:pPr>
              <a:lnSpc>
                <a:spcPct val="100000"/>
              </a:lnSpc>
              <a:spcBef>
                <a:spcPts val="40"/>
              </a:spcBef>
            </a:pPr>
            <a:endParaRPr sz="2050" dirty="0">
              <a:latin typeface="Times New Roman"/>
              <a:cs typeface="Times New Roman"/>
            </a:endParaRPr>
          </a:p>
          <a:p>
            <a:pPr marL="12700" marR="57150" algn="just">
              <a:lnSpc>
                <a:spcPct val="100000"/>
              </a:lnSpc>
            </a:pPr>
            <a:r>
              <a:rPr sz="2000" spc="-5" dirty="0">
                <a:latin typeface="Times New Roman"/>
                <a:cs typeface="Times New Roman"/>
              </a:rPr>
              <a:t>Keeping </a:t>
            </a:r>
            <a:r>
              <a:rPr sz="2000" dirty="0">
                <a:latin typeface="Times New Roman"/>
                <a:cs typeface="Times New Roman"/>
              </a:rPr>
              <a:t>a journal </a:t>
            </a:r>
            <a:r>
              <a:rPr sz="2000" spc="-10" dirty="0">
                <a:latin typeface="Times New Roman"/>
                <a:cs typeface="Times New Roman"/>
              </a:rPr>
              <a:t>is</a:t>
            </a:r>
            <a:r>
              <a:rPr sz="2000" spc="480" dirty="0">
                <a:latin typeface="Times New Roman"/>
                <a:cs typeface="Times New Roman"/>
              </a:rPr>
              <a:t> </a:t>
            </a:r>
            <a:r>
              <a:rPr sz="2000" dirty="0">
                <a:latin typeface="Times New Roman"/>
                <a:cs typeface="Times New Roman"/>
              </a:rPr>
              <a:t>a </a:t>
            </a:r>
            <a:r>
              <a:rPr sz="2000" spc="-10" dirty="0">
                <a:latin typeface="Times New Roman"/>
                <a:cs typeface="Times New Roman"/>
              </a:rPr>
              <a:t>simple </a:t>
            </a:r>
            <a:r>
              <a:rPr sz="2000" spc="-5" dirty="0">
                <a:latin typeface="Times New Roman"/>
                <a:cs typeface="Times New Roman"/>
              </a:rPr>
              <a:t>yet </a:t>
            </a:r>
            <a:r>
              <a:rPr sz="2000" spc="-10" dirty="0">
                <a:latin typeface="Times New Roman"/>
                <a:cs typeface="Times New Roman"/>
              </a:rPr>
              <a:t>extremely </a:t>
            </a:r>
            <a:r>
              <a:rPr sz="2000" spc="-5" dirty="0">
                <a:latin typeface="Times New Roman"/>
                <a:cs typeface="Times New Roman"/>
              </a:rPr>
              <a:t>effective way to </a:t>
            </a:r>
            <a:r>
              <a:rPr sz="2000" spc="-10" dirty="0">
                <a:latin typeface="Times New Roman"/>
                <a:cs typeface="Times New Roman"/>
              </a:rPr>
              <a:t>improve </a:t>
            </a:r>
            <a:r>
              <a:rPr sz="2000" dirty="0">
                <a:latin typeface="Times New Roman"/>
                <a:cs typeface="Times New Roman"/>
              </a:rPr>
              <a:t>a </a:t>
            </a:r>
            <a:r>
              <a:rPr sz="2000" spc="-5" dirty="0">
                <a:uFill>
                  <a:solidFill>
                    <a:srgbClr val="000000"/>
                  </a:solidFill>
                </a:uFill>
                <a:latin typeface="Times New Roman"/>
                <a:cs typeface="Times New Roman"/>
              </a:rPr>
              <a:t>trading plan</a:t>
            </a:r>
            <a:r>
              <a:rPr sz="2000" spc="-5" dirty="0">
                <a:latin typeface="Times New Roman"/>
                <a:cs typeface="Times New Roman"/>
              </a:rPr>
              <a:t>. </a:t>
            </a:r>
            <a:r>
              <a:rPr sz="2000" dirty="0">
                <a:latin typeface="Times New Roman"/>
                <a:cs typeface="Times New Roman"/>
              </a:rPr>
              <a:t>A </a:t>
            </a:r>
            <a:r>
              <a:rPr sz="2000" spc="-5" dirty="0">
                <a:latin typeface="Times New Roman"/>
                <a:cs typeface="Times New Roman"/>
              </a:rPr>
              <a:t>trading </a:t>
            </a:r>
            <a:r>
              <a:rPr sz="2000" dirty="0">
                <a:latin typeface="Times New Roman"/>
                <a:cs typeface="Times New Roman"/>
              </a:rPr>
              <a:t> </a:t>
            </a:r>
            <a:r>
              <a:rPr sz="2000" spc="-5" dirty="0">
                <a:latin typeface="Times New Roman"/>
                <a:cs typeface="Times New Roman"/>
              </a:rPr>
              <a:t>plan</a:t>
            </a:r>
            <a:r>
              <a:rPr sz="2000" dirty="0">
                <a:latin typeface="Times New Roman"/>
                <a:cs typeface="Times New Roman"/>
              </a:rPr>
              <a:t> </a:t>
            </a:r>
            <a:r>
              <a:rPr sz="2000" spc="-10" dirty="0">
                <a:latin typeface="Times New Roman"/>
                <a:cs typeface="Times New Roman"/>
              </a:rPr>
              <a:t>is </a:t>
            </a:r>
            <a:r>
              <a:rPr sz="2000" dirty="0">
                <a:latin typeface="Times New Roman"/>
                <a:cs typeface="Times New Roman"/>
              </a:rPr>
              <a:t>a </a:t>
            </a:r>
            <a:r>
              <a:rPr sz="2000" spc="-5" dirty="0">
                <a:latin typeface="Times New Roman"/>
                <a:cs typeface="Times New Roman"/>
              </a:rPr>
              <a:t>set of rules and guidelines you </a:t>
            </a:r>
            <a:r>
              <a:rPr sz="2000" spc="-10" dirty="0">
                <a:latin typeface="Times New Roman"/>
                <a:cs typeface="Times New Roman"/>
              </a:rPr>
              <a:t>will </a:t>
            </a:r>
            <a:r>
              <a:rPr sz="2000" spc="-5" dirty="0">
                <a:latin typeface="Times New Roman"/>
                <a:cs typeface="Times New Roman"/>
              </a:rPr>
              <a:t>follow that includes </a:t>
            </a:r>
            <a:r>
              <a:rPr sz="2000" spc="-20" dirty="0">
                <a:latin typeface="Times New Roman"/>
                <a:cs typeface="Times New Roman"/>
              </a:rPr>
              <a:t>strategy, </a:t>
            </a:r>
            <a:r>
              <a:rPr sz="2000" spc="-10" dirty="0">
                <a:latin typeface="Times New Roman"/>
                <a:cs typeface="Times New Roman"/>
              </a:rPr>
              <a:t>risk management, </a:t>
            </a:r>
            <a:r>
              <a:rPr sz="2000" spc="-5" dirty="0">
                <a:latin typeface="Times New Roman"/>
                <a:cs typeface="Times New Roman"/>
              </a:rPr>
              <a:t>and </a:t>
            </a:r>
            <a:r>
              <a:rPr sz="2000" dirty="0">
                <a:latin typeface="Times New Roman"/>
                <a:cs typeface="Times New Roman"/>
              </a:rPr>
              <a:t> trader</a:t>
            </a:r>
            <a:r>
              <a:rPr sz="2000" spc="465" dirty="0">
                <a:latin typeface="Times New Roman"/>
                <a:cs typeface="Times New Roman"/>
              </a:rPr>
              <a:t> </a:t>
            </a:r>
            <a:r>
              <a:rPr sz="2000" spc="-10" dirty="0">
                <a:latin typeface="Times New Roman"/>
                <a:cs typeface="Times New Roman"/>
              </a:rPr>
              <a:t>psychology.</a:t>
            </a:r>
            <a:endParaRPr sz="20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9727" y="515823"/>
            <a:ext cx="3728720" cy="635000"/>
          </a:xfrm>
          <a:prstGeom prst="rect">
            <a:avLst/>
          </a:prstGeom>
        </p:spPr>
        <p:txBody>
          <a:bodyPr vert="horz" wrap="square" lIns="0" tIns="12065" rIns="0" bIns="0" rtlCol="0">
            <a:spAutoFit/>
          </a:bodyPr>
          <a:lstStyle/>
          <a:p>
            <a:pPr marL="12700">
              <a:lnSpc>
                <a:spcPct val="100000"/>
              </a:lnSpc>
              <a:spcBef>
                <a:spcPts val="95"/>
              </a:spcBef>
            </a:pPr>
            <a:r>
              <a:rPr spc="-5" dirty="0"/>
              <a:t>Stocks</a:t>
            </a:r>
            <a:r>
              <a:rPr spc="-90" dirty="0"/>
              <a:t> </a:t>
            </a:r>
            <a:r>
              <a:rPr spc="-5" dirty="0"/>
              <a:t>visualizing</a:t>
            </a:r>
          </a:p>
        </p:txBody>
      </p:sp>
      <p:sp>
        <p:nvSpPr>
          <p:cNvPr id="3" name="object 3"/>
          <p:cNvSpPr txBox="1"/>
          <p:nvPr/>
        </p:nvSpPr>
        <p:spPr>
          <a:xfrm>
            <a:off x="1371600" y="1752600"/>
            <a:ext cx="10400283" cy="4117086"/>
          </a:xfrm>
          <a:prstGeom prst="rect">
            <a:avLst/>
          </a:prstGeom>
        </p:spPr>
        <p:txBody>
          <a:bodyPr vert="horz" wrap="square" lIns="0" tIns="13335" rIns="0" bIns="0" rtlCol="0">
            <a:spAutoFit/>
          </a:bodyPr>
          <a:lstStyle/>
          <a:p>
            <a:pPr marL="299085" marR="6350" indent="-287020" algn="just">
              <a:lnSpc>
                <a:spcPct val="100000"/>
              </a:lnSpc>
              <a:spcBef>
                <a:spcPts val="105"/>
              </a:spcBef>
              <a:buFont typeface="Wingdings"/>
              <a:buChar char=""/>
              <a:tabLst>
                <a:tab pos="299720" algn="l"/>
              </a:tabLst>
            </a:pPr>
            <a:r>
              <a:rPr sz="2000" spc="-10" dirty="0">
                <a:latin typeface="Times New Roman"/>
                <a:cs typeface="Times New Roman"/>
              </a:rPr>
              <a:t>Stock analysis is </a:t>
            </a:r>
            <a:r>
              <a:rPr sz="2000" dirty="0">
                <a:latin typeface="Times New Roman"/>
                <a:cs typeface="Times New Roman"/>
              </a:rPr>
              <a:t>a </a:t>
            </a:r>
            <a:r>
              <a:rPr sz="2000" spc="-10" dirty="0">
                <a:latin typeface="Times New Roman"/>
                <a:cs typeface="Times New Roman"/>
              </a:rPr>
              <a:t>method for investors </a:t>
            </a:r>
            <a:r>
              <a:rPr sz="2000" spc="-5" dirty="0">
                <a:latin typeface="Times New Roman"/>
                <a:cs typeface="Times New Roman"/>
              </a:rPr>
              <a:t>and </a:t>
            </a:r>
            <a:r>
              <a:rPr sz="2000" spc="-10" dirty="0">
                <a:latin typeface="Times New Roman"/>
                <a:cs typeface="Times New Roman"/>
              </a:rPr>
              <a:t>traders </a:t>
            </a:r>
            <a:r>
              <a:rPr sz="2000" spc="-15" dirty="0">
                <a:latin typeface="Times New Roman"/>
                <a:cs typeface="Times New Roman"/>
              </a:rPr>
              <a:t>to </a:t>
            </a:r>
            <a:r>
              <a:rPr sz="2000" spc="-10" dirty="0">
                <a:latin typeface="Times New Roman"/>
                <a:cs typeface="Times New Roman"/>
              </a:rPr>
              <a:t>make </a:t>
            </a:r>
            <a:r>
              <a:rPr sz="2000" spc="-5" dirty="0">
                <a:latin typeface="Times New Roman"/>
                <a:cs typeface="Times New Roman"/>
              </a:rPr>
              <a:t>buying and </a:t>
            </a:r>
            <a:r>
              <a:rPr sz="2000" spc="-10" dirty="0">
                <a:latin typeface="Times New Roman"/>
                <a:cs typeface="Times New Roman"/>
              </a:rPr>
              <a:t>selling decisions. </a:t>
            </a:r>
            <a:r>
              <a:rPr sz="2000" spc="-5" dirty="0">
                <a:latin typeface="Times New Roman"/>
                <a:cs typeface="Times New Roman"/>
              </a:rPr>
              <a:t>By </a:t>
            </a:r>
            <a:r>
              <a:rPr sz="2000" dirty="0">
                <a:latin typeface="Times New Roman"/>
                <a:cs typeface="Times New Roman"/>
              </a:rPr>
              <a:t> </a:t>
            </a:r>
            <a:r>
              <a:rPr sz="2000" spc="-10" dirty="0">
                <a:latin typeface="Times New Roman"/>
                <a:cs typeface="Times New Roman"/>
              </a:rPr>
              <a:t>studying </a:t>
            </a:r>
            <a:r>
              <a:rPr sz="2000" spc="-5" dirty="0">
                <a:latin typeface="Times New Roman"/>
                <a:cs typeface="Times New Roman"/>
              </a:rPr>
              <a:t>and </a:t>
            </a:r>
            <a:r>
              <a:rPr sz="2000" spc="-10" dirty="0">
                <a:latin typeface="Times New Roman"/>
                <a:cs typeface="Times New Roman"/>
              </a:rPr>
              <a:t>evaluating </a:t>
            </a:r>
            <a:r>
              <a:rPr sz="2000" spc="-5" dirty="0">
                <a:latin typeface="Times New Roman"/>
                <a:cs typeface="Times New Roman"/>
              </a:rPr>
              <a:t>past </a:t>
            </a:r>
            <a:r>
              <a:rPr sz="2000" dirty="0">
                <a:latin typeface="Times New Roman"/>
                <a:cs typeface="Times New Roman"/>
              </a:rPr>
              <a:t>and </a:t>
            </a:r>
            <a:r>
              <a:rPr sz="2000" spc="-10" dirty="0">
                <a:latin typeface="Times New Roman"/>
                <a:cs typeface="Times New Roman"/>
              </a:rPr>
              <a:t>current </a:t>
            </a:r>
            <a:r>
              <a:rPr sz="2000" spc="-5" dirty="0">
                <a:latin typeface="Times New Roman"/>
                <a:cs typeface="Times New Roman"/>
              </a:rPr>
              <a:t>data, </a:t>
            </a:r>
            <a:r>
              <a:rPr sz="2000" spc="-10" dirty="0">
                <a:latin typeface="Times New Roman"/>
                <a:cs typeface="Times New Roman"/>
              </a:rPr>
              <a:t>investors </a:t>
            </a:r>
            <a:r>
              <a:rPr sz="2000" spc="-5" dirty="0">
                <a:latin typeface="Times New Roman"/>
                <a:cs typeface="Times New Roman"/>
              </a:rPr>
              <a:t>and </a:t>
            </a:r>
            <a:r>
              <a:rPr sz="2000" spc="-10" dirty="0">
                <a:latin typeface="Times New Roman"/>
                <a:cs typeface="Times New Roman"/>
              </a:rPr>
              <a:t>traders attempt to </a:t>
            </a:r>
            <a:r>
              <a:rPr sz="2000" spc="-5" dirty="0">
                <a:latin typeface="Times New Roman"/>
                <a:cs typeface="Times New Roman"/>
              </a:rPr>
              <a:t>gain </a:t>
            </a:r>
            <a:r>
              <a:rPr sz="2000" spc="-10" dirty="0">
                <a:latin typeface="Times New Roman"/>
                <a:cs typeface="Times New Roman"/>
              </a:rPr>
              <a:t>an </a:t>
            </a:r>
            <a:r>
              <a:rPr sz="2000" dirty="0">
                <a:latin typeface="Times New Roman"/>
                <a:cs typeface="Times New Roman"/>
              </a:rPr>
              <a:t>edge </a:t>
            </a:r>
            <a:r>
              <a:rPr sz="2000" spc="-10" dirty="0">
                <a:latin typeface="Times New Roman"/>
                <a:cs typeface="Times New Roman"/>
              </a:rPr>
              <a:t>in </a:t>
            </a:r>
            <a:r>
              <a:rPr sz="2000" spc="-5" dirty="0">
                <a:latin typeface="Times New Roman"/>
                <a:cs typeface="Times New Roman"/>
              </a:rPr>
              <a:t>the </a:t>
            </a:r>
            <a:r>
              <a:rPr sz="2000" dirty="0">
                <a:latin typeface="Times New Roman"/>
                <a:cs typeface="Times New Roman"/>
              </a:rPr>
              <a:t> </a:t>
            </a:r>
            <a:r>
              <a:rPr sz="2000" spc="-5" dirty="0">
                <a:latin typeface="Times New Roman"/>
                <a:cs typeface="Times New Roman"/>
              </a:rPr>
              <a:t>markets</a:t>
            </a:r>
            <a:r>
              <a:rPr sz="2000" spc="-55" dirty="0">
                <a:latin typeface="Times New Roman"/>
                <a:cs typeface="Times New Roman"/>
              </a:rPr>
              <a:t> </a:t>
            </a:r>
            <a:r>
              <a:rPr sz="2000" dirty="0">
                <a:latin typeface="Times New Roman"/>
                <a:cs typeface="Times New Roman"/>
              </a:rPr>
              <a:t>by</a:t>
            </a:r>
            <a:r>
              <a:rPr sz="2000" spc="-30" dirty="0">
                <a:latin typeface="Times New Roman"/>
                <a:cs typeface="Times New Roman"/>
              </a:rPr>
              <a:t> </a:t>
            </a:r>
            <a:r>
              <a:rPr sz="2000" spc="-5" dirty="0">
                <a:latin typeface="Times New Roman"/>
                <a:cs typeface="Times New Roman"/>
              </a:rPr>
              <a:t>making</a:t>
            </a:r>
            <a:r>
              <a:rPr sz="2000" spc="-35" dirty="0">
                <a:latin typeface="Times New Roman"/>
                <a:cs typeface="Times New Roman"/>
              </a:rPr>
              <a:t> </a:t>
            </a:r>
            <a:r>
              <a:rPr sz="2000" dirty="0">
                <a:latin typeface="Times New Roman"/>
                <a:cs typeface="Times New Roman"/>
              </a:rPr>
              <a:t>informed</a:t>
            </a:r>
            <a:r>
              <a:rPr sz="2000" spc="-55" dirty="0">
                <a:latin typeface="Times New Roman"/>
                <a:cs typeface="Times New Roman"/>
              </a:rPr>
              <a:t> </a:t>
            </a:r>
            <a:r>
              <a:rPr sz="2000" dirty="0">
                <a:latin typeface="Times New Roman"/>
                <a:cs typeface="Times New Roman"/>
              </a:rPr>
              <a:t>decisions.</a:t>
            </a:r>
          </a:p>
          <a:p>
            <a:pPr>
              <a:lnSpc>
                <a:spcPct val="100000"/>
              </a:lnSpc>
              <a:spcBef>
                <a:spcPts val="20"/>
              </a:spcBef>
              <a:buFont typeface="Wingdings"/>
              <a:buChar char=""/>
            </a:pPr>
            <a:endParaRPr sz="2150" dirty="0">
              <a:latin typeface="Times New Roman"/>
              <a:cs typeface="Times New Roman"/>
            </a:endParaRPr>
          </a:p>
          <a:p>
            <a:pPr marL="299085" marR="5715" indent="-287020" algn="just">
              <a:lnSpc>
                <a:spcPct val="100000"/>
              </a:lnSpc>
              <a:buFont typeface="Wingdings"/>
              <a:buChar char=""/>
              <a:tabLst>
                <a:tab pos="299720" algn="l"/>
              </a:tabLst>
            </a:pPr>
            <a:r>
              <a:rPr sz="2000" dirty="0">
                <a:latin typeface="Times New Roman"/>
                <a:cs typeface="Times New Roman"/>
              </a:rPr>
              <a:t>The </a:t>
            </a:r>
            <a:r>
              <a:rPr sz="2000" spc="-5" dirty="0">
                <a:latin typeface="Times New Roman"/>
                <a:cs typeface="Times New Roman"/>
              </a:rPr>
              <a:t>notion of </a:t>
            </a:r>
            <a:r>
              <a:rPr sz="2000" spc="-10" dirty="0">
                <a:latin typeface="Times New Roman"/>
                <a:cs typeface="Times New Roman"/>
              </a:rPr>
              <a:t>stock analysis relies </a:t>
            </a:r>
            <a:r>
              <a:rPr sz="2000" spc="-5" dirty="0">
                <a:latin typeface="Times New Roman"/>
                <a:cs typeface="Times New Roman"/>
              </a:rPr>
              <a:t>on </a:t>
            </a:r>
            <a:r>
              <a:rPr sz="2000" spc="-10" dirty="0">
                <a:latin typeface="Times New Roman"/>
                <a:cs typeface="Times New Roman"/>
              </a:rPr>
              <a:t>the assumption that available market information </a:t>
            </a:r>
            <a:r>
              <a:rPr sz="2000" spc="-5" dirty="0">
                <a:latin typeface="Times New Roman"/>
                <a:cs typeface="Times New Roman"/>
              </a:rPr>
              <a:t>can </a:t>
            </a:r>
            <a:r>
              <a:rPr sz="2000" spc="-10" dirty="0">
                <a:latin typeface="Times New Roman"/>
                <a:cs typeface="Times New Roman"/>
              </a:rPr>
              <a:t>be </a:t>
            </a:r>
            <a:r>
              <a:rPr sz="2000" spc="-5" dirty="0">
                <a:latin typeface="Times New Roman"/>
                <a:cs typeface="Times New Roman"/>
              </a:rPr>
              <a:t> used</a:t>
            </a:r>
            <a:r>
              <a:rPr sz="2000" dirty="0">
                <a:latin typeface="Times New Roman"/>
                <a:cs typeface="Times New Roman"/>
              </a:rPr>
              <a:t> </a:t>
            </a:r>
            <a:r>
              <a:rPr sz="2000" spc="-10" dirty="0">
                <a:latin typeface="Times New Roman"/>
                <a:cs typeface="Times New Roman"/>
              </a:rPr>
              <a:t>to</a:t>
            </a:r>
            <a:r>
              <a:rPr sz="2000" spc="-5" dirty="0">
                <a:latin typeface="Times New Roman"/>
                <a:cs typeface="Times New Roman"/>
              </a:rPr>
              <a:t> </a:t>
            </a:r>
            <a:r>
              <a:rPr sz="2000" spc="-10" dirty="0">
                <a:latin typeface="Times New Roman"/>
                <a:cs typeface="Times New Roman"/>
              </a:rPr>
              <a:t>determine</a:t>
            </a:r>
            <a:r>
              <a:rPr sz="2000" spc="-5" dirty="0">
                <a:latin typeface="Times New Roman"/>
                <a:cs typeface="Times New Roman"/>
              </a:rPr>
              <a:t> the</a:t>
            </a:r>
            <a:r>
              <a:rPr sz="2000" dirty="0">
                <a:latin typeface="Times New Roman"/>
                <a:cs typeface="Times New Roman"/>
              </a:rPr>
              <a:t> </a:t>
            </a:r>
            <a:r>
              <a:rPr sz="2000" spc="-10" dirty="0">
                <a:latin typeface="Times New Roman"/>
                <a:cs typeface="Times New Roman"/>
              </a:rPr>
              <a:t>intrinsic</a:t>
            </a:r>
            <a:r>
              <a:rPr sz="2000" spc="-5" dirty="0">
                <a:latin typeface="Times New Roman"/>
                <a:cs typeface="Times New Roman"/>
              </a:rPr>
              <a:t> </a:t>
            </a:r>
            <a:r>
              <a:rPr sz="2000" spc="-10" dirty="0">
                <a:latin typeface="Times New Roman"/>
                <a:cs typeface="Times New Roman"/>
              </a:rPr>
              <a:t>value</a:t>
            </a:r>
            <a:r>
              <a:rPr sz="2000" spc="-5" dirty="0">
                <a:latin typeface="Times New Roman"/>
                <a:cs typeface="Times New Roman"/>
              </a:rPr>
              <a:t> of</a:t>
            </a:r>
            <a:r>
              <a:rPr sz="2000" dirty="0">
                <a:latin typeface="Times New Roman"/>
                <a:cs typeface="Times New Roman"/>
              </a:rPr>
              <a:t> a</a:t>
            </a:r>
            <a:r>
              <a:rPr sz="2000" spc="5" dirty="0">
                <a:latin typeface="Times New Roman"/>
                <a:cs typeface="Times New Roman"/>
              </a:rPr>
              <a:t> </a:t>
            </a:r>
            <a:r>
              <a:rPr sz="2000" spc="-10" dirty="0">
                <a:latin typeface="Times New Roman"/>
                <a:cs typeface="Times New Roman"/>
              </a:rPr>
              <a:t>stock.</a:t>
            </a:r>
            <a:r>
              <a:rPr sz="2000" spc="-5" dirty="0">
                <a:latin typeface="Times New Roman"/>
                <a:cs typeface="Times New Roman"/>
              </a:rPr>
              <a:t> In</a:t>
            </a:r>
            <a:r>
              <a:rPr sz="2000" dirty="0">
                <a:latin typeface="Times New Roman"/>
                <a:cs typeface="Times New Roman"/>
              </a:rPr>
              <a:t> </a:t>
            </a:r>
            <a:r>
              <a:rPr sz="2000" spc="-5" dirty="0">
                <a:latin typeface="Times New Roman"/>
                <a:cs typeface="Times New Roman"/>
              </a:rPr>
              <a:t>the</a:t>
            </a:r>
            <a:r>
              <a:rPr sz="2000" dirty="0">
                <a:latin typeface="Times New Roman"/>
                <a:cs typeface="Times New Roman"/>
              </a:rPr>
              <a:t> </a:t>
            </a:r>
            <a:r>
              <a:rPr sz="2000" spc="-10" dirty="0">
                <a:latin typeface="Times New Roman"/>
                <a:cs typeface="Times New Roman"/>
              </a:rPr>
              <a:t>primary</a:t>
            </a:r>
            <a:r>
              <a:rPr sz="2000" spc="-5" dirty="0">
                <a:latin typeface="Times New Roman"/>
                <a:cs typeface="Times New Roman"/>
              </a:rPr>
              <a:t> </a:t>
            </a:r>
            <a:r>
              <a:rPr sz="2000" spc="-10" dirty="0">
                <a:latin typeface="Times New Roman"/>
                <a:cs typeface="Times New Roman"/>
              </a:rPr>
              <a:t>methods</a:t>
            </a:r>
            <a:r>
              <a:rPr sz="2000" spc="480" dirty="0">
                <a:latin typeface="Times New Roman"/>
                <a:cs typeface="Times New Roman"/>
              </a:rPr>
              <a:t> </a:t>
            </a:r>
            <a:r>
              <a:rPr sz="2000" spc="-10" dirty="0">
                <a:latin typeface="Times New Roman"/>
                <a:cs typeface="Times New Roman"/>
              </a:rPr>
              <a:t>discussed</a:t>
            </a:r>
            <a:r>
              <a:rPr sz="2000" spc="480" dirty="0">
                <a:latin typeface="Times New Roman"/>
                <a:cs typeface="Times New Roman"/>
              </a:rPr>
              <a:t> </a:t>
            </a:r>
            <a:r>
              <a:rPr sz="2000" spc="-30" dirty="0">
                <a:latin typeface="Times New Roman"/>
                <a:cs typeface="Times New Roman"/>
              </a:rPr>
              <a:t>below, </a:t>
            </a:r>
            <a:r>
              <a:rPr sz="2000" spc="-25" dirty="0">
                <a:latin typeface="Times New Roman"/>
                <a:cs typeface="Times New Roman"/>
              </a:rPr>
              <a:t> </a:t>
            </a:r>
            <a:r>
              <a:rPr sz="2000" spc="-10" dirty="0">
                <a:latin typeface="Times New Roman"/>
                <a:cs typeface="Times New Roman"/>
              </a:rPr>
              <a:t>investors </a:t>
            </a:r>
            <a:r>
              <a:rPr sz="2000" dirty="0">
                <a:latin typeface="Times New Roman"/>
                <a:cs typeface="Times New Roman"/>
              </a:rPr>
              <a:t>use </a:t>
            </a:r>
            <a:r>
              <a:rPr sz="2000" spc="-10" dirty="0">
                <a:latin typeface="Times New Roman"/>
                <a:cs typeface="Times New Roman"/>
              </a:rPr>
              <a:t>financial statements, stock price movement, market indicators, </a:t>
            </a:r>
            <a:r>
              <a:rPr sz="2000" spc="-5" dirty="0">
                <a:latin typeface="Times New Roman"/>
                <a:cs typeface="Times New Roman"/>
              </a:rPr>
              <a:t>or </a:t>
            </a:r>
            <a:r>
              <a:rPr sz="2000" spc="-10" dirty="0">
                <a:latin typeface="Times New Roman"/>
                <a:cs typeface="Times New Roman"/>
              </a:rPr>
              <a:t>industry trends </a:t>
            </a:r>
            <a:r>
              <a:rPr sz="2000" spc="-45" dirty="0">
                <a:latin typeface="Times New Roman"/>
                <a:cs typeface="Times New Roman"/>
              </a:rPr>
              <a:t>to </a:t>
            </a:r>
            <a:r>
              <a:rPr sz="2000" spc="-40" dirty="0">
                <a:latin typeface="Times New Roman"/>
                <a:cs typeface="Times New Roman"/>
              </a:rPr>
              <a:t> </a:t>
            </a:r>
            <a:r>
              <a:rPr sz="2000" spc="-5" dirty="0">
                <a:latin typeface="Times New Roman"/>
                <a:cs typeface="Times New Roman"/>
              </a:rPr>
              <a:t>make</a:t>
            </a:r>
            <a:r>
              <a:rPr sz="2000" spc="-20" dirty="0">
                <a:latin typeface="Times New Roman"/>
                <a:cs typeface="Times New Roman"/>
              </a:rPr>
              <a:t> </a:t>
            </a:r>
            <a:r>
              <a:rPr sz="2000" spc="-5" dirty="0">
                <a:latin typeface="Times New Roman"/>
                <a:cs typeface="Times New Roman"/>
              </a:rPr>
              <a:t>investment</a:t>
            </a:r>
            <a:r>
              <a:rPr sz="2000" spc="-60" dirty="0">
                <a:latin typeface="Times New Roman"/>
                <a:cs typeface="Times New Roman"/>
              </a:rPr>
              <a:t> </a:t>
            </a:r>
            <a:r>
              <a:rPr sz="2000" dirty="0">
                <a:latin typeface="Times New Roman"/>
                <a:cs typeface="Times New Roman"/>
              </a:rPr>
              <a:t>decisions.</a:t>
            </a:r>
          </a:p>
          <a:p>
            <a:pPr>
              <a:lnSpc>
                <a:spcPct val="100000"/>
              </a:lnSpc>
              <a:spcBef>
                <a:spcPts val="50"/>
              </a:spcBef>
              <a:buFont typeface="Wingdings"/>
              <a:buChar char=""/>
            </a:pPr>
            <a:endParaRPr sz="2050" dirty="0">
              <a:latin typeface="Times New Roman"/>
              <a:cs typeface="Times New Roman"/>
            </a:endParaRPr>
          </a:p>
          <a:p>
            <a:pPr marL="299085" marR="5080" indent="-287020" algn="just">
              <a:lnSpc>
                <a:spcPct val="100000"/>
              </a:lnSpc>
              <a:buFont typeface="Wingdings"/>
              <a:buChar char=""/>
              <a:tabLst>
                <a:tab pos="299720" algn="l"/>
              </a:tabLst>
            </a:pPr>
            <a:r>
              <a:rPr sz="2000" dirty="0">
                <a:latin typeface="Times New Roman"/>
                <a:cs typeface="Times New Roman"/>
              </a:rPr>
              <a:t>Fundamental </a:t>
            </a:r>
            <a:r>
              <a:rPr sz="2000" spc="-10" dirty="0">
                <a:latin typeface="Times New Roman"/>
                <a:cs typeface="Times New Roman"/>
              </a:rPr>
              <a:t>analysis concentrates </a:t>
            </a:r>
            <a:r>
              <a:rPr sz="2000" spc="-5" dirty="0">
                <a:latin typeface="Times New Roman"/>
                <a:cs typeface="Times New Roman"/>
              </a:rPr>
              <a:t>on </a:t>
            </a:r>
            <a:r>
              <a:rPr sz="2000" dirty="0">
                <a:latin typeface="Times New Roman"/>
                <a:cs typeface="Times New Roman"/>
              </a:rPr>
              <a:t>data from </a:t>
            </a:r>
            <a:r>
              <a:rPr sz="2000" spc="-10" dirty="0">
                <a:latin typeface="Times New Roman"/>
                <a:cs typeface="Times New Roman"/>
              </a:rPr>
              <a:t>sources, including financial </a:t>
            </a:r>
            <a:r>
              <a:rPr sz="2000" spc="-5" dirty="0">
                <a:latin typeface="Times New Roman"/>
                <a:cs typeface="Times New Roman"/>
              </a:rPr>
              <a:t>records, economic </a:t>
            </a:r>
            <a:r>
              <a:rPr sz="2000" dirty="0">
                <a:latin typeface="Times New Roman"/>
                <a:cs typeface="Times New Roman"/>
              </a:rPr>
              <a:t> </a:t>
            </a:r>
            <a:r>
              <a:rPr sz="2000" spc="-10" dirty="0">
                <a:latin typeface="Times New Roman"/>
                <a:cs typeface="Times New Roman"/>
              </a:rPr>
              <a:t>reports,</a:t>
            </a:r>
            <a:r>
              <a:rPr sz="2000" spc="-5" dirty="0">
                <a:latin typeface="Times New Roman"/>
                <a:cs typeface="Times New Roman"/>
              </a:rPr>
              <a:t> </a:t>
            </a:r>
            <a:r>
              <a:rPr sz="2000" spc="-10" dirty="0">
                <a:latin typeface="Times New Roman"/>
                <a:cs typeface="Times New Roman"/>
              </a:rPr>
              <a:t>company</a:t>
            </a:r>
            <a:r>
              <a:rPr sz="2000" spc="-5" dirty="0">
                <a:latin typeface="Times New Roman"/>
                <a:cs typeface="Times New Roman"/>
              </a:rPr>
              <a:t> </a:t>
            </a:r>
            <a:r>
              <a:rPr sz="2000" spc="-10" dirty="0">
                <a:latin typeface="Times New Roman"/>
                <a:cs typeface="Times New Roman"/>
              </a:rPr>
              <a:t>assets,</a:t>
            </a:r>
            <a:r>
              <a:rPr sz="2000" spc="-5" dirty="0">
                <a:latin typeface="Times New Roman"/>
                <a:cs typeface="Times New Roman"/>
              </a:rPr>
              <a:t> and</a:t>
            </a:r>
            <a:r>
              <a:rPr sz="2000" dirty="0">
                <a:latin typeface="Times New Roman"/>
                <a:cs typeface="Times New Roman"/>
              </a:rPr>
              <a:t> </a:t>
            </a:r>
            <a:r>
              <a:rPr sz="2000" spc="-10" dirty="0">
                <a:latin typeface="Times New Roman"/>
                <a:cs typeface="Times New Roman"/>
              </a:rPr>
              <a:t>market</a:t>
            </a:r>
            <a:r>
              <a:rPr sz="2000" spc="-5" dirty="0">
                <a:latin typeface="Times New Roman"/>
                <a:cs typeface="Times New Roman"/>
              </a:rPr>
              <a:t> </a:t>
            </a:r>
            <a:r>
              <a:rPr sz="2000" spc="-10" dirty="0">
                <a:latin typeface="Times New Roman"/>
                <a:cs typeface="Times New Roman"/>
              </a:rPr>
              <a:t>share.</a:t>
            </a:r>
            <a:r>
              <a:rPr sz="2000" spc="-5" dirty="0">
                <a:latin typeface="Times New Roman"/>
                <a:cs typeface="Times New Roman"/>
              </a:rPr>
              <a:t> </a:t>
            </a:r>
            <a:r>
              <a:rPr sz="2000" spc="-80" dirty="0">
                <a:latin typeface="Times New Roman"/>
                <a:cs typeface="Times New Roman"/>
              </a:rPr>
              <a:t>To</a:t>
            </a:r>
            <a:r>
              <a:rPr sz="2000" spc="-75" dirty="0">
                <a:latin typeface="Times New Roman"/>
                <a:cs typeface="Times New Roman"/>
              </a:rPr>
              <a:t> </a:t>
            </a:r>
            <a:r>
              <a:rPr sz="2000" spc="-5" dirty="0">
                <a:latin typeface="Times New Roman"/>
                <a:cs typeface="Times New Roman"/>
              </a:rPr>
              <a:t>conduct</a:t>
            </a:r>
            <a:r>
              <a:rPr sz="2000" dirty="0">
                <a:latin typeface="Times New Roman"/>
                <a:cs typeface="Times New Roman"/>
              </a:rPr>
              <a:t> </a:t>
            </a:r>
            <a:r>
              <a:rPr sz="2000" spc="-10" dirty="0">
                <a:latin typeface="Times New Roman"/>
                <a:cs typeface="Times New Roman"/>
              </a:rPr>
              <a:t>fundamental</a:t>
            </a:r>
            <a:r>
              <a:rPr sz="2000" spc="-5" dirty="0">
                <a:latin typeface="Times New Roman"/>
                <a:cs typeface="Times New Roman"/>
              </a:rPr>
              <a:t> </a:t>
            </a:r>
            <a:r>
              <a:rPr sz="2000" spc="-10" dirty="0">
                <a:latin typeface="Times New Roman"/>
                <a:cs typeface="Times New Roman"/>
              </a:rPr>
              <a:t>analysis</a:t>
            </a:r>
            <a:r>
              <a:rPr sz="2000" spc="480" dirty="0">
                <a:latin typeface="Times New Roman"/>
                <a:cs typeface="Times New Roman"/>
              </a:rPr>
              <a:t> </a:t>
            </a:r>
            <a:r>
              <a:rPr sz="2000" spc="-5" dirty="0">
                <a:latin typeface="Times New Roman"/>
                <a:cs typeface="Times New Roman"/>
              </a:rPr>
              <a:t>on</a:t>
            </a:r>
            <a:r>
              <a:rPr sz="2000" spc="490" dirty="0">
                <a:latin typeface="Times New Roman"/>
                <a:cs typeface="Times New Roman"/>
              </a:rPr>
              <a:t> </a:t>
            </a:r>
            <a:r>
              <a:rPr sz="2000" dirty="0">
                <a:latin typeface="Times New Roman"/>
                <a:cs typeface="Times New Roman"/>
              </a:rPr>
              <a:t>a</a:t>
            </a:r>
            <a:r>
              <a:rPr sz="2000" spc="500" dirty="0">
                <a:latin typeface="Times New Roman"/>
                <a:cs typeface="Times New Roman"/>
              </a:rPr>
              <a:t> </a:t>
            </a:r>
            <a:r>
              <a:rPr sz="2000" spc="-10" dirty="0">
                <a:latin typeface="Times New Roman"/>
                <a:cs typeface="Times New Roman"/>
              </a:rPr>
              <a:t>public </a:t>
            </a:r>
            <a:r>
              <a:rPr sz="2000" spc="-5" dirty="0">
                <a:latin typeface="Times New Roman"/>
                <a:cs typeface="Times New Roman"/>
              </a:rPr>
              <a:t> </a:t>
            </a:r>
            <a:r>
              <a:rPr sz="2000" dirty="0">
                <a:latin typeface="Times New Roman"/>
                <a:cs typeface="Times New Roman"/>
              </a:rPr>
              <a:t>company </a:t>
            </a:r>
            <a:r>
              <a:rPr sz="2000" spc="-5" dirty="0">
                <a:latin typeface="Times New Roman"/>
                <a:cs typeface="Times New Roman"/>
              </a:rPr>
              <a:t>or </a:t>
            </a:r>
            <a:r>
              <a:rPr sz="2000" spc="-20" dirty="0">
                <a:latin typeface="Times New Roman"/>
                <a:cs typeface="Times New Roman"/>
              </a:rPr>
              <a:t>sector, </a:t>
            </a:r>
            <a:r>
              <a:rPr sz="2000" spc="-10" dirty="0">
                <a:latin typeface="Times New Roman"/>
                <a:cs typeface="Times New Roman"/>
              </a:rPr>
              <a:t>investors </a:t>
            </a:r>
            <a:r>
              <a:rPr sz="2000" dirty="0">
                <a:latin typeface="Times New Roman"/>
                <a:cs typeface="Times New Roman"/>
              </a:rPr>
              <a:t>and </a:t>
            </a:r>
            <a:r>
              <a:rPr sz="2000" spc="-10" dirty="0">
                <a:latin typeface="Times New Roman"/>
                <a:cs typeface="Times New Roman"/>
              </a:rPr>
              <a:t>analysts typically analyze </a:t>
            </a:r>
            <a:r>
              <a:rPr sz="2000" spc="-5" dirty="0">
                <a:latin typeface="Times New Roman"/>
                <a:cs typeface="Times New Roman"/>
              </a:rPr>
              <a:t>the </a:t>
            </a:r>
            <a:r>
              <a:rPr sz="2000" spc="-20" dirty="0">
                <a:latin typeface="Times New Roman"/>
                <a:cs typeface="Times New Roman"/>
              </a:rPr>
              <a:t>metrics </a:t>
            </a:r>
            <a:r>
              <a:rPr sz="2000" spc="-5" dirty="0">
                <a:latin typeface="Times New Roman"/>
                <a:cs typeface="Times New Roman"/>
              </a:rPr>
              <a:t>on </a:t>
            </a:r>
            <a:r>
              <a:rPr sz="2000" dirty="0">
                <a:latin typeface="Times New Roman"/>
                <a:cs typeface="Times New Roman"/>
              </a:rPr>
              <a:t>a </a:t>
            </a:r>
            <a:r>
              <a:rPr sz="2000" spc="-20" dirty="0">
                <a:latin typeface="Times New Roman"/>
                <a:cs typeface="Times New Roman"/>
              </a:rPr>
              <a:t>company’s </a:t>
            </a:r>
            <a:r>
              <a:rPr sz="2000" spc="-10" dirty="0">
                <a:latin typeface="Times New Roman"/>
                <a:cs typeface="Times New Roman"/>
              </a:rPr>
              <a:t>financial </a:t>
            </a:r>
            <a:r>
              <a:rPr sz="2000" spc="-5" dirty="0">
                <a:latin typeface="Times New Roman"/>
                <a:cs typeface="Times New Roman"/>
              </a:rPr>
              <a:t> statements</a:t>
            </a:r>
            <a:r>
              <a:rPr sz="2000" spc="-60" dirty="0">
                <a:latin typeface="Times New Roman"/>
                <a:cs typeface="Times New Roman"/>
              </a:rPr>
              <a:t> </a:t>
            </a:r>
            <a:r>
              <a:rPr sz="2000" dirty="0">
                <a:latin typeface="Times New Roman"/>
                <a:cs typeface="Times New Roman"/>
              </a:rPr>
              <a:t>–</a:t>
            </a:r>
            <a:r>
              <a:rPr sz="2000" spc="-15" dirty="0">
                <a:latin typeface="Times New Roman"/>
                <a:cs typeface="Times New Roman"/>
              </a:rPr>
              <a:t> </a:t>
            </a:r>
            <a:r>
              <a:rPr sz="2000" dirty="0">
                <a:latin typeface="Times New Roman"/>
                <a:cs typeface="Times New Roman"/>
              </a:rPr>
              <a:t>balance</a:t>
            </a:r>
            <a:r>
              <a:rPr sz="2000" spc="-35" dirty="0">
                <a:latin typeface="Times New Roman"/>
                <a:cs typeface="Times New Roman"/>
              </a:rPr>
              <a:t> </a:t>
            </a:r>
            <a:r>
              <a:rPr sz="2000" spc="-5" dirty="0">
                <a:latin typeface="Times New Roman"/>
                <a:cs typeface="Times New Roman"/>
              </a:rPr>
              <a:t>sheet,</a:t>
            </a:r>
            <a:r>
              <a:rPr sz="2000" spc="-55" dirty="0">
                <a:latin typeface="Times New Roman"/>
                <a:cs typeface="Times New Roman"/>
              </a:rPr>
              <a:t> </a:t>
            </a:r>
            <a:r>
              <a:rPr sz="2000" spc="-5" dirty="0">
                <a:latin typeface="Times New Roman"/>
                <a:cs typeface="Times New Roman"/>
              </a:rPr>
              <a:t>income</a:t>
            </a:r>
            <a:r>
              <a:rPr sz="2000" spc="-45" dirty="0">
                <a:latin typeface="Times New Roman"/>
                <a:cs typeface="Times New Roman"/>
              </a:rPr>
              <a:t> </a:t>
            </a:r>
            <a:r>
              <a:rPr sz="2000" spc="-5" dirty="0">
                <a:latin typeface="Times New Roman"/>
                <a:cs typeface="Times New Roman"/>
              </a:rPr>
              <a:t>statement,</a:t>
            </a:r>
            <a:r>
              <a:rPr sz="2000" spc="-60" dirty="0">
                <a:latin typeface="Times New Roman"/>
                <a:cs typeface="Times New Roman"/>
              </a:rPr>
              <a:t> </a:t>
            </a:r>
            <a:r>
              <a:rPr sz="2000" dirty="0">
                <a:latin typeface="Times New Roman"/>
                <a:cs typeface="Times New Roman"/>
              </a:rPr>
              <a:t>cash</a:t>
            </a:r>
            <a:r>
              <a:rPr sz="2000" spc="-30" dirty="0">
                <a:latin typeface="Times New Roman"/>
                <a:cs typeface="Times New Roman"/>
              </a:rPr>
              <a:t> </a:t>
            </a:r>
            <a:r>
              <a:rPr sz="2000" dirty="0">
                <a:latin typeface="Times New Roman"/>
                <a:cs typeface="Times New Roman"/>
              </a:rPr>
              <a:t>flow</a:t>
            </a:r>
            <a:r>
              <a:rPr sz="2000" spc="-20" dirty="0">
                <a:latin typeface="Times New Roman"/>
                <a:cs typeface="Times New Roman"/>
              </a:rPr>
              <a:t> </a:t>
            </a:r>
            <a:r>
              <a:rPr sz="2000" spc="-5" dirty="0">
                <a:latin typeface="Times New Roman"/>
                <a:cs typeface="Times New Roman"/>
              </a:rPr>
              <a:t>statement,</a:t>
            </a:r>
            <a:r>
              <a:rPr sz="2000" spc="-45" dirty="0">
                <a:latin typeface="Times New Roman"/>
                <a:cs typeface="Times New Roman"/>
              </a:rPr>
              <a:t> </a:t>
            </a:r>
            <a:r>
              <a:rPr sz="2000" dirty="0">
                <a:latin typeface="Times New Roman"/>
                <a:cs typeface="Times New Roman"/>
              </a:rPr>
              <a:t>and</a:t>
            </a:r>
            <a:r>
              <a:rPr sz="2000" spc="-25" dirty="0">
                <a:latin typeface="Times New Roman"/>
                <a:cs typeface="Times New Roman"/>
              </a:rPr>
              <a:t> </a:t>
            </a:r>
            <a:r>
              <a:rPr sz="2000" dirty="0">
                <a:latin typeface="Times New Roman"/>
                <a:cs typeface="Times New Roman"/>
              </a:rPr>
              <a:t>footnotes.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07762" y="868172"/>
            <a:ext cx="3064637" cy="635000"/>
          </a:xfrm>
          <a:prstGeom prst="rect">
            <a:avLst/>
          </a:prstGeom>
        </p:spPr>
        <p:txBody>
          <a:bodyPr vert="horz" wrap="square" lIns="0" tIns="12065" rIns="0" bIns="0" rtlCol="0">
            <a:spAutoFit/>
          </a:bodyPr>
          <a:lstStyle/>
          <a:p>
            <a:pPr marL="12700">
              <a:lnSpc>
                <a:spcPct val="100000"/>
              </a:lnSpc>
              <a:spcBef>
                <a:spcPts val="95"/>
              </a:spcBef>
            </a:pPr>
            <a:r>
              <a:rPr spc="-5"/>
              <a:t>Trading</a:t>
            </a:r>
            <a:r>
              <a:rPr spc="-125"/>
              <a:t> </a:t>
            </a:r>
            <a:r>
              <a:rPr spc="-5"/>
              <a:t>chart</a:t>
            </a:r>
            <a:r>
              <a:rPr lang="en-US" spc="-5"/>
              <a:t>s</a:t>
            </a:r>
            <a:endParaRPr spc="-5" dirty="0"/>
          </a:p>
        </p:txBody>
      </p:sp>
      <p:sp>
        <p:nvSpPr>
          <p:cNvPr id="3" name="object 3"/>
          <p:cNvSpPr txBox="1"/>
          <p:nvPr/>
        </p:nvSpPr>
        <p:spPr>
          <a:xfrm>
            <a:off x="1523746" y="2354326"/>
            <a:ext cx="10221595" cy="2777490"/>
          </a:xfrm>
          <a:prstGeom prst="rect">
            <a:avLst/>
          </a:prstGeom>
        </p:spPr>
        <p:txBody>
          <a:bodyPr vert="horz" wrap="square" lIns="0" tIns="13335" rIns="0" bIns="0" rtlCol="0">
            <a:spAutoFit/>
          </a:bodyPr>
          <a:lstStyle/>
          <a:p>
            <a:pPr marL="354965" marR="5080" indent="-342900" algn="just">
              <a:lnSpc>
                <a:spcPct val="100000"/>
              </a:lnSpc>
              <a:spcBef>
                <a:spcPts val="105"/>
              </a:spcBef>
              <a:buFont typeface="Wingdings"/>
              <a:buChar char=""/>
              <a:tabLst>
                <a:tab pos="355600" algn="l"/>
              </a:tabLst>
            </a:pPr>
            <a:r>
              <a:rPr sz="2000" dirty="0">
                <a:latin typeface="Times New Roman"/>
                <a:cs typeface="Times New Roman"/>
              </a:rPr>
              <a:t>The</a:t>
            </a:r>
            <a:r>
              <a:rPr sz="2000" spc="5" dirty="0">
                <a:latin typeface="Times New Roman"/>
                <a:cs typeface="Times New Roman"/>
              </a:rPr>
              <a:t> </a:t>
            </a:r>
            <a:r>
              <a:rPr sz="2000" spc="-10" dirty="0">
                <a:latin typeface="Times New Roman"/>
                <a:cs typeface="Times New Roman"/>
              </a:rPr>
              <a:t>trading</a:t>
            </a:r>
            <a:r>
              <a:rPr sz="2000" spc="-5" dirty="0">
                <a:latin typeface="Times New Roman"/>
                <a:cs typeface="Times New Roman"/>
              </a:rPr>
              <a:t> </a:t>
            </a:r>
            <a:r>
              <a:rPr sz="2000" spc="-10" dirty="0">
                <a:latin typeface="Times New Roman"/>
                <a:cs typeface="Times New Roman"/>
              </a:rPr>
              <a:t>chart</a:t>
            </a:r>
            <a:r>
              <a:rPr sz="2000" spc="-5" dirty="0">
                <a:latin typeface="Times New Roman"/>
                <a:cs typeface="Times New Roman"/>
              </a:rPr>
              <a:t> </a:t>
            </a:r>
            <a:r>
              <a:rPr sz="2000" spc="-10" dirty="0">
                <a:latin typeface="Times New Roman"/>
                <a:cs typeface="Times New Roman"/>
              </a:rPr>
              <a:t>displays</a:t>
            </a:r>
            <a:r>
              <a:rPr sz="2000" spc="-5" dirty="0">
                <a:latin typeface="Times New Roman"/>
                <a:cs typeface="Times New Roman"/>
              </a:rPr>
              <a:t> </a:t>
            </a:r>
            <a:r>
              <a:rPr sz="2000" spc="-10" dirty="0">
                <a:latin typeface="Times New Roman"/>
                <a:cs typeface="Times New Roman"/>
              </a:rPr>
              <a:t>information</a:t>
            </a:r>
            <a:r>
              <a:rPr sz="2000" spc="-5" dirty="0">
                <a:latin typeface="Times New Roman"/>
                <a:cs typeface="Times New Roman"/>
              </a:rPr>
              <a:t> </a:t>
            </a:r>
            <a:r>
              <a:rPr sz="2000" spc="-15" dirty="0">
                <a:latin typeface="Times New Roman"/>
                <a:cs typeface="Times New Roman"/>
              </a:rPr>
              <a:t>that</a:t>
            </a:r>
            <a:r>
              <a:rPr sz="2000" spc="-10" dirty="0">
                <a:latin typeface="Times New Roman"/>
                <a:cs typeface="Times New Roman"/>
              </a:rPr>
              <a:t> can</a:t>
            </a:r>
            <a:r>
              <a:rPr sz="2000" spc="-5" dirty="0">
                <a:latin typeface="Times New Roman"/>
                <a:cs typeface="Times New Roman"/>
              </a:rPr>
              <a:t> </a:t>
            </a:r>
            <a:r>
              <a:rPr sz="2000" spc="-10" dirty="0">
                <a:latin typeface="Times New Roman"/>
                <a:cs typeface="Times New Roman"/>
              </a:rPr>
              <a:t>help</a:t>
            </a:r>
            <a:r>
              <a:rPr sz="2000" spc="-5" dirty="0">
                <a:latin typeface="Times New Roman"/>
                <a:cs typeface="Times New Roman"/>
              </a:rPr>
              <a:t> you</a:t>
            </a:r>
            <a:r>
              <a:rPr sz="2000" dirty="0">
                <a:latin typeface="Times New Roman"/>
                <a:cs typeface="Times New Roman"/>
              </a:rPr>
              <a:t> </a:t>
            </a:r>
            <a:r>
              <a:rPr sz="2000" spc="-5" dirty="0">
                <a:latin typeface="Times New Roman"/>
                <a:cs typeface="Times New Roman"/>
              </a:rPr>
              <a:t>decide</a:t>
            </a:r>
            <a:r>
              <a:rPr sz="2000" dirty="0">
                <a:latin typeface="Times New Roman"/>
                <a:cs typeface="Times New Roman"/>
              </a:rPr>
              <a:t> </a:t>
            </a:r>
            <a:r>
              <a:rPr sz="2000" spc="-10" dirty="0">
                <a:latin typeface="Times New Roman"/>
                <a:cs typeface="Times New Roman"/>
              </a:rPr>
              <a:t>when</a:t>
            </a:r>
            <a:r>
              <a:rPr sz="2000" spc="-5" dirty="0">
                <a:latin typeface="Times New Roman"/>
                <a:cs typeface="Times New Roman"/>
              </a:rPr>
              <a:t> </a:t>
            </a:r>
            <a:r>
              <a:rPr sz="2000" spc="-10" dirty="0">
                <a:latin typeface="Times New Roman"/>
                <a:cs typeface="Times New Roman"/>
              </a:rPr>
              <a:t>to</a:t>
            </a:r>
            <a:r>
              <a:rPr sz="2000" spc="-5" dirty="0">
                <a:latin typeface="Times New Roman"/>
                <a:cs typeface="Times New Roman"/>
              </a:rPr>
              <a:t> </a:t>
            </a:r>
            <a:r>
              <a:rPr sz="2000" spc="-10" dirty="0">
                <a:latin typeface="Times New Roman"/>
                <a:cs typeface="Times New Roman"/>
              </a:rPr>
              <a:t>enter</a:t>
            </a:r>
            <a:r>
              <a:rPr sz="2000" spc="480" dirty="0">
                <a:latin typeface="Times New Roman"/>
                <a:cs typeface="Times New Roman"/>
              </a:rPr>
              <a:t> </a:t>
            </a:r>
            <a:r>
              <a:rPr sz="2000" spc="-5" dirty="0">
                <a:latin typeface="Times New Roman"/>
                <a:cs typeface="Times New Roman"/>
              </a:rPr>
              <a:t>and</a:t>
            </a:r>
            <a:r>
              <a:rPr sz="2000" spc="490" dirty="0">
                <a:latin typeface="Times New Roman"/>
                <a:cs typeface="Times New Roman"/>
              </a:rPr>
              <a:t> </a:t>
            </a:r>
            <a:r>
              <a:rPr sz="2000" spc="-10" dirty="0">
                <a:latin typeface="Times New Roman"/>
                <a:cs typeface="Times New Roman"/>
              </a:rPr>
              <a:t>exit</a:t>
            </a:r>
            <a:r>
              <a:rPr sz="2000" spc="480" dirty="0">
                <a:latin typeface="Times New Roman"/>
                <a:cs typeface="Times New Roman"/>
              </a:rPr>
              <a:t> </a:t>
            </a:r>
            <a:r>
              <a:rPr sz="2000" dirty="0">
                <a:latin typeface="Times New Roman"/>
                <a:cs typeface="Times New Roman"/>
              </a:rPr>
              <a:t>a </a:t>
            </a:r>
            <a:r>
              <a:rPr sz="2000" spc="5" dirty="0">
                <a:latin typeface="Times New Roman"/>
                <a:cs typeface="Times New Roman"/>
              </a:rPr>
              <a:t> </a:t>
            </a:r>
            <a:r>
              <a:rPr sz="2000" spc="-10" dirty="0">
                <a:latin typeface="Times New Roman"/>
                <a:cs typeface="Times New Roman"/>
              </a:rPr>
              <a:t>position. There </a:t>
            </a:r>
            <a:r>
              <a:rPr sz="2000" spc="-5" dirty="0">
                <a:latin typeface="Times New Roman"/>
                <a:cs typeface="Times New Roman"/>
              </a:rPr>
              <a:t>are </a:t>
            </a:r>
            <a:r>
              <a:rPr sz="2000" spc="-10" dirty="0">
                <a:latin typeface="Times New Roman"/>
                <a:cs typeface="Times New Roman"/>
              </a:rPr>
              <a:t>many kinds </a:t>
            </a:r>
            <a:r>
              <a:rPr sz="2000" spc="-5" dirty="0">
                <a:latin typeface="Times New Roman"/>
                <a:cs typeface="Times New Roman"/>
              </a:rPr>
              <a:t>of </a:t>
            </a:r>
            <a:r>
              <a:rPr sz="2000" spc="-10" dirty="0">
                <a:latin typeface="Times New Roman"/>
                <a:cs typeface="Times New Roman"/>
              </a:rPr>
              <a:t>trading charts: </a:t>
            </a:r>
            <a:r>
              <a:rPr sz="2000" spc="-5" dirty="0">
                <a:latin typeface="Times New Roman"/>
                <a:cs typeface="Times New Roman"/>
              </a:rPr>
              <a:t>bar </a:t>
            </a:r>
            <a:r>
              <a:rPr sz="2000" spc="-10" dirty="0">
                <a:latin typeface="Times New Roman"/>
                <a:cs typeface="Times New Roman"/>
              </a:rPr>
              <a:t>charts, line charts, point </a:t>
            </a:r>
            <a:r>
              <a:rPr sz="2000" spc="-5" dirty="0">
                <a:latin typeface="Times New Roman"/>
                <a:cs typeface="Times New Roman"/>
              </a:rPr>
              <a:t>and </a:t>
            </a:r>
            <a:r>
              <a:rPr sz="2000" spc="-10" dirty="0">
                <a:latin typeface="Times New Roman"/>
                <a:cs typeface="Times New Roman"/>
              </a:rPr>
              <a:t>figure, market </a:t>
            </a:r>
            <a:r>
              <a:rPr sz="2000" spc="-5" dirty="0">
                <a:latin typeface="Times New Roman"/>
                <a:cs typeface="Times New Roman"/>
              </a:rPr>
              <a:t> </a:t>
            </a:r>
            <a:r>
              <a:rPr sz="2000" dirty="0">
                <a:latin typeface="Times New Roman"/>
                <a:cs typeface="Times New Roman"/>
              </a:rPr>
              <a:t>profile </a:t>
            </a:r>
            <a:r>
              <a:rPr sz="2000" spc="-5" dirty="0">
                <a:latin typeface="Times New Roman"/>
                <a:cs typeface="Times New Roman"/>
              </a:rPr>
              <a:t>and</a:t>
            </a:r>
            <a:r>
              <a:rPr sz="2000" dirty="0">
                <a:latin typeface="Times New Roman"/>
                <a:cs typeface="Times New Roman"/>
              </a:rPr>
              <a:t> </a:t>
            </a:r>
            <a:r>
              <a:rPr sz="2000" spc="-10" dirty="0">
                <a:latin typeface="Times New Roman"/>
                <a:cs typeface="Times New Roman"/>
              </a:rPr>
              <a:t>candlesticks.</a:t>
            </a:r>
            <a:r>
              <a:rPr sz="2000" spc="-5" dirty="0">
                <a:latin typeface="Times New Roman"/>
                <a:cs typeface="Times New Roman"/>
              </a:rPr>
              <a:t> For</a:t>
            </a:r>
            <a:r>
              <a:rPr sz="2000" dirty="0">
                <a:latin typeface="Times New Roman"/>
                <a:cs typeface="Times New Roman"/>
              </a:rPr>
              <a:t> </a:t>
            </a:r>
            <a:r>
              <a:rPr sz="2000" spc="-10" dirty="0">
                <a:latin typeface="Times New Roman"/>
                <a:cs typeface="Times New Roman"/>
              </a:rPr>
              <a:t>this</a:t>
            </a:r>
            <a:r>
              <a:rPr sz="2000" spc="-5" dirty="0">
                <a:latin typeface="Times New Roman"/>
                <a:cs typeface="Times New Roman"/>
              </a:rPr>
              <a:t> </a:t>
            </a:r>
            <a:r>
              <a:rPr sz="2000" spc="-10" dirty="0">
                <a:latin typeface="Times New Roman"/>
                <a:cs typeface="Times New Roman"/>
              </a:rPr>
              <a:t>example,</a:t>
            </a:r>
            <a:r>
              <a:rPr sz="2000" spc="-5" dirty="0">
                <a:latin typeface="Times New Roman"/>
                <a:cs typeface="Times New Roman"/>
              </a:rPr>
              <a:t> </a:t>
            </a:r>
            <a:r>
              <a:rPr sz="2000" spc="-10" dirty="0">
                <a:latin typeface="Times New Roman"/>
                <a:cs typeface="Times New Roman"/>
              </a:rPr>
              <a:t>we’ll</a:t>
            </a:r>
            <a:r>
              <a:rPr sz="2000" spc="-5" dirty="0">
                <a:latin typeface="Times New Roman"/>
                <a:cs typeface="Times New Roman"/>
              </a:rPr>
              <a:t> focus on</a:t>
            </a:r>
            <a:r>
              <a:rPr sz="2000" spc="490" dirty="0">
                <a:latin typeface="Times New Roman"/>
                <a:cs typeface="Times New Roman"/>
              </a:rPr>
              <a:t> </a:t>
            </a:r>
            <a:r>
              <a:rPr sz="2000" spc="-10" dirty="0">
                <a:latin typeface="Times New Roman"/>
                <a:cs typeface="Times New Roman"/>
              </a:rPr>
              <a:t>candlesticks,</a:t>
            </a:r>
            <a:r>
              <a:rPr sz="2000" spc="480" dirty="0">
                <a:latin typeface="Times New Roman"/>
                <a:cs typeface="Times New Roman"/>
              </a:rPr>
              <a:t> </a:t>
            </a:r>
            <a:r>
              <a:rPr sz="2000" dirty="0">
                <a:latin typeface="Times New Roman"/>
                <a:cs typeface="Times New Roman"/>
              </a:rPr>
              <a:t>one </a:t>
            </a:r>
            <a:r>
              <a:rPr sz="2000" spc="-10" dirty="0">
                <a:latin typeface="Times New Roman"/>
                <a:cs typeface="Times New Roman"/>
              </a:rPr>
              <a:t>commonly</a:t>
            </a:r>
            <a:r>
              <a:rPr sz="2000" spc="480" dirty="0">
                <a:latin typeface="Times New Roman"/>
                <a:cs typeface="Times New Roman"/>
              </a:rPr>
              <a:t> </a:t>
            </a:r>
            <a:r>
              <a:rPr sz="2000" spc="-5" dirty="0">
                <a:latin typeface="Times New Roman"/>
                <a:cs typeface="Times New Roman"/>
              </a:rPr>
              <a:t>used </a:t>
            </a:r>
            <a:r>
              <a:rPr sz="2000" spc="-484" dirty="0">
                <a:latin typeface="Times New Roman"/>
                <a:cs typeface="Times New Roman"/>
              </a:rPr>
              <a:t> </a:t>
            </a:r>
            <a:r>
              <a:rPr sz="2000" dirty="0">
                <a:latin typeface="Times New Roman"/>
                <a:cs typeface="Times New Roman"/>
              </a:rPr>
              <a:t>chart</a:t>
            </a:r>
            <a:r>
              <a:rPr sz="2000" spc="-65" dirty="0">
                <a:latin typeface="Times New Roman"/>
                <a:cs typeface="Times New Roman"/>
              </a:rPr>
              <a:t> </a:t>
            </a:r>
            <a:r>
              <a:rPr sz="2000" spc="-5" dirty="0">
                <a:latin typeface="Times New Roman"/>
                <a:cs typeface="Times New Roman"/>
              </a:rPr>
              <a:t>type.</a:t>
            </a:r>
            <a:endParaRPr sz="2000" dirty="0">
              <a:latin typeface="Times New Roman"/>
              <a:cs typeface="Times New Roman"/>
            </a:endParaRPr>
          </a:p>
          <a:p>
            <a:pPr>
              <a:lnSpc>
                <a:spcPct val="100000"/>
              </a:lnSpc>
              <a:spcBef>
                <a:spcPts val="45"/>
              </a:spcBef>
              <a:buFont typeface="Wingdings"/>
              <a:buChar char=""/>
            </a:pPr>
            <a:endParaRPr sz="2100" dirty="0">
              <a:latin typeface="Times New Roman"/>
              <a:cs typeface="Times New Roman"/>
            </a:endParaRPr>
          </a:p>
          <a:p>
            <a:pPr marL="354965" marR="8255" indent="-342900" algn="just">
              <a:lnSpc>
                <a:spcPct val="100000"/>
              </a:lnSpc>
              <a:buFont typeface="Wingdings"/>
              <a:buChar char=""/>
              <a:tabLst>
                <a:tab pos="355600" algn="l"/>
              </a:tabLst>
            </a:pPr>
            <a:r>
              <a:rPr sz="2000" dirty="0">
                <a:latin typeface="Times New Roman"/>
                <a:cs typeface="Times New Roman"/>
              </a:rPr>
              <a:t>A </a:t>
            </a:r>
            <a:r>
              <a:rPr sz="2000" spc="-10" dirty="0">
                <a:latin typeface="Times New Roman"/>
                <a:cs typeface="Times New Roman"/>
              </a:rPr>
              <a:t>candlestick chart is </a:t>
            </a:r>
            <a:r>
              <a:rPr sz="2000" dirty="0">
                <a:latin typeface="Times New Roman"/>
                <a:cs typeface="Times New Roman"/>
              </a:rPr>
              <a:t>a </a:t>
            </a:r>
            <a:r>
              <a:rPr sz="2000" spc="-10" dirty="0">
                <a:latin typeface="Times New Roman"/>
                <a:cs typeface="Times New Roman"/>
              </a:rPr>
              <a:t>combination </a:t>
            </a:r>
            <a:r>
              <a:rPr sz="2000" spc="-5" dirty="0">
                <a:latin typeface="Times New Roman"/>
                <a:cs typeface="Times New Roman"/>
              </a:rPr>
              <a:t>of </a:t>
            </a:r>
            <a:r>
              <a:rPr sz="2000" dirty="0">
                <a:latin typeface="Times New Roman"/>
                <a:cs typeface="Times New Roman"/>
              </a:rPr>
              <a:t>a </a:t>
            </a:r>
            <a:r>
              <a:rPr sz="2000" spc="-5" dirty="0">
                <a:latin typeface="Times New Roman"/>
                <a:cs typeface="Times New Roman"/>
              </a:rPr>
              <a:t>line </a:t>
            </a:r>
            <a:r>
              <a:rPr sz="2000" spc="-10" dirty="0">
                <a:latin typeface="Times New Roman"/>
                <a:cs typeface="Times New Roman"/>
              </a:rPr>
              <a:t>chart </a:t>
            </a:r>
            <a:r>
              <a:rPr sz="2000" spc="-5" dirty="0">
                <a:latin typeface="Times New Roman"/>
                <a:cs typeface="Times New Roman"/>
              </a:rPr>
              <a:t>and </a:t>
            </a:r>
            <a:r>
              <a:rPr sz="2000" dirty="0">
                <a:latin typeface="Times New Roman"/>
                <a:cs typeface="Times New Roman"/>
              </a:rPr>
              <a:t>a </a:t>
            </a:r>
            <a:r>
              <a:rPr sz="2000" spc="-5" dirty="0">
                <a:latin typeface="Times New Roman"/>
                <a:cs typeface="Times New Roman"/>
              </a:rPr>
              <a:t>bar graph. </a:t>
            </a:r>
            <a:r>
              <a:rPr sz="2000" spc="-70" dirty="0">
                <a:latin typeface="Times New Roman"/>
                <a:cs typeface="Times New Roman"/>
              </a:rPr>
              <a:t>You </a:t>
            </a:r>
            <a:r>
              <a:rPr sz="2000" spc="-10" dirty="0">
                <a:latin typeface="Times New Roman"/>
                <a:cs typeface="Times New Roman"/>
              </a:rPr>
              <a:t>can </a:t>
            </a:r>
            <a:r>
              <a:rPr sz="2000" spc="-5" dirty="0">
                <a:latin typeface="Times New Roman"/>
                <a:cs typeface="Times New Roman"/>
              </a:rPr>
              <a:t>change </a:t>
            </a:r>
            <a:r>
              <a:rPr sz="2000" spc="-10" dirty="0">
                <a:latin typeface="Times New Roman"/>
                <a:cs typeface="Times New Roman"/>
              </a:rPr>
              <a:t>chart types </a:t>
            </a:r>
            <a:r>
              <a:rPr sz="2000" spc="-5" dirty="0">
                <a:latin typeface="Times New Roman"/>
                <a:cs typeface="Times New Roman"/>
              </a:rPr>
              <a:t> </a:t>
            </a:r>
            <a:r>
              <a:rPr sz="2000" spc="-10" dirty="0">
                <a:latin typeface="Times New Roman"/>
                <a:cs typeface="Times New Roman"/>
              </a:rPr>
              <a:t>depending </a:t>
            </a:r>
            <a:r>
              <a:rPr sz="2000" spc="-5" dirty="0">
                <a:latin typeface="Times New Roman"/>
                <a:cs typeface="Times New Roman"/>
              </a:rPr>
              <a:t>on </a:t>
            </a:r>
            <a:r>
              <a:rPr sz="2000" dirty="0">
                <a:latin typeface="Times New Roman"/>
                <a:cs typeface="Times New Roman"/>
              </a:rPr>
              <a:t>your </a:t>
            </a:r>
            <a:r>
              <a:rPr sz="2000" spc="-10" dirty="0">
                <a:latin typeface="Times New Roman"/>
                <a:cs typeface="Times New Roman"/>
              </a:rPr>
              <a:t>preferred </a:t>
            </a:r>
            <a:r>
              <a:rPr sz="2000" spc="-25" dirty="0">
                <a:latin typeface="Times New Roman"/>
                <a:cs typeface="Times New Roman"/>
              </a:rPr>
              <a:t>view, </a:t>
            </a:r>
            <a:r>
              <a:rPr sz="2000" dirty="0">
                <a:latin typeface="Times New Roman"/>
                <a:cs typeface="Times New Roman"/>
              </a:rPr>
              <a:t>but </a:t>
            </a:r>
            <a:r>
              <a:rPr sz="2000" spc="-10" dirty="0">
                <a:latin typeface="Times New Roman"/>
                <a:cs typeface="Times New Roman"/>
              </a:rPr>
              <a:t>most traders </a:t>
            </a:r>
            <a:r>
              <a:rPr sz="2000" spc="-5" dirty="0">
                <a:latin typeface="Times New Roman"/>
                <a:cs typeface="Times New Roman"/>
              </a:rPr>
              <a:t>prefer </a:t>
            </a:r>
            <a:r>
              <a:rPr sz="2000" spc="-10" dirty="0">
                <a:latin typeface="Times New Roman"/>
                <a:cs typeface="Times New Roman"/>
              </a:rPr>
              <a:t>candlesticks </a:t>
            </a:r>
            <a:r>
              <a:rPr sz="2000" dirty="0">
                <a:latin typeface="Times New Roman"/>
                <a:cs typeface="Times New Roman"/>
              </a:rPr>
              <a:t>because </a:t>
            </a:r>
            <a:r>
              <a:rPr sz="2000" spc="-5" dirty="0">
                <a:latin typeface="Times New Roman"/>
                <a:cs typeface="Times New Roman"/>
              </a:rPr>
              <a:t>of the </a:t>
            </a:r>
            <a:r>
              <a:rPr sz="2000" spc="-10" dirty="0">
                <a:latin typeface="Times New Roman"/>
                <a:cs typeface="Times New Roman"/>
              </a:rPr>
              <a:t>depth </a:t>
            </a:r>
            <a:r>
              <a:rPr sz="2000" spc="-20" dirty="0">
                <a:latin typeface="Times New Roman"/>
                <a:cs typeface="Times New Roman"/>
              </a:rPr>
              <a:t>of </a:t>
            </a:r>
            <a:r>
              <a:rPr sz="2000" spc="-15" dirty="0">
                <a:latin typeface="Times New Roman"/>
                <a:cs typeface="Times New Roman"/>
              </a:rPr>
              <a:t> </a:t>
            </a:r>
            <a:r>
              <a:rPr sz="2000" spc="-10" dirty="0">
                <a:latin typeface="Times New Roman"/>
                <a:cs typeface="Times New Roman"/>
              </a:rPr>
              <a:t>information each stick </a:t>
            </a:r>
            <a:r>
              <a:rPr sz="2000" spc="-5" dirty="0">
                <a:latin typeface="Times New Roman"/>
                <a:cs typeface="Times New Roman"/>
              </a:rPr>
              <a:t>can </a:t>
            </a:r>
            <a:r>
              <a:rPr sz="2000" spc="-25" dirty="0">
                <a:latin typeface="Times New Roman"/>
                <a:cs typeface="Times New Roman"/>
              </a:rPr>
              <a:t>convey. </a:t>
            </a:r>
            <a:r>
              <a:rPr sz="2000" spc="-5" dirty="0">
                <a:latin typeface="Times New Roman"/>
                <a:cs typeface="Times New Roman"/>
              </a:rPr>
              <a:t>Each </a:t>
            </a:r>
            <a:r>
              <a:rPr sz="2000" spc="-10" dirty="0">
                <a:latin typeface="Times New Roman"/>
                <a:cs typeface="Times New Roman"/>
              </a:rPr>
              <a:t>candlestick gives you </a:t>
            </a:r>
            <a:r>
              <a:rPr sz="2000" spc="-5" dirty="0">
                <a:latin typeface="Times New Roman"/>
                <a:cs typeface="Times New Roman"/>
              </a:rPr>
              <a:t>four </a:t>
            </a:r>
            <a:r>
              <a:rPr sz="2000" dirty="0">
                <a:latin typeface="Times New Roman"/>
                <a:cs typeface="Times New Roman"/>
              </a:rPr>
              <a:t>key </a:t>
            </a:r>
            <a:r>
              <a:rPr sz="2000" spc="-10" dirty="0">
                <a:latin typeface="Times New Roman"/>
                <a:cs typeface="Times New Roman"/>
              </a:rPr>
              <a:t>pieces </a:t>
            </a:r>
            <a:r>
              <a:rPr sz="2000" spc="-5" dirty="0">
                <a:latin typeface="Times New Roman"/>
                <a:cs typeface="Times New Roman"/>
              </a:rPr>
              <a:t>of </a:t>
            </a:r>
            <a:r>
              <a:rPr sz="2000" spc="-20" dirty="0">
                <a:latin typeface="Times New Roman"/>
                <a:cs typeface="Times New Roman"/>
              </a:rPr>
              <a:t>information </a:t>
            </a:r>
            <a:r>
              <a:rPr sz="2000" spc="-15" dirty="0">
                <a:latin typeface="Times New Roman"/>
                <a:cs typeface="Times New Roman"/>
              </a:rPr>
              <a:t> </a:t>
            </a:r>
            <a:r>
              <a:rPr sz="2000" dirty="0">
                <a:latin typeface="Times New Roman"/>
                <a:cs typeface="Times New Roman"/>
              </a:rPr>
              <a:t>within</a:t>
            </a:r>
            <a:r>
              <a:rPr sz="2000" spc="-50" dirty="0">
                <a:latin typeface="Times New Roman"/>
                <a:cs typeface="Times New Roman"/>
              </a:rPr>
              <a:t> </a:t>
            </a:r>
            <a:r>
              <a:rPr sz="2000" dirty="0">
                <a:latin typeface="Times New Roman"/>
                <a:cs typeface="Times New Roman"/>
              </a:rPr>
              <a:t>your</a:t>
            </a:r>
            <a:r>
              <a:rPr sz="2000" spc="-35" dirty="0">
                <a:latin typeface="Times New Roman"/>
                <a:cs typeface="Times New Roman"/>
              </a:rPr>
              <a:t> </a:t>
            </a:r>
            <a:r>
              <a:rPr sz="2000" spc="-5" dirty="0">
                <a:latin typeface="Times New Roman"/>
                <a:cs typeface="Times New Roman"/>
              </a:rPr>
              <a:t>selected</a:t>
            </a:r>
            <a:r>
              <a:rPr sz="2000" spc="-65" dirty="0">
                <a:latin typeface="Times New Roman"/>
                <a:cs typeface="Times New Roman"/>
              </a:rPr>
              <a:t> </a:t>
            </a:r>
            <a:r>
              <a:rPr sz="2000" spc="-20" dirty="0">
                <a:latin typeface="Times New Roman"/>
                <a:cs typeface="Times New Roman"/>
              </a:rPr>
              <a:t>time</a:t>
            </a:r>
            <a:r>
              <a:rPr sz="2000" spc="5" dirty="0">
                <a:latin typeface="Times New Roman"/>
                <a:cs typeface="Times New Roman"/>
              </a:rPr>
              <a:t> </a:t>
            </a:r>
            <a:r>
              <a:rPr sz="2000" dirty="0">
                <a:latin typeface="Times New Roman"/>
                <a:cs typeface="Times New Roman"/>
              </a:rPr>
              <a:t>interval.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83455" y="515823"/>
            <a:ext cx="4511675" cy="635000"/>
          </a:xfrm>
          <a:prstGeom prst="rect">
            <a:avLst/>
          </a:prstGeom>
        </p:spPr>
        <p:txBody>
          <a:bodyPr vert="horz" wrap="square" lIns="0" tIns="12065" rIns="0" bIns="0" rtlCol="0">
            <a:spAutoFit/>
          </a:bodyPr>
          <a:lstStyle/>
          <a:p>
            <a:pPr marL="12700">
              <a:lnSpc>
                <a:spcPct val="100000"/>
              </a:lnSpc>
              <a:spcBef>
                <a:spcPts val="95"/>
              </a:spcBef>
            </a:pPr>
            <a:r>
              <a:rPr spc="-5" dirty="0"/>
              <a:t>Account</a:t>
            </a:r>
            <a:r>
              <a:rPr spc="-125" dirty="0"/>
              <a:t> </a:t>
            </a:r>
            <a:r>
              <a:rPr spc="-5" dirty="0"/>
              <a:t>Management</a:t>
            </a:r>
          </a:p>
        </p:txBody>
      </p:sp>
      <p:sp>
        <p:nvSpPr>
          <p:cNvPr id="3" name="object 3"/>
          <p:cNvSpPr txBox="1"/>
          <p:nvPr/>
        </p:nvSpPr>
        <p:spPr>
          <a:xfrm>
            <a:off x="1295146" y="2176094"/>
            <a:ext cx="10515600" cy="2172970"/>
          </a:xfrm>
          <a:prstGeom prst="rect">
            <a:avLst/>
          </a:prstGeom>
        </p:spPr>
        <p:txBody>
          <a:bodyPr vert="horz" wrap="square" lIns="0" tIns="13335" rIns="0" bIns="0" rtlCol="0">
            <a:spAutoFit/>
          </a:bodyPr>
          <a:lstStyle/>
          <a:p>
            <a:pPr marL="299085" marR="5080" indent="-287020" algn="just">
              <a:lnSpc>
                <a:spcPct val="100000"/>
              </a:lnSpc>
              <a:spcBef>
                <a:spcPts val="105"/>
              </a:spcBef>
              <a:buSzPct val="90000"/>
              <a:buFont typeface="Wingdings"/>
              <a:buChar char=""/>
              <a:tabLst>
                <a:tab pos="358775" algn="l"/>
              </a:tabLst>
            </a:pPr>
            <a:r>
              <a:rPr dirty="0"/>
              <a:t>	</a:t>
            </a:r>
            <a:r>
              <a:rPr sz="2000" spc="-75" dirty="0">
                <a:latin typeface="Times New Roman"/>
                <a:cs typeface="Times New Roman"/>
              </a:rPr>
              <a:t>To </a:t>
            </a:r>
            <a:r>
              <a:rPr sz="2000" spc="-5" dirty="0">
                <a:latin typeface="Times New Roman"/>
                <a:cs typeface="Times New Roman"/>
              </a:rPr>
              <a:t>check the </a:t>
            </a:r>
            <a:r>
              <a:rPr sz="2000" spc="-10" dirty="0">
                <a:latin typeface="Times New Roman"/>
                <a:cs typeface="Times New Roman"/>
              </a:rPr>
              <a:t>balance </a:t>
            </a:r>
            <a:r>
              <a:rPr sz="2000" spc="-5" dirty="0">
                <a:latin typeface="Times New Roman"/>
                <a:cs typeface="Times New Roman"/>
              </a:rPr>
              <a:t>of your trading </a:t>
            </a:r>
            <a:r>
              <a:rPr sz="2000" spc="-10" dirty="0">
                <a:latin typeface="Times New Roman"/>
                <a:cs typeface="Times New Roman"/>
              </a:rPr>
              <a:t>account, log in </a:t>
            </a:r>
            <a:r>
              <a:rPr sz="2000" spc="-5" dirty="0">
                <a:latin typeface="Times New Roman"/>
                <a:cs typeface="Times New Roman"/>
              </a:rPr>
              <a:t>to your </a:t>
            </a:r>
            <a:r>
              <a:rPr sz="2000" spc="-10" dirty="0">
                <a:latin typeface="Times New Roman"/>
                <a:cs typeface="Times New Roman"/>
              </a:rPr>
              <a:t>account using </a:t>
            </a:r>
            <a:r>
              <a:rPr sz="2000" dirty="0">
                <a:latin typeface="Times New Roman"/>
                <a:cs typeface="Times New Roman"/>
              </a:rPr>
              <a:t>the </a:t>
            </a:r>
            <a:r>
              <a:rPr sz="2000" spc="-10" dirty="0">
                <a:latin typeface="Times New Roman"/>
                <a:cs typeface="Times New Roman"/>
              </a:rPr>
              <a:t>trading platform or </a:t>
            </a:r>
            <a:r>
              <a:rPr sz="2000" spc="-5" dirty="0">
                <a:latin typeface="Times New Roman"/>
                <a:cs typeface="Times New Roman"/>
              </a:rPr>
              <a:t> </a:t>
            </a:r>
            <a:r>
              <a:rPr sz="2000" spc="-10" dirty="0">
                <a:latin typeface="Times New Roman"/>
                <a:cs typeface="Times New Roman"/>
              </a:rPr>
              <a:t>mobile </a:t>
            </a:r>
            <a:r>
              <a:rPr sz="2000" spc="-5" dirty="0">
                <a:latin typeface="Times New Roman"/>
                <a:cs typeface="Times New Roman"/>
              </a:rPr>
              <a:t>app</a:t>
            </a:r>
            <a:r>
              <a:rPr sz="2000" dirty="0">
                <a:latin typeface="Times New Roman"/>
                <a:cs typeface="Times New Roman"/>
              </a:rPr>
              <a:t> </a:t>
            </a:r>
            <a:r>
              <a:rPr sz="2000" spc="-5" dirty="0">
                <a:latin typeface="Times New Roman"/>
                <a:cs typeface="Times New Roman"/>
              </a:rPr>
              <a:t>provided by </a:t>
            </a:r>
            <a:r>
              <a:rPr sz="2000" spc="-10" dirty="0">
                <a:latin typeface="Times New Roman"/>
                <a:cs typeface="Times New Roman"/>
              </a:rPr>
              <a:t>your </a:t>
            </a:r>
            <a:r>
              <a:rPr sz="2000" spc="-20" dirty="0">
                <a:latin typeface="Times New Roman"/>
                <a:cs typeface="Times New Roman"/>
              </a:rPr>
              <a:t>broker. </a:t>
            </a:r>
            <a:r>
              <a:rPr sz="2000" spc="-5" dirty="0">
                <a:latin typeface="Times New Roman"/>
                <a:cs typeface="Times New Roman"/>
              </a:rPr>
              <a:t>Once </a:t>
            </a:r>
            <a:r>
              <a:rPr sz="2000" dirty="0">
                <a:latin typeface="Times New Roman"/>
                <a:cs typeface="Times New Roman"/>
              </a:rPr>
              <a:t>you're </a:t>
            </a:r>
            <a:r>
              <a:rPr sz="2000" spc="-5" dirty="0">
                <a:latin typeface="Times New Roman"/>
                <a:cs typeface="Times New Roman"/>
              </a:rPr>
              <a:t>logged </a:t>
            </a:r>
            <a:r>
              <a:rPr sz="2000" spc="-10" dirty="0">
                <a:latin typeface="Times New Roman"/>
                <a:cs typeface="Times New Roman"/>
              </a:rPr>
              <a:t>in, </a:t>
            </a:r>
            <a:r>
              <a:rPr sz="2000" spc="-5" dirty="0">
                <a:latin typeface="Times New Roman"/>
                <a:cs typeface="Times New Roman"/>
              </a:rPr>
              <a:t>you should </a:t>
            </a:r>
            <a:r>
              <a:rPr sz="2000" dirty="0">
                <a:latin typeface="Times New Roman"/>
                <a:cs typeface="Times New Roman"/>
              </a:rPr>
              <a:t>be </a:t>
            </a:r>
            <a:r>
              <a:rPr sz="2000" spc="-5" dirty="0">
                <a:latin typeface="Times New Roman"/>
                <a:cs typeface="Times New Roman"/>
              </a:rPr>
              <a:t>able to </a:t>
            </a:r>
            <a:r>
              <a:rPr sz="2000" spc="-10" dirty="0">
                <a:latin typeface="Times New Roman"/>
                <a:cs typeface="Times New Roman"/>
              </a:rPr>
              <a:t>see your </a:t>
            </a:r>
            <a:r>
              <a:rPr sz="2000" spc="-5" dirty="0">
                <a:latin typeface="Times New Roman"/>
                <a:cs typeface="Times New Roman"/>
              </a:rPr>
              <a:t>account </a:t>
            </a:r>
            <a:r>
              <a:rPr sz="2000" dirty="0">
                <a:latin typeface="Times New Roman"/>
                <a:cs typeface="Times New Roman"/>
              </a:rPr>
              <a:t> balance</a:t>
            </a:r>
            <a:r>
              <a:rPr sz="2000" spc="-55" dirty="0">
                <a:latin typeface="Times New Roman"/>
                <a:cs typeface="Times New Roman"/>
              </a:rPr>
              <a:t> </a:t>
            </a:r>
            <a:r>
              <a:rPr sz="2000" spc="-5" dirty="0">
                <a:latin typeface="Times New Roman"/>
                <a:cs typeface="Times New Roman"/>
              </a:rPr>
              <a:t>displayed</a:t>
            </a:r>
            <a:r>
              <a:rPr sz="2000" spc="465" dirty="0">
                <a:latin typeface="Times New Roman"/>
                <a:cs typeface="Times New Roman"/>
              </a:rPr>
              <a:t> </a:t>
            </a:r>
            <a:r>
              <a:rPr sz="2000" spc="-5" dirty="0">
                <a:latin typeface="Times New Roman"/>
                <a:cs typeface="Times New Roman"/>
              </a:rPr>
              <a:t>prominently</a:t>
            </a:r>
            <a:r>
              <a:rPr sz="2000" spc="-50" dirty="0">
                <a:latin typeface="Times New Roman"/>
                <a:cs typeface="Times New Roman"/>
              </a:rPr>
              <a:t> </a:t>
            </a:r>
            <a:r>
              <a:rPr sz="2000" dirty="0">
                <a:latin typeface="Times New Roman"/>
                <a:cs typeface="Times New Roman"/>
              </a:rPr>
              <a:t>on</a:t>
            </a:r>
            <a:r>
              <a:rPr sz="2000" spc="-4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screen.</a:t>
            </a:r>
            <a:endParaRPr sz="2000">
              <a:latin typeface="Times New Roman"/>
              <a:cs typeface="Times New Roman"/>
            </a:endParaRPr>
          </a:p>
          <a:p>
            <a:pPr>
              <a:lnSpc>
                <a:spcPct val="100000"/>
              </a:lnSpc>
              <a:spcBef>
                <a:spcPts val="25"/>
              </a:spcBef>
              <a:buChar char=""/>
            </a:pPr>
            <a:endParaRPr sz="2150">
              <a:latin typeface="Times New Roman"/>
              <a:cs typeface="Times New Roman"/>
            </a:endParaRPr>
          </a:p>
          <a:p>
            <a:pPr marL="299085" marR="5080" indent="-287020" algn="just">
              <a:lnSpc>
                <a:spcPct val="100000"/>
              </a:lnSpc>
              <a:buFont typeface="Wingdings"/>
              <a:buChar char=""/>
              <a:tabLst>
                <a:tab pos="299720" algn="l"/>
              </a:tabLst>
            </a:pPr>
            <a:r>
              <a:rPr sz="2000" spc="-75" dirty="0">
                <a:latin typeface="Times New Roman"/>
                <a:cs typeface="Times New Roman"/>
              </a:rPr>
              <a:t>To </a:t>
            </a:r>
            <a:r>
              <a:rPr sz="2000" dirty="0">
                <a:latin typeface="Times New Roman"/>
                <a:cs typeface="Times New Roman"/>
              </a:rPr>
              <a:t>add </a:t>
            </a:r>
            <a:r>
              <a:rPr sz="2000" spc="-5" dirty="0">
                <a:latin typeface="Times New Roman"/>
                <a:cs typeface="Times New Roman"/>
              </a:rPr>
              <a:t>funds </a:t>
            </a:r>
            <a:r>
              <a:rPr sz="2000" spc="-10" dirty="0">
                <a:latin typeface="Times New Roman"/>
                <a:cs typeface="Times New Roman"/>
              </a:rPr>
              <a:t>to </a:t>
            </a:r>
            <a:r>
              <a:rPr sz="2000" spc="-5" dirty="0">
                <a:latin typeface="Times New Roman"/>
                <a:cs typeface="Times New Roman"/>
              </a:rPr>
              <a:t>your </a:t>
            </a:r>
            <a:r>
              <a:rPr sz="2000" spc="-10" dirty="0">
                <a:latin typeface="Times New Roman"/>
                <a:cs typeface="Times New Roman"/>
              </a:rPr>
              <a:t>trading account, </a:t>
            </a:r>
            <a:r>
              <a:rPr sz="2000" spc="-5" dirty="0">
                <a:latin typeface="Times New Roman"/>
                <a:cs typeface="Times New Roman"/>
              </a:rPr>
              <a:t>go </a:t>
            </a:r>
            <a:r>
              <a:rPr sz="2000" spc="-10" dirty="0">
                <a:latin typeface="Times New Roman"/>
                <a:cs typeface="Times New Roman"/>
              </a:rPr>
              <a:t>to </a:t>
            </a:r>
            <a:r>
              <a:rPr sz="2000" dirty="0">
                <a:latin typeface="Times New Roman"/>
                <a:cs typeface="Times New Roman"/>
              </a:rPr>
              <a:t>the </a:t>
            </a:r>
            <a:r>
              <a:rPr sz="2000" spc="-10" dirty="0">
                <a:latin typeface="Times New Roman"/>
                <a:cs typeface="Times New Roman"/>
              </a:rPr>
              <a:t>"Deposit" </a:t>
            </a:r>
            <a:r>
              <a:rPr sz="2000" dirty="0">
                <a:latin typeface="Times New Roman"/>
                <a:cs typeface="Times New Roman"/>
              </a:rPr>
              <a:t>or </a:t>
            </a:r>
            <a:r>
              <a:rPr sz="2000" spc="-5" dirty="0">
                <a:latin typeface="Times New Roman"/>
                <a:cs typeface="Times New Roman"/>
              </a:rPr>
              <a:t>"Add Funds" section of your </a:t>
            </a:r>
            <a:r>
              <a:rPr sz="2000" spc="-10" dirty="0">
                <a:latin typeface="Times New Roman"/>
                <a:cs typeface="Times New Roman"/>
              </a:rPr>
              <a:t>trading </a:t>
            </a:r>
            <a:r>
              <a:rPr sz="2000" spc="-5" dirty="0">
                <a:latin typeface="Times New Roman"/>
                <a:cs typeface="Times New Roman"/>
              </a:rPr>
              <a:t> platform or</a:t>
            </a:r>
            <a:r>
              <a:rPr sz="2000" dirty="0">
                <a:latin typeface="Times New Roman"/>
                <a:cs typeface="Times New Roman"/>
              </a:rPr>
              <a:t> </a:t>
            </a:r>
            <a:r>
              <a:rPr sz="2000" spc="-10" dirty="0">
                <a:latin typeface="Times New Roman"/>
                <a:cs typeface="Times New Roman"/>
              </a:rPr>
              <a:t>mobile app. </a:t>
            </a:r>
            <a:r>
              <a:rPr sz="2000" spc="-5" dirty="0">
                <a:latin typeface="Times New Roman"/>
                <a:cs typeface="Times New Roman"/>
              </a:rPr>
              <a:t>Choose </a:t>
            </a:r>
            <a:r>
              <a:rPr sz="2000" dirty="0">
                <a:latin typeface="Times New Roman"/>
                <a:cs typeface="Times New Roman"/>
              </a:rPr>
              <a:t>your </a:t>
            </a:r>
            <a:r>
              <a:rPr sz="2000" spc="-10" dirty="0">
                <a:latin typeface="Times New Roman"/>
                <a:cs typeface="Times New Roman"/>
              </a:rPr>
              <a:t>preferred </a:t>
            </a:r>
            <a:r>
              <a:rPr sz="2000" dirty="0">
                <a:latin typeface="Times New Roman"/>
                <a:cs typeface="Times New Roman"/>
              </a:rPr>
              <a:t>deposit </a:t>
            </a:r>
            <a:r>
              <a:rPr sz="2000" spc="-10" dirty="0">
                <a:latin typeface="Times New Roman"/>
                <a:cs typeface="Times New Roman"/>
              </a:rPr>
              <a:t>method, </a:t>
            </a:r>
            <a:r>
              <a:rPr sz="2000" spc="-5" dirty="0">
                <a:latin typeface="Times New Roman"/>
                <a:cs typeface="Times New Roman"/>
              </a:rPr>
              <a:t>such </a:t>
            </a:r>
            <a:r>
              <a:rPr sz="2000" spc="-10" dirty="0">
                <a:latin typeface="Times New Roman"/>
                <a:cs typeface="Times New Roman"/>
              </a:rPr>
              <a:t>as </a:t>
            </a:r>
            <a:r>
              <a:rPr sz="2000" spc="-5" dirty="0">
                <a:latin typeface="Times New Roman"/>
                <a:cs typeface="Times New Roman"/>
              </a:rPr>
              <a:t>bank transfer or </a:t>
            </a:r>
            <a:r>
              <a:rPr sz="2000" spc="-10" dirty="0">
                <a:latin typeface="Times New Roman"/>
                <a:cs typeface="Times New Roman"/>
              </a:rPr>
              <a:t>credit </a:t>
            </a:r>
            <a:r>
              <a:rPr sz="2000" spc="-5" dirty="0">
                <a:latin typeface="Times New Roman"/>
                <a:cs typeface="Times New Roman"/>
              </a:rPr>
              <a:t>card, </a:t>
            </a:r>
            <a:r>
              <a:rPr sz="2000" dirty="0">
                <a:latin typeface="Times New Roman"/>
                <a:cs typeface="Times New Roman"/>
              </a:rPr>
              <a:t> and</a:t>
            </a:r>
            <a:r>
              <a:rPr sz="2000" spc="-10" dirty="0">
                <a:latin typeface="Times New Roman"/>
                <a:cs typeface="Times New Roman"/>
              </a:rPr>
              <a:t> </a:t>
            </a:r>
            <a:r>
              <a:rPr sz="2000" dirty="0">
                <a:latin typeface="Times New Roman"/>
                <a:cs typeface="Times New Roman"/>
              </a:rPr>
              <a:t>enter</a:t>
            </a:r>
            <a:r>
              <a:rPr sz="2000" spc="-2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spc="-5" dirty="0">
                <a:latin typeface="Times New Roman"/>
                <a:cs typeface="Times New Roman"/>
              </a:rPr>
              <a:t>amount</a:t>
            </a:r>
            <a:r>
              <a:rPr sz="2000" spc="15" dirty="0">
                <a:latin typeface="Times New Roman"/>
                <a:cs typeface="Times New Roman"/>
              </a:rPr>
              <a:t> </a:t>
            </a:r>
            <a:r>
              <a:rPr sz="2000" dirty="0">
                <a:latin typeface="Times New Roman"/>
                <a:cs typeface="Times New Roman"/>
              </a:rPr>
              <a:t>you</a:t>
            </a:r>
            <a:r>
              <a:rPr sz="2000" spc="-25" dirty="0">
                <a:latin typeface="Times New Roman"/>
                <a:cs typeface="Times New Roman"/>
              </a:rPr>
              <a:t> </a:t>
            </a:r>
            <a:r>
              <a:rPr sz="2000" dirty="0">
                <a:latin typeface="Times New Roman"/>
                <a:cs typeface="Times New Roman"/>
              </a:rPr>
              <a:t>wish</a:t>
            </a:r>
            <a:r>
              <a:rPr sz="2000" spc="-30" dirty="0">
                <a:latin typeface="Times New Roman"/>
                <a:cs typeface="Times New Roman"/>
              </a:rPr>
              <a:t> </a:t>
            </a:r>
            <a:r>
              <a:rPr sz="2000" spc="-5" dirty="0">
                <a:latin typeface="Times New Roman"/>
                <a:cs typeface="Times New Roman"/>
              </a:rPr>
              <a:t>to</a:t>
            </a:r>
            <a:r>
              <a:rPr sz="2000" spc="-15" dirty="0">
                <a:latin typeface="Times New Roman"/>
                <a:cs typeface="Times New Roman"/>
              </a:rPr>
              <a:t> </a:t>
            </a:r>
            <a:r>
              <a:rPr sz="2000" dirty="0">
                <a:latin typeface="Times New Roman"/>
                <a:cs typeface="Times New Roman"/>
              </a:rPr>
              <a:t>add.</a:t>
            </a:r>
            <a:r>
              <a:rPr sz="2000" spc="-30" dirty="0">
                <a:latin typeface="Times New Roman"/>
                <a:cs typeface="Times New Roman"/>
              </a:rPr>
              <a:t> </a:t>
            </a:r>
            <a:r>
              <a:rPr sz="2000" dirty="0">
                <a:latin typeface="Times New Roman"/>
                <a:cs typeface="Times New Roman"/>
              </a:rPr>
              <a:t>Follow</a:t>
            </a:r>
            <a:r>
              <a:rPr sz="2000" spc="-2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spc="-5" dirty="0">
                <a:latin typeface="Times New Roman"/>
                <a:cs typeface="Times New Roman"/>
              </a:rPr>
              <a:t>prompts to</a:t>
            </a:r>
            <a:r>
              <a:rPr sz="2000" spc="-35" dirty="0">
                <a:latin typeface="Times New Roman"/>
                <a:cs typeface="Times New Roman"/>
              </a:rPr>
              <a:t> </a:t>
            </a:r>
            <a:r>
              <a:rPr sz="2000" spc="-5" dirty="0">
                <a:latin typeface="Times New Roman"/>
                <a:cs typeface="Times New Roman"/>
              </a:rPr>
              <a:t>complete</a:t>
            </a:r>
            <a:r>
              <a:rPr sz="2000" spc="-2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transaction.</a:t>
            </a:r>
            <a:endParaRPr sz="20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146" y="2201418"/>
            <a:ext cx="10515600" cy="2769870"/>
          </a:xfrm>
          <a:prstGeom prst="rect">
            <a:avLst/>
          </a:prstGeom>
        </p:spPr>
        <p:txBody>
          <a:bodyPr vert="horz" wrap="square" lIns="0" tIns="13335" rIns="0" bIns="0" rtlCol="0">
            <a:spAutoFit/>
          </a:bodyPr>
          <a:lstStyle/>
          <a:p>
            <a:pPr marL="299085" marR="5080" indent="-287020" algn="just">
              <a:lnSpc>
                <a:spcPct val="100000"/>
              </a:lnSpc>
              <a:spcBef>
                <a:spcPts val="105"/>
              </a:spcBef>
              <a:buFont typeface="Wingdings"/>
              <a:buChar char=""/>
              <a:tabLst>
                <a:tab pos="299720" algn="l"/>
              </a:tabLst>
            </a:pPr>
            <a:r>
              <a:rPr sz="2000" spc="-5" dirty="0">
                <a:latin typeface="Times New Roman"/>
                <a:cs typeface="Times New Roman"/>
              </a:rPr>
              <a:t>If</a:t>
            </a:r>
            <a:r>
              <a:rPr sz="2000" dirty="0">
                <a:latin typeface="Times New Roman"/>
                <a:cs typeface="Times New Roman"/>
              </a:rPr>
              <a:t> </a:t>
            </a:r>
            <a:r>
              <a:rPr sz="2000" spc="-5" dirty="0">
                <a:latin typeface="Times New Roman"/>
                <a:cs typeface="Times New Roman"/>
              </a:rPr>
              <a:t>you </a:t>
            </a:r>
            <a:r>
              <a:rPr sz="2000" dirty="0">
                <a:latin typeface="Times New Roman"/>
                <a:cs typeface="Times New Roman"/>
              </a:rPr>
              <a:t>want </a:t>
            </a:r>
            <a:r>
              <a:rPr sz="2000" spc="-10" dirty="0">
                <a:latin typeface="Times New Roman"/>
                <a:cs typeface="Times New Roman"/>
              </a:rPr>
              <a:t>to</a:t>
            </a:r>
            <a:r>
              <a:rPr sz="2000" spc="-5" dirty="0">
                <a:latin typeface="Times New Roman"/>
                <a:cs typeface="Times New Roman"/>
              </a:rPr>
              <a:t> withdraw</a:t>
            </a:r>
            <a:r>
              <a:rPr sz="2000" dirty="0">
                <a:latin typeface="Times New Roman"/>
                <a:cs typeface="Times New Roman"/>
              </a:rPr>
              <a:t> </a:t>
            </a:r>
            <a:r>
              <a:rPr sz="2000" spc="-5" dirty="0">
                <a:latin typeface="Times New Roman"/>
                <a:cs typeface="Times New Roman"/>
              </a:rPr>
              <a:t>funds </a:t>
            </a:r>
            <a:r>
              <a:rPr sz="2000" dirty="0">
                <a:latin typeface="Times New Roman"/>
                <a:cs typeface="Times New Roman"/>
              </a:rPr>
              <a:t>from your </a:t>
            </a:r>
            <a:r>
              <a:rPr sz="2000" spc="-5" dirty="0">
                <a:latin typeface="Times New Roman"/>
                <a:cs typeface="Times New Roman"/>
              </a:rPr>
              <a:t>trading </a:t>
            </a:r>
            <a:r>
              <a:rPr sz="2000" spc="-10" dirty="0">
                <a:latin typeface="Times New Roman"/>
                <a:cs typeface="Times New Roman"/>
              </a:rPr>
              <a:t>account, </a:t>
            </a:r>
            <a:r>
              <a:rPr sz="2000" dirty="0">
                <a:latin typeface="Times New Roman"/>
                <a:cs typeface="Times New Roman"/>
              </a:rPr>
              <a:t>go </a:t>
            </a:r>
            <a:r>
              <a:rPr sz="2000" spc="-10" dirty="0">
                <a:latin typeface="Times New Roman"/>
                <a:cs typeface="Times New Roman"/>
              </a:rPr>
              <a:t>to</a:t>
            </a:r>
            <a:r>
              <a:rPr sz="2000" spc="-5" dirty="0">
                <a:latin typeface="Times New Roman"/>
                <a:cs typeface="Times New Roman"/>
              </a:rPr>
              <a:t> the </a:t>
            </a:r>
            <a:r>
              <a:rPr sz="2000" spc="-10" dirty="0">
                <a:latin typeface="Times New Roman"/>
                <a:cs typeface="Times New Roman"/>
              </a:rPr>
              <a:t>"Withdraw" </a:t>
            </a:r>
            <a:r>
              <a:rPr sz="2000" spc="-5" dirty="0">
                <a:latin typeface="Times New Roman"/>
                <a:cs typeface="Times New Roman"/>
              </a:rPr>
              <a:t>or "Request </a:t>
            </a:r>
            <a:r>
              <a:rPr sz="2000" dirty="0">
                <a:latin typeface="Times New Roman"/>
                <a:cs typeface="Times New Roman"/>
              </a:rPr>
              <a:t> </a:t>
            </a:r>
            <a:r>
              <a:rPr sz="2000" spc="-15" dirty="0">
                <a:latin typeface="Times New Roman"/>
                <a:cs typeface="Times New Roman"/>
              </a:rPr>
              <a:t>Withdrawal"</a:t>
            </a:r>
            <a:r>
              <a:rPr sz="2000" spc="-10" dirty="0">
                <a:latin typeface="Times New Roman"/>
                <a:cs typeface="Times New Roman"/>
              </a:rPr>
              <a:t> </a:t>
            </a:r>
            <a:r>
              <a:rPr sz="2000" spc="-5" dirty="0">
                <a:latin typeface="Times New Roman"/>
                <a:cs typeface="Times New Roman"/>
              </a:rPr>
              <a:t>section of your </a:t>
            </a:r>
            <a:r>
              <a:rPr sz="2000" spc="-10" dirty="0">
                <a:latin typeface="Times New Roman"/>
                <a:cs typeface="Times New Roman"/>
              </a:rPr>
              <a:t>trading platform </a:t>
            </a:r>
            <a:r>
              <a:rPr sz="2000" dirty="0">
                <a:latin typeface="Times New Roman"/>
                <a:cs typeface="Times New Roman"/>
              </a:rPr>
              <a:t>or </a:t>
            </a:r>
            <a:r>
              <a:rPr sz="2000" spc="-10" dirty="0">
                <a:latin typeface="Times New Roman"/>
                <a:cs typeface="Times New Roman"/>
              </a:rPr>
              <a:t>mobile app. </a:t>
            </a:r>
            <a:r>
              <a:rPr sz="2000" dirty="0">
                <a:latin typeface="Times New Roman"/>
                <a:cs typeface="Times New Roman"/>
              </a:rPr>
              <a:t>Choose your </a:t>
            </a:r>
            <a:r>
              <a:rPr sz="2000" spc="-10" dirty="0">
                <a:latin typeface="Times New Roman"/>
                <a:cs typeface="Times New Roman"/>
              </a:rPr>
              <a:t>preferred withdrawal </a:t>
            </a:r>
            <a:r>
              <a:rPr sz="2000" spc="-5" dirty="0">
                <a:latin typeface="Times New Roman"/>
                <a:cs typeface="Times New Roman"/>
              </a:rPr>
              <a:t> </a:t>
            </a:r>
            <a:r>
              <a:rPr sz="2000" spc="-10" dirty="0">
                <a:latin typeface="Times New Roman"/>
                <a:cs typeface="Times New Roman"/>
              </a:rPr>
              <a:t>method, </a:t>
            </a:r>
            <a:r>
              <a:rPr sz="2000" spc="-5" dirty="0">
                <a:latin typeface="Times New Roman"/>
                <a:cs typeface="Times New Roman"/>
              </a:rPr>
              <a:t>such as</a:t>
            </a:r>
            <a:r>
              <a:rPr sz="2000" spc="490" dirty="0">
                <a:latin typeface="Times New Roman"/>
                <a:cs typeface="Times New Roman"/>
              </a:rPr>
              <a:t> </a:t>
            </a:r>
            <a:r>
              <a:rPr sz="2000" spc="-5" dirty="0">
                <a:latin typeface="Times New Roman"/>
                <a:cs typeface="Times New Roman"/>
              </a:rPr>
              <a:t>bank</a:t>
            </a:r>
            <a:r>
              <a:rPr sz="2000" spc="985" dirty="0">
                <a:latin typeface="Times New Roman"/>
                <a:cs typeface="Times New Roman"/>
              </a:rPr>
              <a:t> </a:t>
            </a:r>
            <a:r>
              <a:rPr sz="2000" spc="-10" dirty="0">
                <a:latin typeface="Times New Roman"/>
                <a:cs typeface="Times New Roman"/>
              </a:rPr>
              <a:t>transfer </a:t>
            </a:r>
            <a:r>
              <a:rPr sz="2000" spc="-5" dirty="0">
                <a:latin typeface="Times New Roman"/>
                <a:cs typeface="Times New Roman"/>
              </a:rPr>
              <a:t>or </a:t>
            </a:r>
            <a:r>
              <a:rPr sz="2000" spc="-10" dirty="0">
                <a:latin typeface="Times New Roman"/>
                <a:cs typeface="Times New Roman"/>
              </a:rPr>
              <a:t>credit card, </a:t>
            </a:r>
            <a:r>
              <a:rPr sz="2000" spc="-5" dirty="0">
                <a:latin typeface="Times New Roman"/>
                <a:cs typeface="Times New Roman"/>
              </a:rPr>
              <a:t>and </a:t>
            </a:r>
            <a:r>
              <a:rPr sz="2000" spc="-10" dirty="0">
                <a:latin typeface="Times New Roman"/>
                <a:cs typeface="Times New Roman"/>
              </a:rPr>
              <a:t>enter </a:t>
            </a:r>
            <a:r>
              <a:rPr sz="2000" spc="-5" dirty="0">
                <a:latin typeface="Times New Roman"/>
                <a:cs typeface="Times New Roman"/>
              </a:rPr>
              <a:t>the </a:t>
            </a:r>
            <a:r>
              <a:rPr sz="2000" spc="-10" dirty="0">
                <a:latin typeface="Times New Roman"/>
                <a:cs typeface="Times New Roman"/>
              </a:rPr>
              <a:t>amount </a:t>
            </a:r>
            <a:r>
              <a:rPr sz="2000" spc="-5" dirty="0">
                <a:latin typeface="Times New Roman"/>
                <a:cs typeface="Times New Roman"/>
              </a:rPr>
              <a:t>you </a:t>
            </a:r>
            <a:r>
              <a:rPr sz="2000" spc="-10" dirty="0">
                <a:latin typeface="Times New Roman"/>
                <a:cs typeface="Times New Roman"/>
              </a:rPr>
              <a:t>wish to </a:t>
            </a:r>
            <a:r>
              <a:rPr sz="2000" spc="-25" dirty="0">
                <a:latin typeface="Times New Roman"/>
                <a:cs typeface="Times New Roman"/>
              </a:rPr>
              <a:t>withdraw.</a:t>
            </a:r>
            <a:r>
              <a:rPr sz="2000" spc="450" dirty="0">
                <a:latin typeface="Times New Roman"/>
                <a:cs typeface="Times New Roman"/>
              </a:rPr>
              <a:t> </a:t>
            </a:r>
            <a:r>
              <a:rPr sz="2000" spc="-10" dirty="0">
                <a:latin typeface="Times New Roman"/>
                <a:cs typeface="Times New Roman"/>
              </a:rPr>
              <a:t>Follow </a:t>
            </a:r>
            <a:r>
              <a:rPr sz="2000" spc="-5"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spc="-5" dirty="0">
                <a:latin typeface="Times New Roman"/>
                <a:cs typeface="Times New Roman"/>
              </a:rPr>
              <a:t>prompts</a:t>
            </a:r>
            <a:r>
              <a:rPr sz="2000" spc="-55" dirty="0">
                <a:latin typeface="Times New Roman"/>
                <a:cs typeface="Times New Roman"/>
              </a:rPr>
              <a:t> </a:t>
            </a:r>
            <a:r>
              <a:rPr sz="2000" spc="-5" dirty="0">
                <a:latin typeface="Times New Roman"/>
                <a:cs typeface="Times New Roman"/>
              </a:rPr>
              <a:t>to complete</a:t>
            </a:r>
            <a:r>
              <a:rPr sz="2000" spc="-65" dirty="0">
                <a:latin typeface="Times New Roman"/>
                <a:cs typeface="Times New Roman"/>
              </a:rPr>
              <a:t> </a:t>
            </a:r>
            <a:r>
              <a:rPr sz="2000" dirty="0">
                <a:latin typeface="Times New Roman"/>
                <a:cs typeface="Times New Roman"/>
              </a:rPr>
              <a:t>the</a:t>
            </a:r>
            <a:r>
              <a:rPr sz="2000" spc="480" dirty="0">
                <a:latin typeface="Times New Roman"/>
                <a:cs typeface="Times New Roman"/>
              </a:rPr>
              <a:t> </a:t>
            </a:r>
            <a:r>
              <a:rPr sz="2000" spc="-5" dirty="0">
                <a:latin typeface="Times New Roman"/>
                <a:cs typeface="Times New Roman"/>
              </a:rPr>
              <a:t>transaction.</a:t>
            </a:r>
            <a:endParaRPr sz="2000">
              <a:latin typeface="Times New Roman"/>
              <a:cs typeface="Times New Roman"/>
            </a:endParaRPr>
          </a:p>
          <a:p>
            <a:pPr>
              <a:lnSpc>
                <a:spcPct val="100000"/>
              </a:lnSpc>
              <a:spcBef>
                <a:spcPts val="40"/>
              </a:spcBef>
              <a:buFont typeface="Wingdings"/>
              <a:buChar char=""/>
            </a:pPr>
            <a:endParaRPr sz="2050">
              <a:latin typeface="Times New Roman"/>
              <a:cs typeface="Times New Roman"/>
            </a:endParaRPr>
          </a:p>
          <a:p>
            <a:pPr marL="299085" marR="6350" indent="-287020" algn="just">
              <a:lnSpc>
                <a:spcPct val="100000"/>
              </a:lnSpc>
              <a:buFont typeface="Wingdings"/>
              <a:buChar char=""/>
              <a:tabLst>
                <a:tab pos="299720" algn="l"/>
              </a:tabLst>
            </a:pPr>
            <a:r>
              <a:rPr sz="2000" spc="-75" dirty="0">
                <a:latin typeface="Times New Roman"/>
                <a:cs typeface="Times New Roman"/>
              </a:rPr>
              <a:t>To </a:t>
            </a:r>
            <a:r>
              <a:rPr sz="2000" spc="-10" dirty="0">
                <a:latin typeface="Times New Roman"/>
                <a:cs typeface="Times New Roman"/>
              </a:rPr>
              <a:t>place trades in </a:t>
            </a:r>
            <a:r>
              <a:rPr sz="2000" dirty="0">
                <a:latin typeface="Times New Roman"/>
                <a:cs typeface="Times New Roman"/>
              </a:rPr>
              <a:t>your </a:t>
            </a:r>
            <a:r>
              <a:rPr sz="2000" spc="-10" dirty="0">
                <a:latin typeface="Times New Roman"/>
                <a:cs typeface="Times New Roman"/>
              </a:rPr>
              <a:t>trading account, </a:t>
            </a:r>
            <a:r>
              <a:rPr sz="2000" spc="-5" dirty="0">
                <a:latin typeface="Times New Roman"/>
                <a:cs typeface="Times New Roman"/>
              </a:rPr>
              <a:t>use the </a:t>
            </a:r>
            <a:r>
              <a:rPr sz="2000" spc="-10" dirty="0">
                <a:latin typeface="Times New Roman"/>
                <a:cs typeface="Times New Roman"/>
              </a:rPr>
              <a:t>trading </a:t>
            </a:r>
            <a:r>
              <a:rPr sz="2000" spc="-5" dirty="0">
                <a:latin typeface="Times New Roman"/>
                <a:cs typeface="Times New Roman"/>
              </a:rPr>
              <a:t>platform </a:t>
            </a:r>
            <a:r>
              <a:rPr sz="2000" dirty="0">
                <a:latin typeface="Times New Roman"/>
                <a:cs typeface="Times New Roman"/>
              </a:rPr>
              <a:t>or </a:t>
            </a:r>
            <a:r>
              <a:rPr sz="2000" spc="-15" dirty="0">
                <a:latin typeface="Times New Roman"/>
                <a:cs typeface="Times New Roman"/>
              </a:rPr>
              <a:t>mobile </a:t>
            </a:r>
            <a:r>
              <a:rPr sz="2000" spc="-5" dirty="0">
                <a:latin typeface="Times New Roman"/>
                <a:cs typeface="Times New Roman"/>
              </a:rPr>
              <a:t>app </a:t>
            </a:r>
            <a:r>
              <a:rPr sz="2000" spc="-10" dirty="0">
                <a:latin typeface="Times New Roman"/>
                <a:cs typeface="Times New Roman"/>
              </a:rPr>
              <a:t>provided </a:t>
            </a:r>
            <a:r>
              <a:rPr sz="2000" spc="-5" dirty="0">
                <a:latin typeface="Times New Roman"/>
                <a:cs typeface="Times New Roman"/>
              </a:rPr>
              <a:t>by </a:t>
            </a:r>
            <a:r>
              <a:rPr sz="2000" spc="-10" dirty="0">
                <a:latin typeface="Times New Roman"/>
                <a:cs typeface="Times New Roman"/>
              </a:rPr>
              <a:t>your </a:t>
            </a:r>
            <a:r>
              <a:rPr sz="2000" spc="-5" dirty="0">
                <a:latin typeface="Times New Roman"/>
                <a:cs typeface="Times New Roman"/>
              </a:rPr>
              <a:t> </a:t>
            </a:r>
            <a:r>
              <a:rPr sz="2000" spc="-20" dirty="0">
                <a:latin typeface="Times New Roman"/>
                <a:cs typeface="Times New Roman"/>
              </a:rPr>
              <a:t>broker. </a:t>
            </a:r>
            <a:r>
              <a:rPr sz="2000" spc="-70" dirty="0">
                <a:latin typeface="Times New Roman"/>
                <a:cs typeface="Times New Roman"/>
              </a:rPr>
              <a:t>You</a:t>
            </a:r>
            <a:r>
              <a:rPr sz="2000" spc="790" dirty="0">
                <a:latin typeface="Times New Roman"/>
                <a:cs typeface="Times New Roman"/>
              </a:rPr>
              <a:t> </a:t>
            </a:r>
            <a:r>
              <a:rPr sz="2000" spc="-10" dirty="0">
                <a:latin typeface="Times New Roman"/>
                <a:cs typeface="Times New Roman"/>
              </a:rPr>
              <a:t>will</a:t>
            </a:r>
            <a:r>
              <a:rPr sz="2000" spc="480" dirty="0">
                <a:latin typeface="Times New Roman"/>
                <a:cs typeface="Times New Roman"/>
              </a:rPr>
              <a:t> </a:t>
            </a:r>
            <a:r>
              <a:rPr sz="2000" spc="-5" dirty="0">
                <a:latin typeface="Times New Roman"/>
                <a:cs typeface="Times New Roman"/>
              </a:rPr>
              <a:t>need to </a:t>
            </a:r>
            <a:r>
              <a:rPr sz="2000" spc="-10" dirty="0">
                <a:latin typeface="Times New Roman"/>
                <a:cs typeface="Times New Roman"/>
              </a:rPr>
              <a:t>select </a:t>
            </a:r>
            <a:r>
              <a:rPr sz="2000" spc="-5" dirty="0">
                <a:latin typeface="Times New Roman"/>
                <a:cs typeface="Times New Roman"/>
              </a:rPr>
              <a:t>the </a:t>
            </a:r>
            <a:r>
              <a:rPr sz="2000" spc="-15" dirty="0">
                <a:latin typeface="Times New Roman"/>
                <a:cs typeface="Times New Roman"/>
              </a:rPr>
              <a:t>asset </a:t>
            </a:r>
            <a:r>
              <a:rPr sz="2000" spc="-5" dirty="0">
                <a:latin typeface="Times New Roman"/>
                <a:cs typeface="Times New Roman"/>
              </a:rPr>
              <a:t>you </a:t>
            </a:r>
            <a:r>
              <a:rPr sz="2000" spc="-10" dirty="0">
                <a:latin typeface="Times New Roman"/>
                <a:cs typeface="Times New Roman"/>
              </a:rPr>
              <a:t>wish to trade, such as stocks, forex, </a:t>
            </a:r>
            <a:r>
              <a:rPr sz="2000" spc="-5" dirty="0">
                <a:latin typeface="Times New Roman"/>
                <a:cs typeface="Times New Roman"/>
              </a:rPr>
              <a:t>or </a:t>
            </a:r>
            <a:r>
              <a:rPr sz="2000" spc="-20" dirty="0">
                <a:latin typeface="Times New Roman"/>
                <a:cs typeface="Times New Roman"/>
              </a:rPr>
              <a:t>commodities, </a:t>
            </a:r>
            <a:r>
              <a:rPr sz="2000" spc="-15" dirty="0">
                <a:latin typeface="Times New Roman"/>
                <a:cs typeface="Times New Roman"/>
              </a:rPr>
              <a:t> </a:t>
            </a:r>
            <a:r>
              <a:rPr sz="2000" dirty="0">
                <a:latin typeface="Times New Roman"/>
                <a:cs typeface="Times New Roman"/>
              </a:rPr>
              <a:t>and choose </a:t>
            </a:r>
            <a:r>
              <a:rPr sz="2000" spc="-5" dirty="0">
                <a:latin typeface="Times New Roman"/>
                <a:cs typeface="Times New Roman"/>
              </a:rPr>
              <a:t>whether </a:t>
            </a:r>
            <a:r>
              <a:rPr sz="2000" spc="-10" dirty="0">
                <a:latin typeface="Times New Roman"/>
                <a:cs typeface="Times New Roman"/>
              </a:rPr>
              <a:t>to</a:t>
            </a:r>
            <a:r>
              <a:rPr sz="2000" spc="-5" dirty="0">
                <a:latin typeface="Times New Roman"/>
                <a:cs typeface="Times New Roman"/>
              </a:rPr>
              <a:t> </a:t>
            </a:r>
            <a:r>
              <a:rPr sz="2000" spc="5" dirty="0">
                <a:latin typeface="Times New Roman"/>
                <a:cs typeface="Times New Roman"/>
              </a:rPr>
              <a:t>buy </a:t>
            </a:r>
            <a:r>
              <a:rPr sz="2000" spc="-5" dirty="0">
                <a:latin typeface="Times New Roman"/>
                <a:cs typeface="Times New Roman"/>
              </a:rPr>
              <a:t>or sell. Enter the amount </a:t>
            </a:r>
            <a:r>
              <a:rPr sz="2000" dirty="0">
                <a:latin typeface="Times New Roman"/>
                <a:cs typeface="Times New Roman"/>
              </a:rPr>
              <a:t>you </a:t>
            </a:r>
            <a:r>
              <a:rPr sz="2000" spc="-10" dirty="0">
                <a:latin typeface="Times New Roman"/>
                <a:cs typeface="Times New Roman"/>
              </a:rPr>
              <a:t>wish to </a:t>
            </a:r>
            <a:r>
              <a:rPr sz="2000" spc="-5" dirty="0">
                <a:latin typeface="Times New Roman"/>
                <a:cs typeface="Times New Roman"/>
              </a:rPr>
              <a:t>trade, </a:t>
            </a:r>
            <a:r>
              <a:rPr sz="2000" dirty="0">
                <a:latin typeface="Times New Roman"/>
                <a:cs typeface="Times New Roman"/>
              </a:rPr>
              <a:t>and </a:t>
            </a:r>
            <a:r>
              <a:rPr sz="2000" spc="-5" dirty="0">
                <a:latin typeface="Times New Roman"/>
                <a:cs typeface="Times New Roman"/>
              </a:rPr>
              <a:t>follow the </a:t>
            </a:r>
            <a:r>
              <a:rPr sz="2000" spc="-10" dirty="0">
                <a:latin typeface="Times New Roman"/>
                <a:cs typeface="Times New Roman"/>
              </a:rPr>
              <a:t>prompts </a:t>
            </a:r>
            <a:r>
              <a:rPr sz="2000" spc="-20" dirty="0">
                <a:latin typeface="Times New Roman"/>
                <a:cs typeface="Times New Roman"/>
              </a:rPr>
              <a:t>to </a:t>
            </a:r>
            <a:r>
              <a:rPr sz="2000" spc="-15" dirty="0">
                <a:latin typeface="Times New Roman"/>
                <a:cs typeface="Times New Roman"/>
              </a:rPr>
              <a:t> </a:t>
            </a:r>
            <a:r>
              <a:rPr sz="2000" spc="-5" dirty="0">
                <a:latin typeface="Times New Roman"/>
                <a:cs typeface="Times New Roman"/>
              </a:rPr>
              <a:t>complete</a:t>
            </a:r>
            <a:r>
              <a:rPr sz="2000" spc="-1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transaction</a:t>
            </a:r>
            <a:r>
              <a:rPr sz="1800" dirty="0">
                <a:latin typeface="Times New Roman"/>
                <a:cs typeface="Times New Roman"/>
              </a:rPr>
              <a:t>.</a:t>
            </a:r>
            <a:endParaRPr sz="18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8199" y="761998"/>
            <a:ext cx="10972800" cy="5983222"/>
          </a:xfrm>
          <a:prstGeom prst="rect">
            <a:avLst/>
          </a:prstGeom>
        </p:spPr>
      </p:pic>
      <p:sp>
        <p:nvSpPr>
          <p:cNvPr id="3" name="object 3"/>
          <p:cNvSpPr txBox="1">
            <a:spLocks noGrp="1"/>
          </p:cNvSpPr>
          <p:nvPr>
            <p:ph type="title"/>
          </p:nvPr>
        </p:nvSpPr>
        <p:spPr>
          <a:xfrm>
            <a:off x="5029327" y="76276"/>
            <a:ext cx="2818765" cy="635000"/>
          </a:xfrm>
          <a:prstGeom prst="rect">
            <a:avLst/>
          </a:prstGeom>
        </p:spPr>
        <p:txBody>
          <a:bodyPr vert="horz" wrap="square" lIns="0" tIns="12065" rIns="0" bIns="0" rtlCol="0">
            <a:spAutoFit/>
          </a:bodyPr>
          <a:lstStyle/>
          <a:p>
            <a:pPr marL="12700">
              <a:lnSpc>
                <a:spcPct val="100000"/>
              </a:lnSpc>
              <a:spcBef>
                <a:spcPts val="95"/>
              </a:spcBef>
            </a:pPr>
            <a:r>
              <a:rPr spc="-5" dirty="0"/>
              <a:t>Landing</a:t>
            </a:r>
            <a:r>
              <a:rPr spc="-160" dirty="0"/>
              <a:t> </a:t>
            </a:r>
            <a:r>
              <a:rPr spc="-5" dirty="0"/>
              <a:t>Page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05780" y="0"/>
            <a:ext cx="2225675" cy="635000"/>
          </a:xfrm>
          <a:prstGeom prst="rect">
            <a:avLst/>
          </a:prstGeom>
        </p:spPr>
        <p:txBody>
          <a:bodyPr vert="horz" wrap="square" lIns="0" tIns="12065" rIns="0" bIns="0" rtlCol="0">
            <a:spAutoFit/>
          </a:bodyPr>
          <a:lstStyle/>
          <a:p>
            <a:pPr marL="12700">
              <a:lnSpc>
                <a:spcPct val="100000"/>
              </a:lnSpc>
              <a:spcBef>
                <a:spcPts val="95"/>
              </a:spcBef>
            </a:pPr>
            <a:r>
              <a:rPr spc="-5" dirty="0"/>
              <a:t>Dashboard</a:t>
            </a:r>
          </a:p>
        </p:txBody>
      </p:sp>
      <p:pic>
        <p:nvPicPr>
          <p:cNvPr id="3" name="object 3"/>
          <p:cNvPicPr/>
          <p:nvPr/>
        </p:nvPicPr>
        <p:blipFill>
          <a:blip r:embed="rId2" cstate="print"/>
          <a:stretch>
            <a:fillRect/>
          </a:stretch>
        </p:blipFill>
        <p:spPr>
          <a:xfrm>
            <a:off x="609600" y="615695"/>
            <a:ext cx="10820400" cy="586130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5799" y="685800"/>
            <a:ext cx="10972800" cy="5943600"/>
          </a:xfrm>
          <a:prstGeom prst="rect">
            <a:avLst/>
          </a:prstGeom>
        </p:spPr>
      </p:pic>
      <p:sp>
        <p:nvSpPr>
          <p:cNvPr id="3" name="object 3"/>
          <p:cNvSpPr txBox="1">
            <a:spLocks noGrp="1"/>
          </p:cNvSpPr>
          <p:nvPr>
            <p:ph type="title"/>
          </p:nvPr>
        </p:nvSpPr>
        <p:spPr>
          <a:xfrm>
            <a:off x="6061709" y="3505"/>
            <a:ext cx="1153795" cy="635000"/>
          </a:xfrm>
          <a:prstGeom prst="rect">
            <a:avLst/>
          </a:prstGeom>
        </p:spPr>
        <p:txBody>
          <a:bodyPr vert="horz" wrap="square" lIns="0" tIns="12065" rIns="0" bIns="0" rtlCol="0">
            <a:spAutoFit/>
          </a:bodyPr>
          <a:lstStyle/>
          <a:p>
            <a:pPr marL="12700">
              <a:lnSpc>
                <a:spcPct val="100000"/>
              </a:lnSpc>
              <a:spcBef>
                <a:spcPts val="95"/>
              </a:spcBef>
            </a:pPr>
            <a:r>
              <a:rPr spc="-5" dirty="0"/>
              <a:t>Chart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80152" y="205181"/>
            <a:ext cx="1858645" cy="635000"/>
          </a:xfrm>
          <a:prstGeom prst="rect">
            <a:avLst/>
          </a:prstGeom>
        </p:spPr>
        <p:txBody>
          <a:bodyPr vert="horz" wrap="square" lIns="0" tIns="12065" rIns="0" bIns="0" rtlCol="0">
            <a:spAutoFit/>
          </a:bodyPr>
          <a:lstStyle/>
          <a:p>
            <a:pPr marL="12700">
              <a:lnSpc>
                <a:spcPct val="100000"/>
              </a:lnSpc>
              <a:spcBef>
                <a:spcPts val="95"/>
              </a:spcBef>
            </a:pPr>
            <a:r>
              <a:rPr spc="-5" dirty="0"/>
              <a:t>Calendar</a:t>
            </a:r>
          </a:p>
        </p:txBody>
      </p:sp>
      <p:pic>
        <p:nvPicPr>
          <p:cNvPr id="3" name="object 3"/>
          <p:cNvPicPr/>
          <p:nvPr/>
        </p:nvPicPr>
        <p:blipFill>
          <a:blip r:embed="rId2" cstate="print"/>
          <a:stretch>
            <a:fillRect/>
          </a:stretch>
        </p:blipFill>
        <p:spPr>
          <a:xfrm>
            <a:off x="609600" y="844296"/>
            <a:ext cx="11201400" cy="578510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29977"/>
            <a:ext cx="12191999" cy="6857997"/>
          </a:xfrm>
          <a:prstGeom prst="rect">
            <a:avLst/>
          </a:prstGeom>
        </p:spPr>
      </p:pic>
      <p:grpSp>
        <p:nvGrpSpPr>
          <p:cNvPr id="3" name="object 3"/>
          <p:cNvGrpSpPr/>
          <p:nvPr/>
        </p:nvGrpSpPr>
        <p:grpSpPr>
          <a:xfrm>
            <a:off x="533400" y="0"/>
            <a:ext cx="5015230" cy="6858000"/>
            <a:chOff x="533400" y="0"/>
            <a:chExt cx="5015230" cy="6858000"/>
          </a:xfrm>
        </p:grpSpPr>
        <p:sp>
          <p:nvSpPr>
            <p:cNvPr id="4" name="object 4"/>
            <p:cNvSpPr/>
            <p:nvPr/>
          </p:nvSpPr>
          <p:spPr>
            <a:xfrm>
              <a:off x="972312" y="0"/>
              <a:ext cx="1063625" cy="2778125"/>
            </a:xfrm>
            <a:custGeom>
              <a:avLst/>
              <a:gdLst/>
              <a:ahLst/>
              <a:cxnLst/>
              <a:rect l="l" t="t" r="r" b="b"/>
              <a:pathLst>
                <a:path w="1063625" h="2778125">
                  <a:moveTo>
                    <a:pt x="1063498" y="0"/>
                  </a:moveTo>
                  <a:lnTo>
                    <a:pt x="682244" y="0"/>
                  </a:lnTo>
                  <a:lnTo>
                    <a:pt x="0" y="2687447"/>
                  </a:lnTo>
                  <a:lnTo>
                    <a:pt x="357504" y="2777871"/>
                  </a:lnTo>
                  <a:lnTo>
                    <a:pt x="1063498" y="0"/>
                  </a:lnTo>
                  <a:close/>
                </a:path>
              </a:pathLst>
            </a:custGeom>
            <a:solidFill>
              <a:srgbClr val="2DACEB"/>
            </a:solidFill>
          </p:spPr>
          <p:txBody>
            <a:bodyPr wrap="square" lIns="0" tIns="0" rIns="0" bIns="0" rtlCol="0"/>
            <a:lstStyle/>
            <a:p>
              <a:endParaRPr/>
            </a:p>
          </p:txBody>
        </p:sp>
        <p:sp>
          <p:nvSpPr>
            <p:cNvPr id="5" name="object 5"/>
            <p:cNvSpPr/>
            <p:nvPr/>
          </p:nvSpPr>
          <p:spPr>
            <a:xfrm>
              <a:off x="533400" y="0"/>
              <a:ext cx="1036319" cy="2668905"/>
            </a:xfrm>
            <a:custGeom>
              <a:avLst/>
              <a:gdLst/>
              <a:ahLst/>
              <a:cxnLst/>
              <a:rect l="l" t="t" r="r" b="b"/>
              <a:pathLst>
                <a:path w="1036319" h="2668905">
                  <a:moveTo>
                    <a:pt x="1035812" y="0"/>
                  </a:moveTo>
                  <a:lnTo>
                    <a:pt x="652500" y="0"/>
                  </a:lnTo>
                  <a:lnTo>
                    <a:pt x="0" y="2577973"/>
                  </a:lnTo>
                  <a:lnTo>
                    <a:pt x="348310" y="2663698"/>
                  </a:lnTo>
                  <a:lnTo>
                    <a:pt x="357847" y="2668397"/>
                  </a:lnTo>
                  <a:lnTo>
                    <a:pt x="1035812" y="0"/>
                  </a:lnTo>
                  <a:close/>
                </a:path>
              </a:pathLst>
            </a:custGeom>
            <a:solidFill>
              <a:srgbClr val="565656"/>
            </a:solidFill>
          </p:spPr>
          <p:txBody>
            <a:bodyPr wrap="square" lIns="0" tIns="0" rIns="0" bIns="0" rtlCol="0"/>
            <a:lstStyle/>
            <a:p>
              <a:endParaRPr/>
            </a:p>
          </p:txBody>
        </p:sp>
        <p:sp>
          <p:nvSpPr>
            <p:cNvPr id="6" name="object 6"/>
            <p:cNvSpPr/>
            <p:nvPr/>
          </p:nvSpPr>
          <p:spPr>
            <a:xfrm>
              <a:off x="533400" y="2583179"/>
              <a:ext cx="2694305" cy="4274820"/>
            </a:xfrm>
            <a:custGeom>
              <a:avLst/>
              <a:gdLst/>
              <a:ahLst/>
              <a:cxnLst/>
              <a:rect l="l" t="t" r="r" b="b"/>
              <a:pathLst>
                <a:path w="2694305" h="4274820">
                  <a:moveTo>
                    <a:pt x="0" y="0"/>
                  </a:moveTo>
                  <a:lnTo>
                    <a:pt x="2574925" y="4274820"/>
                  </a:lnTo>
                  <a:lnTo>
                    <a:pt x="2694051" y="4274820"/>
                  </a:lnTo>
                  <a:lnTo>
                    <a:pt x="0" y="0"/>
                  </a:lnTo>
                  <a:close/>
                </a:path>
              </a:pathLst>
            </a:custGeom>
            <a:solidFill>
              <a:srgbClr val="232323"/>
            </a:solidFill>
          </p:spPr>
          <p:txBody>
            <a:bodyPr wrap="square" lIns="0" tIns="0" rIns="0" bIns="0" rtlCol="0"/>
            <a:lstStyle/>
            <a:p>
              <a:endParaRPr/>
            </a:p>
          </p:txBody>
        </p:sp>
        <p:sp>
          <p:nvSpPr>
            <p:cNvPr id="7" name="object 7"/>
            <p:cNvSpPr/>
            <p:nvPr/>
          </p:nvSpPr>
          <p:spPr>
            <a:xfrm>
              <a:off x="976883" y="2692907"/>
              <a:ext cx="3331845" cy="4164965"/>
            </a:xfrm>
            <a:custGeom>
              <a:avLst/>
              <a:gdLst/>
              <a:ahLst/>
              <a:cxnLst/>
              <a:rect l="l" t="t" r="r" b="b"/>
              <a:pathLst>
                <a:path w="3331845" h="4164965">
                  <a:moveTo>
                    <a:pt x="0" y="0"/>
                  </a:moveTo>
                  <a:lnTo>
                    <a:pt x="3207512" y="4164708"/>
                  </a:lnTo>
                  <a:lnTo>
                    <a:pt x="3331337" y="4164708"/>
                  </a:lnTo>
                  <a:lnTo>
                    <a:pt x="0" y="0"/>
                  </a:lnTo>
                  <a:close/>
                </a:path>
              </a:pathLst>
            </a:custGeom>
            <a:solidFill>
              <a:srgbClr val="0C5A82"/>
            </a:solidFill>
          </p:spPr>
          <p:txBody>
            <a:bodyPr wrap="square" lIns="0" tIns="0" rIns="0" bIns="0" rtlCol="0"/>
            <a:lstStyle/>
            <a:p>
              <a:endParaRPr/>
            </a:p>
          </p:txBody>
        </p:sp>
        <p:sp>
          <p:nvSpPr>
            <p:cNvPr id="8" name="object 8"/>
            <p:cNvSpPr/>
            <p:nvPr/>
          </p:nvSpPr>
          <p:spPr>
            <a:xfrm>
              <a:off x="972312" y="2688335"/>
              <a:ext cx="4576445" cy="4170045"/>
            </a:xfrm>
            <a:custGeom>
              <a:avLst/>
              <a:gdLst/>
              <a:ahLst/>
              <a:cxnLst/>
              <a:rect l="l" t="t" r="r" b="b"/>
              <a:pathLst>
                <a:path w="4576445" h="4170045">
                  <a:moveTo>
                    <a:pt x="0" y="0"/>
                  </a:moveTo>
                  <a:lnTo>
                    <a:pt x="4762" y="4699"/>
                  </a:lnTo>
                  <a:lnTo>
                    <a:pt x="3336543" y="4169536"/>
                  </a:lnTo>
                  <a:lnTo>
                    <a:pt x="4576191" y="4169536"/>
                  </a:lnTo>
                  <a:lnTo>
                    <a:pt x="357124" y="90424"/>
                  </a:lnTo>
                  <a:lnTo>
                    <a:pt x="0" y="0"/>
                  </a:lnTo>
                  <a:close/>
                </a:path>
              </a:pathLst>
            </a:custGeom>
            <a:solidFill>
              <a:srgbClr val="1285C3"/>
            </a:solidFill>
          </p:spPr>
          <p:txBody>
            <a:bodyPr wrap="square" lIns="0" tIns="0" rIns="0" bIns="0" rtlCol="0"/>
            <a:lstStyle/>
            <a:p>
              <a:endParaRPr/>
            </a:p>
          </p:txBody>
        </p:sp>
        <p:sp>
          <p:nvSpPr>
            <p:cNvPr id="9" name="object 9"/>
            <p:cNvSpPr/>
            <p:nvPr/>
          </p:nvSpPr>
          <p:spPr>
            <a:xfrm>
              <a:off x="533400" y="2578607"/>
              <a:ext cx="3584575" cy="4279265"/>
            </a:xfrm>
            <a:custGeom>
              <a:avLst/>
              <a:gdLst/>
              <a:ahLst/>
              <a:cxnLst/>
              <a:rect l="l" t="t" r="r" b="b"/>
              <a:pathLst>
                <a:path w="3584575" h="4279265">
                  <a:moveTo>
                    <a:pt x="0" y="0"/>
                  </a:moveTo>
                  <a:lnTo>
                    <a:pt x="0" y="4699"/>
                  </a:lnTo>
                  <a:lnTo>
                    <a:pt x="2693670" y="4279008"/>
                  </a:lnTo>
                  <a:lnTo>
                    <a:pt x="3584194" y="4279008"/>
                  </a:lnTo>
                  <a:lnTo>
                    <a:pt x="419061" y="176149"/>
                  </a:lnTo>
                  <a:lnTo>
                    <a:pt x="361911" y="95250"/>
                  </a:lnTo>
                  <a:lnTo>
                    <a:pt x="357149" y="90424"/>
                  </a:lnTo>
                  <a:lnTo>
                    <a:pt x="0" y="0"/>
                  </a:lnTo>
                  <a:close/>
                </a:path>
              </a:pathLst>
            </a:custGeom>
            <a:solidFill>
              <a:srgbClr val="404040"/>
            </a:solidFill>
          </p:spPr>
          <p:txBody>
            <a:bodyPr wrap="square" lIns="0" tIns="0" rIns="0" bIns="0" rtlCol="0"/>
            <a:lstStyle/>
            <a:p>
              <a:endParaRPr/>
            </a:p>
          </p:txBody>
        </p:sp>
      </p:grpSp>
      <p:sp>
        <p:nvSpPr>
          <p:cNvPr id="10" name="object 10"/>
          <p:cNvSpPr txBox="1">
            <a:spLocks noGrp="1"/>
          </p:cNvSpPr>
          <p:nvPr>
            <p:ph type="title"/>
          </p:nvPr>
        </p:nvSpPr>
        <p:spPr>
          <a:xfrm>
            <a:off x="4853178" y="507619"/>
            <a:ext cx="3747770" cy="848360"/>
          </a:xfrm>
          <a:prstGeom prst="rect">
            <a:avLst/>
          </a:prstGeom>
        </p:spPr>
        <p:txBody>
          <a:bodyPr vert="horz" wrap="square" lIns="0" tIns="12700" rIns="0" bIns="0" rtlCol="0">
            <a:spAutoFit/>
          </a:bodyPr>
          <a:lstStyle/>
          <a:p>
            <a:pPr marL="12700">
              <a:lnSpc>
                <a:spcPct val="100000"/>
              </a:lnSpc>
              <a:spcBef>
                <a:spcPts val="100"/>
              </a:spcBef>
            </a:pPr>
            <a:r>
              <a:rPr sz="5400" dirty="0"/>
              <a:t>Project</a:t>
            </a:r>
            <a:r>
              <a:rPr sz="5400" spc="-270" dirty="0"/>
              <a:t> </a:t>
            </a:r>
            <a:r>
              <a:rPr sz="5400" spc="-20" dirty="0"/>
              <a:t>Name</a:t>
            </a:r>
            <a:endParaRPr sz="5400"/>
          </a:p>
        </p:txBody>
      </p:sp>
      <p:sp>
        <p:nvSpPr>
          <p:cNvPr id="11" name="object 11"/>
          <p:cNvSpPr txBox="1"/>
          <p:nvPr/>
        </p:nvSpPr>
        <p:spPr>
          <a:xfrm>
            <a:off x="2968244" y="2078863"/>
            <a:ext cx="7441565" cy="1367682"/>
          </a:xfrm>
          <a:prstGeom prst="rect">
            <a:avLst/>
          </a:prstGeom>
        </p:spPr>
        <p:txBody>
          <a:bodyPr vert="horz" wrap="square" lIns="0" tIns="13335" rIns="0" bIns="0" rtlCol="0">
            <a:spAutoFit/>
          </a:bodyPr>
          <a:lstStyle/>
          <a:p>
            <a:pPr marL="12700">
              <a:lnSpc>
                <a:spcPct val="100000"/>
              </a:lnSpc>
              <a:spcBef>
                <a:spcPts val="105"/>
              </a:spcBef>
            </a:pPr>
            <a:r>
              <a:rPr sz="4400" b="1" spc="-40" dirty="0">
                <a:latin typeface="Times New Roman"/>
                <a:cs typeface="Times New Roman"/>
              </a:rPr>
              <a:t>“Trading</a:t>
            </a:r>
            <a:r>
              <a:rPr sz="4400" b="1" spc="-180" dirty="0">
                <a:latin typeface="Times New Roman"/>
                <a:cs typeface="Times New Roman"/>
              </a:rPr>
              <a:t> </a:t>
            </a:r>
            <a:r>
              <a:rPr sz="4400" b="1" dirty="0">
                <a:latin typeface="Times New Roman"/>
                <a:cs typeface="Times New Roman"/>
              </a:rPr>
              <a:t>journal</a:t>
            </a:r>
            <a:r>
              <a:rPr sz="4400" b="1" spc="-110" dirty="0">
                <a:latin typeface="Times New Roman"/>
                <a:cs typeface="Times New Roman"/>
              </a:rPr>
              <a:t> </a:t>
            </a:r>
            <a:r>
              <a:rPr sz="4400" b="1" dirty="0">
                <a:latin typeface="Times New Roman"/>
                <a:cs typeface="Times New Roman"/>
              </a:rPr>
              <a:t>a</a:t>
            </a:r>
            <a:r>
              <a:rPr lang="en-US" sz="4400" b="1" dirty="0">
                <a:latin typeface="Times New Roman"/>
                <a:cs typeface="Times New Roman"/>
              </a:rPr>
              <a:t>nd stocks visualizing with </a:t>
            </a:r>
            <a:r>
              <a:rPr lang="en-US" sz="4400" b="1" dirty="0" err="1">
                <a:latin typeface="Times New Roman"/>
                <a:cs typeface="Times New Roman"/>
              </a:rPr>
              <a:t>Tradycom</a:t>
            </a:r>
            <a:r>
              <a:rPr sz="4400" b="1" spc="-10" dirty="0">
                <a:latin typeface="Times New Roman"/>
                <a:cs typeface="Times New Roman"/>
              </a:rPr>
              <a:t>”</a:t>
            </a:r>
            <a:endParaRPr sz="4400" dirty="0">
              <a:latin typeface="Times New Roman"/>
              <a:cs typeface="Times New Roman"/>
            </a:endParaRPr>
          </a:p>
        </p:txBody>
      </p:sp>
      <p:sp>
        <p:nvSpPr>
          <p:cNvPr id="12" name="object 12"/>
          <p:cNvSpPr txBox="1"/>
          <p:nvPr/>
        </p:nvSpPr>
        <p:spPr>
          <a:xfrm>
            <a:off x="4173982" y="3809746"/>
            <a:ext cx="216535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Times New Roman"/>
                <a:cs typeface="Times New Roman"/>
              </a:rPr>
              <a:t>Domain</a:t>
            </a:r>
            <a:r>
              <a:rPr sz="2800" spc="-160" dirty="0">
                <a:latin typeface="Times New Roman"/>
                <a:cs typeface="Times New Roman"/>
              </a:rPr>
              <a:t> </a:t>
            </a:r>
            <a:r>
              <a:rPr sz="2800" spc="-45" dirty="0">
                <a:latin typeface="Times New Roman"/>
                <a:cs typeface="Times New Roman"/>
              </a:rPr>
              <a:t>Name:</a:t>
            </a:r>
            <a:endParaRPr sz="2800" dirty="0">
              <a:latin typeface="Times New Roman"/>
              <a:cs typeface="Times New Roman"/>
            </a:endParaRPr>
          </a:p>
        </p:txBody>
      </p:sp>
      <p:sp>
        <p:nvSpPr>
          <p:cNvPr id="13" name="object 13"/>
          <p:cNvSpPr txBox="1"/>
          <p:nvPr/>
        </p:nvSpPr>
        <p:spPr>
          <a:xfrm>
            <a:off x="6551803" y="3809746"/>
            <a:ext cx="2699385" cy="452120"/>
          </a:xfrm>
          <a:prstGeom prst="rect">
            <a:avLst/>
          </a:prstGeom>
        </p:spPr>
        <p:txBody>
          <a:bodyPr vert="horz" wrap="square" lIns="0" tIns="12065" rIns="0" bIns="0" rtlCol="0">
            <a:spAutoFit/>
          </a:bodyPr>
          <a:lstStyle/>
          <a:p>
            <a:pPr marL="12700">
              <a:lnSpc>
                <a:spcPct val="100000"/>
              </a:lnSpc>
              <a:spcBef>
                <a:spcPts val="95"/>
              </a:spcBef>
            </a:pPr>
            <a:r>
              <a:rPr sz="2800" b="1" spc="-165" dirty="0">
                <a:latin typeface="Times New Roman"/>
                <a:cs typeface="Times New Roman"/>
              </a:rPr>
              <a:t>W</a:t>
            </a:r>
            <a:r>
              <a:rPr sz="2800" b="1" spc="-25" dirty="0">
                <a:latin typeface="Times New Roman"/>
                <a:cs typeface="Times New Roman"/>
              </a:rPr>
              <a:t>e</a:t>
            </a:r>
            <a:r>
              <a:rPr sz="2800" b="1" spc="-5" dirty="0">
                <a:latin typeface="Times New Roman"/>
                <a:cs typeface="Times New Roman"/>
              </a:rPr>
              <a:t>b</a:t>
            </a:r>
            <a:r>
              <a:rPr sz="2800" b="1" spc="-145" dirty="0">
                <a:latin typeface="Times New Roman"/>
                <a:cs typeface="Times New Roman"/>
              </a:rPr>
              <a:t> </a:t>
            </a:r>
            <a:r>
              <a:rPr sz="2800" b="1" dirty="0">
                <a:latin typeface="Times New Roman"/>
                <a:cs typeface="Times New Roman"/>
              </a:rPr>
              <a:t>d</a:t>
            </a:r>
            <a:r>
              <a:rPr sz="2800" b="1" spc="-50" dirty="0">
                <a:latin typeface="Times New Roman"/>
                <a:cs typeface="Times New Roman"/>
              </a:rPr>
              <a:t>e</a:t>
            </a:r>
            <a:r>
              <a:rPr sz="2800" b="1" dirty="0">
                <a:latin typeface="Times New Roman"/>
                <a:cs typeface="Times New Roman"/>
              </a:rPr>
              <a:t>v</a:t>
            </a:r>
            <a:r>
              <a:rPr sz="2800" b="1" spc="-50" dirty="0">
                <a:latin typeface="Times New Roman"/>
                <a:cs typeface="Times New Roman"/>
              </a:rPr>
              <a:t>e</a:t>
            </a:r>
            <a:r>
              <a:rPr sz="2800" b="1" spc="-30" dirty="0">
                <a:latin typeface="Times New Roman"/>
                <a:cs typeface="Times New Roman"/>
              </a:rPr>
              <a:t>l</a:t>
            </a:r>
            <a:r>
              <a:rPr sz="2800" b="1" dirty="0">
                <a:latin typeface="Times New Roman"/>
                <a:cs typeface="Times New Roman"/>
              </a:rPr>
              <a:t>o</a:t>
            </a:r>
            <a:r>
              <a:rPr sz="2800" b="1" spc="-25" dirty="0">
                <a:latin typeface="Times New Roman"/>
                <a:cs typeface="Times New Roman"/>
              </a:rPr>
              <a:t>p</a:t>
            </a:r>
            <a:r>
              <a:rPr sz="2800" b="1" spc="-30" dirty="0">
                <a:latin typeface="Times New Roman"/>
                <a:cs typeface="Times New Roman"/>
              </a:rPr>
              <a:t>m</a:t>
            </a:r>
            <a:r>
              <a:rPr sz="2800" b="1" spc="-35" dirty="0">
                <a:latin typeface="Times New Roman"/>
                <a:cs typeface="Times New Roman"/>
              </a:rPr>
              <a:t>e</a:t>
            </a:r>
            <a:r>
              <a:rPr sz="2800" b="1" dirty="0">
                <a:latin typeface="Times New Roman"/>
                <a:cs typeface="Times New Roman"/>
              </a:rPr>
              <a:t>nt</a:t>
            </a:r>
            <a:endParaRPr sz="28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677" y="195190"/>
            <a:ext cx="2620645" cy="627736"/>
          </a:xfrm>
          <a:prstGeom prst="rect">
            <a:avLst/>
          </a:prstGeom>
        </p:spPr>
        <p:txBody>
          <a:bodyPr vert="horz" wrap="square" lIns="0" tIns="12065" rIns="0" bIns="0" rtlCol="0">
            <a:spAutoFit/>
          </a:bodyPr>
          <a:lstStyle/>
          <a:p>
            <a:pPr marL="12700">
              <a:lnSpc>
                <a:spcPct val="100000"/>
              </a:lnSpc>
              <a:spcBef>
                <a:spcPts val="95"/>
              </a:spcBef>
            </a:pPr>
            <a:r>
              <a:rPr lang="en-US" spc="-5" dirty="0"/>
              <a:t>Top Gainers</a:t>
            </a:r>
            <a:endParaRPr spc="-5" dirty="0"/>
          </a:p>
        </p:txBody>
      </p:sp>
      <p:pic>
        <p:nvPicPr>
          <p:cNvPr id="7" name="Picture 6">
            <a:extLst>
              <a:ext uri="{FF2B5EF4-FFF2-40B4-BE49-F238E27FC236}">
                <a16:creationId xmlns:a16="http://schemas.microsoft.com/office/drawing/2014/main" id="{4759E8D8-DFE9-0F3D-4F0A-08BCA547C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219200"/>
            <a:ext cx="11544300" cy="5334000"/>
          </a:xfrm>
          <a:prstGeom prst="rect">
            <a:avLst/>
          </a:prstGeom>
        </p:spPr>
      </p:pic>
    </p:spTree>
    <p:extLst>
      <p:ext uri="{BB962C8B-B14F-4D97-AF65-F5344CB8AC3E}">
        <p14:creationId xmlns:p14="http://schemas.microsoft.com/office/powerpoint/2010/main" val="3579049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95800" y="205181"/>
            <a:ext cx="2642997" cy="627736"/>
          </a:xfrm>
          <a:prstGeom prst="rect">
            <a:avLst/>
          </a:prstGeom>
        </p:spPr>
        <p:txBody>
          <a:bodyPr vert="horz" wrap="square" lIns="0" tIns="12065" rIns="0" bIns="0" rtlCol="0">
            <a:spAutoFit/>
          </a:bodyPr>
          <a:lstStyle/>
          <a:p>
            <a:pPr marL="12700" algn="ctr">
              <a:lnSpc>
                <a:spcPct val="100000"/>
              </a:lnSpc>
              <a:spcBef>
                <a:spcPts val="95"/>
              </a:spcBef>
            </a:pPr>
            <a:r>
              <a:rPr lang="en-US" spc="-5" dirty="0"/>
              <a:t>Top Losers</a:t>
            </a:r>
            <a:endParaRPr spc="-5" dirty="0"/>
          </a:p>
        </p:txBody>
      </p:sp>
      <p:pic>
        <p:nvPicPr>
          <p:cNvPr id="7" name="Picture 6">
            <a:extLst>
              <a:ext uri="{FF2B5EF4-FFF2-40B4-BE49-F238E27FC236}">
                <a16:creationId xmlns:a16="http://schemas.microsoft.com/office/drawing/2014/main" id="{40E944DD-B6D9-AF47-326B-C9D317A0A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937" y="914400"/>
            <a:ext cx="11391074" cy="5486400"/>
          </a:xfrm>
          <a:prstGeom prst="rect">
            <a:avLst/>
          </a:prstGeom>
        </p:spPr>
      </p:pic>
    </p:spTree>
    <p:extLst>
      <p:ext uri="{BB962C8B-B14F-4D97-AF65-F5344CB8AC3E}">
        <p14:creationId xmlns:p14="http://schemas.microsoft.com/office/powerpoint/2010/main" val="2498999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273788"/>
            <a:ext cx="5486400" cy="627736"/>
          </a:xfrm>
          <a:prstGeom prst="rect">
            <a:avLst/>
          </a:prstGeom>
        </p:spPr>
        <p:txBody>
          <a:bodyPr vert="horz" wrap="square" lIns="0" tIns="12065" rIns="0" bIns="0" rtlCol="0">
            <a:spAutoFit/>
          </a:bodyPr>
          <a:lstStyle/>
          <a:p>
            <a:pPr marL="12700" algn="ctr">
              <a:lnSpc>
                <a:spcPct val="100000"/>
              </a:lnSpc>
              <a:spcBef>
                <a:spcPts val="95"/>
              </a:spcBef>
            </a:pPr>
            <a:r>
              <a:rPr lang="en-US" spc="-5" dirty="0"/>
              <a:t>NIFTY 50 Heat Map</a:t>
            </a:r>
            <a:endParaRPr spc="-5" dirty="0"/>
          </a:p>
        </p:txBody>
      </p:sp>
      <p:pic>
        <p:nvPicPr>
          <p:cNvPr id="7" name="Picture 6">
            <a:extLst>
              <a:ext uri="{FF2B5EF4-FFF2-40B4-BE49-F238E27FC236}">
                <a16:creationId xmlns:a16="http://schemas.microsoft.com/office/drawing/2014/main" id="{F687E9C3-B6F5-1602-4CC9-3A8BD891A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1219200"/>
            <a:ext cx="11353800" cy="5365012"/>
          </a:xfrm>
          <a:prstGeom prst="rect">
            <a:avLst/>
          </a:prstGeom>
        </p:spPr>
      </p:pic>
    </p:spTree>
    <p:extLst>
      <p:ext uri="{BB962C8B-B14F-4D97-AF65-F5344CB8AC3E}">
        <p14:creationId xmlns:p14="http://schemas.microsoft.com/office/powerpoint/2010/main" val="1609742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0916" y="104978"/>
            <a:ext cx="3165475" cy="635000"/>
          </a:xfrm>
          <a:prstGeom prst="rect">
            <a:avLst/>
          </a:prstGeom>
        </p:spPr>
        <p:txBody>
          <a:bodyPr vert="horz" wrap="square" lIns="0" tIns="12065" rIns="0" bIns="0" rtlCol="0">
            <a:spAutoFit/>
          </a:bodyPr>
          <a:lstStyle/>
          <a:p>
            <a:pPr marL="12700">
              <a:lnSpc>
                <a:spcPct val="100000"/>
              </a:lnSpc>
              <a:spcBef>
                <a:spcPts val="95"/>
              </a:spcBef>
            </a:pPr>
            <a:r>
              <a:rPr spc="-5" dirty="0"/>
              <a:t>Adding</a:t>
            </a:r>
            <a:r>
              <a:rPr spc="-100" dirty="0"/>
              <a:t> </a:t>
            </a:r>
            <a:r>
              <a:rPr spc="-5" dirty="0"/>
              <a:t>Journal</a:t>
            </a:r>
          </a:p>
        </p:txBody>
      </p:sp>
      <p:pic>
        <p:nvPicPr>
          <p:cNvPr id="3" name="object 3"/>
          <p:cNvPicPr/>
          <p:nvPr/>
        </p:nvPicPr>
        <p:blipFill>
          <a:blip r:embed="rId2" cstate="print"/>
          <a:stretch>
            <a:fillRect/>
          </a:stretch>
        </p:blipFill>
        <p:spPr>
          <a:xfrm>
            <a:off x="609600" y="762000"/>
            <a:ext cx="11125200" cy="57912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3400" y="685800"/>
            <a:ext cx="11353800" cy="5638800"/>
          </a:xfrm>
          <a:prstGeom prst="rect">
            <a:avLst/>
          </a:prstGeom>
        </p:spPr>
      </p:pic>
      <p:sp>
        <p:nvSpPr>
          <p:cNvPr id="3" name="object 3"/>
          <p:cNvSpPr txBox="1">
            <a:spLocks noGrp="1"/>
          </p:cNvSpPr>
          <p:nvPr>
            <p:ph type="title"/>
          </p:nvPr>
        </p:nvSpPr>
        <p:spPr>
          <a:xfrm>
            <a:off x="5002784" y="0"/>
            <a:ext cx="2595245" cy="635000"/>
          </a:xfrm>
          <a:prstGeom prst="rect">
            <a:avLst/>
          </a:prstGeom>
        </p:spPr>
        <p:txBody>
          <a:bodyPr vert="horz" wrap="square" lIns="0" tIns="12065" rIns="0" bIns="0" rtlCol="0">
            <a:spAutoFit/>
          </a:bodyPr>
          <a:lstStyle/>
          <a:p>
            <a:pPr marL="12700">
              <a:lnSpc>
                <a:spcPct val="100000"/>
              </a:lnSpc>
              <a:spcBef>
                <a:spcPts val="95"/>
              </a:spcBef>
            </a:pPr>
            <a:r>
              <a:rPr dirty="0"/>
              <a:t>Journal</a:t>
            </a:r>
            <a:r>
              <a:rPr spc="-180" dirty="0"/>
              <a:t> </a:t>
            </a:r>
            <a:r>
              <a:rPr spc="-5" dirty="0"/>
              <a:t>page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5134" y="715772"/>
            <a:ext cx="3195955" cy="635000"/>
          </a:xfrm>
          <a:prstGeom prst="rect">
            <a:avLst/>
          </a:prstGeom>
        </p:spPr>
        <p:txBody>
          <a:bodyPr vert="horz" wrap="square" lIns="0" tIns="12065" rIns="0" bIns="0" rtlCol="0">
            <a:spAutoFit/>
          </a:bodyPr>
          <a:lstStyle/>
          <a:p>
            <a:pPr marL="12700">
              <a:lnSpc>
                <a:spcPct val="100000"/>
              </a:lnSpc>
              <a:spcBef>
                <a:spcPts val="95"/>
              </a:spcBef>
            </a:pPr>
            <a:r>
              <a:rPr spc="-20" dirty="0"/>
              <a:t>REFERENCES</a:t>
            </a:r>
          </a:p>
        </p:txBody>
      </p:sp>
      <p:sp>
        <p:nvSpPr>
          <p:cNvPr id="3" name="object 3"/>
          <p:cNvSpPr txBox="1"/>
          <p:nvPr/>
        </p:nvSpPr>
        <p:spPr>
          <a:xfrm>
            <a:off x="1511300" y="1953209"/>
            <a:ext cx="8395335" cy="3075305"/>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720" algn="l"/>
              </a:tabLst>
            </a:pPr>
            <a:r>
              <a:rPr sz="1800" dirty="0">
                <a:latin typeface="Times New Roman"/>
                <a:cs typeface="Times New Roman"/>
              </a:rPr>
              <a:t>Atip</a:t>
            </a:r>
            <a:r>
              <a:rPr sz="1800" spc="-15" dirty="0">
                <a:latin typeface="Times New Roman"/>
                <a:cs typeface="Times New Roman"/>
              </a:rPr>
              <a:t> </a:t>
            </a:r>
            <a:r>
              <a:rPr sz="1800" dirty="0">
                <a:latin typeface="Times New Roman"/>
                <a:cs typeface="Times New Roman"/>
              </a:rPr>
              <a:t>Keeratipish,</a:t>
            </a:r>
            <a:r>
              <a:rPr sz="1800" spc="-15" dirty="0">
                <a:latin typeface="Times New Roman"/>
                <a:cs typeface="Times New Roman"/>
              </a:rPr>
              <a:t> “Techniques</a:t>
            </a:r>
            <a:r>
              <a:rPr sz="1800" spc="-25" dirty="0">
                <a:latin typeface="Times New Roman"/>
                <a:cs typeface="Times New Roman"/>
              </a:rPr>
              <a:t> </a:t>
            </a:r>
            <a:r>
              <a:rPr sz="1800" dirty="0">
                <a:latin typeface="Times New Roman"/>
                <a:cs typeface="Times New Roman"/>
              </a:rPr>
              <a:t>for </a:t>
            </a:r>
            <a:r>
              <a:rPr sz="1800" spc="-5" dirty="0">
                <a:latin typeface="Times New Roman"/>
                <a:cs typeface="Times New Roman"/>
              </a:rPr>
              <a:t>Finding</a:t>
            </a:r>
            <a:r>
              <a:rPr sz="1800" spc="-40" dirty="0">
                <a:latin typeface="Times New Roman"/>
                <a:cs typeface="Times New Roman"/>
              </a:rPr>
              <a:t> </a:t>
            </a:r>
            <a:r>
              <a:rPr sz="1800" spc="-5" dirty="0">
                <a:latin typeface="Times New Roman"/>
                <a:cs typeface="Times New Roman"/>
              </a:rPr>
              <a:t>Good</a:t>
            </a:r>
            <a:r>
              <a:rPr sz="1800" spc="-10" dirty="0">
                <a:latin typeface="Times New Roman"/>
                <a:cs typeface="Times New Roman"/>
              </a:rPr>
              <a:t> </a:t>
            </a:r>
            <a:r>
              <a:rPr sz="1800" spc="-5" dirty="0">
                <a:latin typeface="Times New Roman"/>
                <a:cs typeface="Times New Roman"/>
              </a:rPr>
              <a:t>Stocks</a:t>
            </a:r>
            <a:r>
              <a:rPr sz="1800" spc="-30" dirty="0">
                <a:latin typeface="Times New Roman"/>
                <a:cs typeface="Times New Roman"/>
              </a:rPr>
              <a:t> </a:t>
            </a:r>
            <a:r>
              <a:rPr sz="1800" dirty="0">
                <a:latin typeface="Times New Roman"/>
                <a:cs typeface="Times New Roman"/>
              </a:rPr>
              <a:t>and</a:t>
            </a:r>
            <a:r>
              <a:rPr sz="1800" spc="15" dirty="0">
                <a:latin typeface="Times New Roman"/>
                <a:cs typeface="Times New Roman"/>
              </a:rPr>
              <a:t> </a:t>
            </a:r>
            <a:r>
              <a:rPr sz="1800" dirty="0">
                <a:latin typeface="Times New Roman"/>
                <a:cs typeface="Times New Roman"/>
              </a:rPr>
              <a:t>Building</a:t>
            </a:r>
            <a:r>
              <a:rPr sz="1800" spc="-30" dirty="0">
                <a:latin typeface="Times New Roman"/>
                <a:cs typeface="Times New Roman"/>
              </a:rPr>
              <a:t> </a:t>
            </a:r>
            <a:r>
              <a:rPr sz="1800" dirty="0">
                <a:latin typeface="Times New Roman"/>
                <a:cs typeface="Times New Roman"/>
              </a:rPr>
              <a:t>Stock</a:t>
            </a:r>
            <a:r>
              <a:rPr sz="1800" spc="-30" dirty="0">
                <a:latin typeface="Times New Roman"/>
                <a:cs typeface="Times New Roman"/>
              </a:rPr>
              <a:t> </a:t>
            </a:r>
            <a:r>
              <a:rPr sz="1800" spc="-5" dirty="0">
                <a:latin typeface="Times New Roman"/>
                <a:cs typeface="Times New Roman"/>
              </a:rPr>
              <a:t>Portfolio</a:t>
            </a:r>
            <a:r>
              <a:rPr sz="1800" spc="-50" dirty="0">
                <a:latin typeface="Times New Roman"/>
                <a:cs typeface="Times New Roman"/>
              </a:rPr>
              <a:t> </a:t>
            </a:r>
            <a:r>
              <a:rPr sz="1800" dirty="0">
                <a:latin typeface="Times New Roman"/>
                <a:cs typeface="Times New Roman"/>
              </a:rPr>
              <a:t>for</a:t>
            </a:r>
            <a:endParaRPr sz="1800">
              <a:latin typeface="Times New Roman"/>
              <a:cs typeface="Times New Roman"/>
            </a:endParaRPr>
          </a:p>
          <a:p>
            <a:pPr marL="299085">
              <a:lnSpc>
                <a:spcPct val="100000"/>
              </a:lnSpc>
              <a:spcBef>
                <a:spcPts val="5"/>
              </a:spcBef>
            </a:pPr>
            <a:r>
              <a:rPr sz="1800" spc="-5" dirty="0">
                <a:latin typeface="Times New Roman"/>
                <a:cs typeface="Times New Roman"/>
              </a:rPr>
              <a:t>Salary</a:t>
            </a:r>
            <a:r>
              <a:rPr sz="1800" spc="-30" dirty="0">
                <a:latin typeface="Times New Roman"/>
                <a:cs typeface="Times New Roman"/>
              </a:rPr>
              <a:t> </a:t>
            </a:r>
            <a:r>
              <a:rPr sz="1800" spc="-5" dirty="0">
                <a:latin typeface="Times New Roman"/>
                <a:cs typeface="Times New Roman"/>
              </a:rPr>
              <a:t>Man,”</a:t>
            </a:r>
            <a:r>
              <a:rPr sz="1800" spc="-135" dirty="0">
                <a:latin typeface="Times New Roman"/>
                <a:cs typeface="Times New Roman"/>
              </a:rPr>
              <a:t> </a:t>
            </a:r>
            <a:r>
              <a:rPr sz="1800" spc="-20" dirty="0">
                <a:latin typeface="Times New Roman"/>
                <a:cs typeface="Times New Roman"/>
              </a:rPr>
              <a:t>Available</a:t>
            </a:r>
            <a:r>
              <a:rPr sz="1800" spc="-25" dirty="0">
                <a:latin typeface="Times New Roman"/>
                <a:cs typeface="Times New Roman"/>
              </a:rPr>
              <a:t> </a:t>
            </a:r>
            <a:r>
              <a:rPr sz="1800" spc="-5" dirty="0">
                <a:latin typeface="Times New Roman"/>
                <a:cs typeface="Times New Roman"/>
              </a:rPr>
              <a:t>from:</a:t>
            </a:r>
            <a:r>
              <a:rPr sz="1800" spc="10" dirty="0">
                <a:latin typeface="Times New Roman"/>
                <a:cs typeface="Times New Roman"/>
              </a:rPr>
              <a:t> </a:t>
            </a:r>
            <a:r>
              <a:rPr sz="1800" u="sng" spc="-5" dirty="0">
                <a:solidFill>
                  <a:srgbClr val="0000FF"/>
                </a:solidFill>
                <a:uFill>
                  <a:solidFill>
                    <a:srgbClr val="0000FF"/>
                  </a:solidFill>
                </a:uFill>
                <a:latin typeface="Times New Roman"/>
                <a:cs typeface="Times New Roman"/>
                <a:hlinkClick r:id="rId2"/>
              </a:rPr>
              <a:t>https://www.youtube.com/watch?v=TNzW_aot1Og</a:t>
            </a:r>
            <a:r>
              <a:rPr sz="1800" spc="-5" dirty="0">
                <a:latin typeface="Times New Roman"/>
                <a:cs typeface="Times New Roman"/>
              </a:rPr>
              <a:t>.</a:t>
            </a:r>
            <a:endParaRPr sz="1800">
              <a:latin typeface="Times New Roman"/>
              <a:cs typeface="Times New Roman"/>
            </a:endParaRPr>
          </a:p>
          <a:p>
            <a:pPr>
              <a:lnSpc>
                <a:spcPct val="100000"/>
              </a:lnSpc>
              <a:spcBef>
                <a:spcPts val="35"/>
              </a:spcBef>
            </a:pPr>
            <a:endParaRPr sz="1900">
              <a:latin typeface="Times New Roman"/>
              <a:cs typeface="Times New Roman"/>
            </a:endParaRPr>
          </a:p>
          <a:p>
            <a:pPr marL="299085" indent="-287020">
              <a:lnSpc>
                <a:spcPct val="100000"/>
              </a:lnSpc>
              <a:buClr>
                <a:srgbClr val="000000"/>
              </a:buClr>
              <a:buFont typeface="Wingdings"/>
              <a:buChar char=""/>
              <a:tabLst>
                <a:tab pos="299720" algn="l"/>
              </a:tabLst>
            </a:pPr>
            <a:r>
              <a:rPr sz="1800" u="sng" spc="-5" dirty="0">
                <a:solidFill>
                  <a:srgbClr val="0000FF"/>
                </a:solidFill>
                <a:uFill>
                  <a:solidFill>
                    <a:srgbClr val="0000FF"/>
                  </a:solidFill>
                </a:uFill>
                <a:latin typeface="Times New Roman"/>
                <a:cs typeface="Times New Roman"/>
                <a:hlinkClick r:id="rId3"/>
              </a:rPr>
              <a:t>https://en.wikipedia.org/wiki/Fundamental_analysis</a:t>
            </a:r>
            <a:r>
              <a:rPr sz="1800" spc="-5" dirty="0">
                <a:latin typeface="Times New Roman"/>
                <a:cs typeface="Times New Roman"/>
              </a:rPr>
              <a:t>.</a:t>
            </a:r>
            <a:endParaRPr sz="1800">
              <a:latin typeface="Times New Roman"/>
              <a:cs typeface="Times New Roman"/>
            </a:endParaRPr>
          </a:p>
          <a:p>
            <a:pPr>
              <a:lnSpc>
                <a:spcPct val="100000"/>
              </a:lnSpc>
              <a:spcBef>
                <a:spcPts val="35"/>
              </a:spcBef>
              <a:buFont typeface="Wingdings"/>
              <a:buChar char=""/>
            </a:pPr>
            <a:endParaRPr sz="1900">
              <a:latin typeface="Times New Roman"/>
              <a:cs typeface="Times New Roman"/>
            </a:endParaRPr>
          </a:p>
          <a:p>
            <a:pPr marL="299085" indent="-287020">
              <a:lnSpc>
                <a:spcPct val="100000"/>
              </a:lnSpc>
              <a:buClr>
                <a:srgbClr val="000000"/>
              </a:buClr>
              <a:buFont typeface="Wingdings"/>
              <a:buChar char=""/>
              <a:tabLst>
                <a:tab pos="299720" algn="l"/>
              </a:tabLst>
            </a:pPr>
            <a:r>
              <a:rPr sz="1800" u="sng" spc="-5" dirty="0">
                <a:solidFill>
                  <a:srgbClr val="0000FF"/>
                </a:solidFill>
                <a:uFill>
                  <a:solidFill>
                    <a:srgbClr val="0000FF"/>
                  </a:solidFill>
                </a:uFill>
                <a:latin typeface="Times New Roman"/>
                <a:cs typeface="Times New Roman"/>
                <a:hlinkClick r:id="rId4"/>
              </a:rPr>
              <a:t>https://www.sapanalytics.cloud/resources-chart-type-guide/</a:t>
            </a:r>
            <a:r>
              <a:rPr sz="1800" spc="-5" dirty="0">
                <a:latin typeface="Times New Roman"/>
                <a:cs typeface="Times New Roman"/>
              </a:rPr>
              <a:t>.</a:t>
            </a:r>
            <a:endParaRPr sz="1800">
              <a:latin typeface="Times New Roman"/>
              <a:cs typeface="Times New Roman"/>
            </a:endParaRPr>
          </a:p>
          <a:p>
            <a:pPr>
              <a:lnSpc>
                <a:spcPct val="100000"/>
              </a:lnSpc>
              <a:spcBef>
                <a:spcPts val="35"/>
              </a:spcBef>
              <a:buFont typeface="Wingdings"/>
              <a:buChar char=""/>
            </a:pPr>
            <a:endParaRPr sz="1900">
              <a:latin typeface="Times New Roman"/>
              <a:cs typeface="Times New Roman"/>
            </a:endParaRPr>
          </a:p>
          <a:p>
            <a:pPr marL="299085" marR="2012950" indent="-287020">
              <a:lnSpc>
                <a:spcPct val="100000"/>
              </a:lnSpc>
              <a:buFont typeface="Wingdings"/>
              <a:buChar char=""/>
              <a:tabLst>
                <a:tab pos="299720" algn="l"/>
              </a:tabLst>
            </a:pPr>
            <a:r>
              <a:rPr sz="1800" spc="-5" dirty="0">
                <a:latin typeface="Times New Roman"/>
                <a:cs typeface="Times New Roman"/>
              </a:rPr>
              <a:t>"</a:t>
            </a:r>
            <a:r>
              <a:rPr sz="1800" spc="-15" dirty="0">
                <a:latin typeface="Times New Roman"/>
                <a:cs typeface="Times New Roman"/>
              </a:rPr>
              <a:t>S</a:t>
            </a:r>
            <a:r>
              <a:rPr sz="1800" dirty="0">
                <a:latin typeface="Times New Roman"/>
                <a:cs typeface="Times New Roman"/>
              </a:rPr>
              <a:t>E</a:t>
            </a:r>
            <a:r>
              <a:rPr sz="1800" spc="-125" dirty="0">
                <a:latin typeface="Times New Roman"/>
                <a:cs typeface="Times New Roman"/>
              </a:rPr>
              <a:t>T</a:t>
            </a:r>
            <a:r>
              <a:rPr sz="1800" dirty="0">
                <a:latin typeface="Times New Roman"/>
                <a:cs typeface="Times New Roman"/>
              </a:rPr>
              <a:t>,</a:t>
            </a:r>
            <a:r>
              <a:rPr sz="1800" spc="-5" dirty="0">
                <a:latin typeface="Times New Roman"/>
                <a:cs typeface="Times New Roman"/>
              </a:rPr>
              <a:t>"</a:t>
            </a:r>
            <a:r>
              <a:rPr sz="1800" spc="-70" dirty="0">
                <a:latin typeface="Times New Roman"/>
                <a:cs typeface="Times New Roman"/>
              </a:rPr>
              <a:t> </a:t>
            </a:r>
            <a:r>
              <a:rPr sz="1800" dirty="0">
                <a:latin typeface="Times New Roman"/>
                <a:cs typeface="Times New Roman"/>
              </a:rPr>
              <a:t>The Stock Ex</a:t>
            </a:r>
            <a:r>
              <a:rPr sz="1800" spc="5" dirty="0">
                <a:latin typeface="Times New Roman"/>
                <a:cs typeface="Times New Roman"/>
              </a:rPr>
              <a:t>c</a:t>
            </a:r>
            <a:r>
              <a:rPr sz="1800" dirty="0">
                <a:latin typeface="Times New Roman"/>
                <a:cs typeface="Times New Roman"/>
              </a:rPr>
              <a:t>hange</a:t>
            </a:r>
            <a:r>
              <a:rPr sz="1800" spc="-15" dirty="0">
                <a:latin typeface="Times New Roman"/>
                <a:cs typeface="Times New Roman"/>
              </a:rPr>
              <a:t> </a:t>
            </a:r>
            <a:r>
              <a:rPr sz="1800" dirty="0">
                <a:latin typeface="Times New Roman"/>
                <a:cs typeface="Times New Roman"/>
              </a:rPr>
              <a:t>of</a:t>
            </a:r>
            <a:r>
              <a:rPr sz="1800" spc="-30" dirty="0">
                <a:latin typeface="Times New Roman"/>
                <a:cs typeface="Times New Roman"/>
              </a:rPr>
              <a:t> </a:t>
            </a:r>
            <a:r>
              <a:rPr sz="1800" dirty="0">
                <a:latin typeface="Times New Roman"/>
                <a:cs typeface="Times New Roman"/>
              </a:rPr>
              <a:t>Th</a:t>
            </a:r>
            <a:r>
              <a:rPr sz="1800" spc="5" dirty="0">
                <a:latin typeface="Times New Roman"/>
                <a:cs typeface="Times New Roman"/>
              </a:rPr>
              <a:t>a</a:t>
            </a:r>
            <a:r>
              <a:rPr sz="1800" dirty="0">
                <a:latin typeface="Times New Roman"/>
                <a:cs typeface="Times New Roman"/>
              </a:rPr>
              <a:t>i</a:t>
            </a:r>
            <a:r>
              <a:rPr sz="1800" spc="5" dirty="0">
                <a:latin typeface="Times New Roman"/>
                <a:cs typeface="Times New Roman"/>
              </a:rPr>
              <a:t>l</a:t>
            </a:r>
            <a:r>
              <a:rPr sz="1800" dirty="0">
                <a:latin typeface="Times New Roman"/>
                <a:cs typeface="Times New Roman"/>
              </a:rPr>
              <a:t>and,</a:t>
            </a:r>
            <a:r>
              <a:rPr sz="1800" spc="-120" dirty="0">
                <a:latin typeface="Times New Roman"/>
                <a:cs typeface="Times New Roman"/>
              </a:rPr>
              <a:t> </a:t>
            </a:r>
            <a:r>
              <a:rPr sz="1800" spc="-140" dirty="0">
                <a:latin typeface="Times New Roman"/>
                <a:cs typeface="Times New Roman"/>
              </a:rPr>
              <a:t>A</a:t>
            </a:r>
            <a:r>
              <a:rPr sz="1800" dirty="0">
                <a:latin typeface="Times New Roman"/>
                <a:cs typeface="Times New Roman"/>
              </a:rPr>
              <a:t>va</a:t>
            </a:r>
            <a:r>
              <a:rPr sz="1800" spc="5" dirty="0">
                <a:latin typeface="Times New Roman"/>
                <a:cs typeface="Times New Roman"/>
              </a:rPr>
              <a:t>i</a:t>
            </a:r>
            <a:r>
              <a:rPr sz="1800" dirty="0">
                <a:latin typeface="Times New Roman"/>
                <a:cs typeface="Times New Roman"/>
              </a:rPr>
              <a:t>l</a:t>
            </a:r>
            <a:r>
              <a:rPr sz="1800" spc="5" dirty="0">
                <a:latin typeface="Times New Roman"/>
                <a:cs typeface="Times New Roman"/>
              </a:rPr>
              <a:t>a</a:t>
            </a:r>
            <a:r>
              <a:rPr sz="1800" dirty="0">
                <a:latin typeface="Times New Roman"/>
                <a:cs typeface="Times New Roman"/>
              </a:rPr>
              <a:t>ble</a:t>
            </a:r>
            <a:r>
              <a:rPr sz="1800" spc="5" dirty="0">
                <a:latin typeface="Times New Roman"/>
                <a:cs typeface="Times New Roman"/>
              </a:rPr>
              <a:t> </a:t>
            </a:r>
            <a:r>
              <a:rPr sz="1800" dirty="0">
                <a:latin typeface="Times New Roman"/>
                <a:cs typeface="Times New Roman"/>
              </a:rPr>
              <a:t>fro</a:t>
            </a:r>
            <a:r>
              <a:rPr sz="1800" spc="-10" dirty="0">
                <a:latin typeface="Times New Roman"/>
                <a:cs typeface="Times New Roman"/>
              </a:rPr>
              <a:t>m</a:t>
            </a:r>
            <a:r>
              <a:rPr sz="1800" dirty="0">
                <a:latin typeface="Times New Roman"/>
                <a:cs typeface="Times New Roman"/>
              </a:rPr>
              <a:t>:  </a:t>
            </a:r>
            <a:r>
              <a:rPr sz="1800" u="sng" spc="-10" dirty="0">
                <a:solidFill>
                  <a:srgbClr val="0000FF"/>
                </a:solidFill>
                <a:uFill>
                  <a:solidFill>
                    <a:srgbClr val="0000FF"/>
                  </a:solidFill>
                </a:uFill>
                <a:latin typeface="Times New Roman"/>
                <a:cs typeface="Times New Roman"/>
                <a:hlinkClick r:id="rId5"/>
              </a:rPr>
              <a:t>https://www.set.or.th/set/mainpage.do?language=en&amp;country=US</a:t>
            </a:r>
            <a:r>
              <a:rPr sz="1800" spc="-10" dirty="0">
                <a:latin typeface="Times New Roman"/>
                <a:cs typeface="Times New Roman"/>
              </a:rPr>
              <a:t>.</a:t>
            </a:r>
            <a:endParaRPr sz="1800">
              <a:latin typeface="Times New Roman"/>
              <a:cs typeface="Times New Roman"/>
            </a:endParaRPr>
          </a:p>
          <a:p>
            <a:pPr>
              <a:lnSpc>
                <a:spcPct val="100000"/>
              </a:lnSpc>
              <a:spcBef>
                <a:spcPts val="40"/>
              </a:spcBef>
              <a:buFont typeface="Wingdings"/>
              <a:buChar char=""/>
            </a:pPr>
            <a:endParaRPr sz="1900">
              <a:latin typeface="Times New Roman"/>
              <a:cs typeface="Times New Roman"/>
            </a:endParaRPr>
          </a:p>
          <a:p>
            <a:pPr marL="299085" indent="-287020">
              <a:lnSpc>
                <a:spcPct val="100000"/>
              </a:lnSpc>
              <a:buFont typeface="Wingdings"/>
              <a:buChar char=""/>
              <a:tabLst>
                <a:tab pos="299720" algn="l"/>
              </a:tabLst>
            </a:pPr>
            <a:r>
              <a:rPr sz="1800" spc="-5" dirty="0">
                <a:latin typeface="Times New Roman"/>
                <a:cs typeface="Times New Roman"/>
              </a:rPr>
              <a:t>"</a:t>
            </a:r>
            <a:r>
              <a:rPr sz="1800" spc="-15" dirty="0">
                <a:latin typeface="Times New Roman"/>
                <a:cs typeface="Times New Roman"/>
              </a:rPr>
              <a:t>S</a:t>
            </a:r>
            <a:r>
              <a:rPr sz="1800" dirty="0">
                <a:latin typeface="Times New Roman"/>
                <a:cs typeface="Times New Roman"/>
              </a:rPr>
              <a:t>e</a:t>
            </a:r>
            <a:r>
              <a:rPr sz="1800" spc="5" dirty="0">
                <a:latin typeface="Times New Roman"/>
                <a:cs typeface="Times New Roman"/>
              </a:rPr>
              <a:t>t</a:t>
            </a:r>
            <a:r>
              <a:rPr sz="1800" dirty="0">
                <a:latin typeface="Times New Roman"/>
                <a:cs typeface="Times New Roman"/>
              </a:rPr>
              <a:t>tr</a:t>
            </a:r>
            <a:r>
              <a:rPr sz="1800" spc="5" dirty="0">
                <a:latin typeface="Times New Roman"/>
                <a:cs typeface="Times New Roman"/>
              </a:rPr>
              <a:t>a</a:t>
            </a:r>
            <a:r>
              <a:rPr sz="1800" dirty="0">
                <a:latin typeface="Times New Roman"/>
                <a:cs typeface="Times New Roman"/>
              </a:rPr>
              <a:t>de</a:t>
            </a:r>
            <a:r>
              <a:rPr sz="1800" spc="5" dirty="0">
                <a:latin typeface="Times New Roman"/>
                <a:cs typeface="Times New Roman"/>
              </a:rPr>
              <a:t>.</a:t>
            </a:r>
            <a:r>
              <a:rPr sz="1800" dirty="0">
                <a:latin typeface="Times New Roman"/>
                <a:cs typeface="Times New Roman"/>
              </a:rPr>
              <a:t>com,"</a:t>
            </a:r>
            <a:r>
              <a:rPr sz="1800" spc="-35" dirty="0">
                <a:latin typeface="Times New Roman"/>
                <a:cs typeface="Times New Roman"/>
              </a:rPr>
              <a:t> </a:t>
            </a:r>
            <a:r>
              <a:rPr sz="1800" dirty="0">
                <a:latin typeface="Times New Roman"/>
                <a:cs typeface="Times New Roman"/>
              </a:rPr>
              <a:t>Set</a:t>
            </a:r>
            <a:r>
              <a:rPr sz="1800" spc="5" dirty="0">
                <a:latin typeface="Times New Roman"/>
                <a:cs typeface="Times New Roman"/>
              </a:rPr>
              <a:t>t</a:t>
            </a:r>
            <a:r>
              <a:rPr sz="1800" dirty="0">
                <a:latin typeface="Times New Roman"/>
                <a:cs typeface="Times New Roman"/>
              </a:rPr>
              <a:t>rade</a:t>
            </a:r>
            <a:r>
              <a:rPr sz="1800" spc="5" dirty="0">
                <a:latin typeface="Times New Roman"/>
                <a:cs typeface="Times New Roman"/>
              </a:rPr>
              <a:t>.</a:t>
            </a:r>
            <a:r>
              <a:rPr sz="1800" dirty="0">
                <a:latin typeface="Times New Roman"/>
                <a:cs typeface="Times New Roman"/>
              </a:rPr>
              <a:t>com</a:t>
            </a:r>
            <a:r>
              <a:rPr sz="1800" spc="-55" dirty="0">
                <a:latin typeface="Times New Roman"/>
                <a:cs typeface="Times New Roman"/>
              </a:rPr>
              <a:t> </a:t>
            </a:r>
            <a:r>
              <a:rPr sz="1800" dirty="0">
                <a:latin typeface="Times New Roman"/>
                <a:cs typeface="Times New Roman"/>
              </a:rPr>
              <a:t>Co.,</a:t>
            </a:r>
            <a:r>
              <a:rPr sz="1800" spc="-15" dirty="0">
                <a:latin typeface="Times New Roman"/>
                <a:cs typeface="Times New Roman"/>
              </a:rPr>
              <a:t> </a:t>
            </a:r>
            <a:r>
              <a:rPr sz="1800" dirty="0">
                <a:latin typeface="Times New Roman"/>
                <a:cs typeface="Times New Roman"/>
              </a:rPr>
              <a:t>L</a:t>
            </a:r>
            <a:r>
              <a:rPr sz="1800" spc="5" dirty="0">
                <a:latin typeface="Times New Roman"/>
                <a:cs typeface="Times New Roman"/>
              </a:rPr>
              <a:t>t</a:t>
            </a:r>
            <a:r>
              <a:rPr sz="1800" dirty="0">
                <a:latin typeface="Times New Roman"/>
                <a:cs typeface="Times New Roman"/>
              </a:rPr>
              <a:t>d.,</a:t>
            </a:r>
            <a:r>
              <a:rPr sz="1800" spc="-130" dirty="0">
                <a:latin typeface="Times New Roman"/>
                <a:cs typeface="Times New Roman"/>
              </a:rPr>
              <a:t> </a:t>
            </a:r>
            <a:r>
              <a:rPr sz="1800" spc="-140" dirty="0">
                <a:latin typeface="Times New Roman"/>
                <a:cs typeface="Times New Roman"/>
              </a:rPr>
              <a:t>A</a:t>
            </a:r>
            <a:r>
              <a:rPr sz="1800" dirty="0">
                <a:latin typeface="Times New Roman"/>
                <a:cs typeface="Times New Roman"/>
              </a:rPr>
              <a:t>va</a:t>
            </a:r>
            <a:r>
              <a:rPr sz="1800" spc="5" dirty="0">
                <a:latin typeface="Times New Roman"/>
                <a:cs typeface="Times New Roman"/>
              </a:rPr>
              <a:t>i</a:t>
            </a:r>
            <a:r>
              <a:rPr sz="1800" dirty="0">
                <a:latin typeface="Times New Roman"/>
                <a:cs typeface="Times New Roman"/>
              </a:rPr>
              <a:t>l</a:t>
            </a:r>
            <a:r>
              <a:rPr sz="1800" spc="5" dirty="0">
                <a:latin typeface="Times New Roman"/>
                <a:cs typeface="Times New Roman"/>
              </a:rPr>
              <a:t>a</a:t>
            </a:r>
            <a:r>
              <a:rPr sz="1800" dirty="0">
                <a:latin typeface="Times New Roman"/>
                <a:cs typeface="Times New Roman"/>
              </a:rPr>
              <a:t>ble</a:t>
            </a:r>
            <a:r>
              <a:rPr sz="1800" spc="-30" dirty="0">
                <a:latin typeface="Times New Roman"/>
                <a:cs typeface="Times New Roman"/>
              </a:rPr>
              <a:t> </a:t>
            </a:r>
            <a:r>
              <a:rPr sz="1800" dirty="0">
                <a:latin typeface="Times New Roman"/>
                <a:cs typeface="Times New Roman"/>
              </a:rPr>
              <a:t>fro</a:t>
            </a:r>
            <a:r>
              <a:rPr sz="1800" spc="-10" dirty="0">
                <a:latin typeface="Times New Roman"/>
                <a:cs typeface="Times New Roman"/>
              </a:rPr>
              <a:t>m</a:t>
            </a:r>
            <a:r>
              <a:rPr sz="1800" dirty="0">
                <a:latin typeface="Times New Roman"/>
                <a:cs typeface="Times New Roman"/>
              </a:rPr>
              <a:t>:</a:t>
            </a:r>
            <a:r>
              <a:rPr sz="1800" spc="-30" dirty="0">
                <a:latin typeface="Times New Roman"/>
                <a:cs typeface="Times New Roman"/>
              </a:rPr>
              <a:t> </a:t>
            </a:r>
            <a:r>
              <a:rPr sz="1800" dirty="0">
                <a:latin typeface="Times New Roman"/>
                <a:cs typeface="Times New Roman"/>
              </a:rPr>
              <a:t>ht</a:t>
            </a:r>
            <a:r>
              <a:rPr sz="1800" spc="5" dirty="0">
                <a:latin typeface="Times New Roman"/>
                <a:cs typeface="Times New Roman"/>
              </a:rPr>
              <a:t>t</a:t>
            </a:r>
            <a:r>
              <a:rPr sz="1800" spc="-5" dirty="0">
                <a:latin typeface="Times New Roman"/>
                <a:cs typeface="Times New Roman"/>
              </a:rPr>
              <a:t>ps:</a:t>
            </a:r>
            <a:r>
              <a:rPr sz="1800" dirty="0">
                <a:latin typeface="Times New Roman"/>
                <a:cs typeface="Times New Roman"/>
              </a:rPr>
              <a:t>/</a:t>
            </a:r>
            <a:r>
              <a:rPr sz="1800" u="sng" spc="-5" dirty="0">
                <a:solidFill>
                  <a:srgbClr val="0000FF"/>
                </a:solidFill>
                <a:uFill>
                  <a:solidFill>
                    <a:srgbClr val="0000FF"/>
                  </a:solidFill>
                </a:uFill>
                <a:latin typeface="Times New Roman"/>
                <a:cs typeface="Times New Roman"/>
                <a:hlinkClick r:id="rId6"/>
              </a:rPr>
              <a:t>/ww</a:t>
            </a:r>
            <a:r>
              <a:rPr sz="1800" u="sng" spc="-135" dirty="0">
                <a:solidFill>
                  <a:srgbClr val="0000FF"/>
                </a:solidFill>
                <a:uFill>
                  <a:solidFill>
                    <a:srgbClr val="0000FF"/>
                  </a:solidFill>
                </a:uFill>
                <a:latin typeface="Times New Roman"/>
                <a:cs typeface="Times New Roman"/>
                <a:hlinkClick r:id="rId6"/>
              </a:rPr>
              <a:t>w</a:t>
            </a:r>
            <a:r>
              <a:rPr sz="1800" spc="5" dirty="0">
                <a:latin typeface="Times New Roman"/>
                <a:cs typeface="Times New Roman"/>
              </a:rPr>
              <a:t>.</a:t>
            </a:r>
            <a:r>
              <a:rPr sz="1800" u="sng" spc="-5" dirty="0">
                <a:solidFill>
                  <a:srgbClr val="0000FF"/>
                </a:solidFill>
                <a:uFill>
                  <a:solidFill>
                    <a:srgbClr val="0000FF"/>
                  </a:solidFill>
                </a:uFill>
                <a:latin typeface="Times New Roman"/>
                <a:cs typeface="Times New Roman"/>
                <a:hlinkClick r:id="rId6"/>
              </a:rPr>
              <a:t>se</a:t>
            </a:r>
            <a:r>
              <a:rPr sz="1800" u="sng" dirty="0">
                <a:solidFill>
                  <a:srgbClr val="0000FF"/>
                </a:solidFill>
                <a:uFill>
                  <a:solidFill>
                    <a:srgbClr val="0000FF"/>
                  </a:solidFill>
                </a:uFill>
                <a:latin typeface="Times New Roman"/>
                <a:cs typeface="Times New Roman"/>
                <a:hlinkClick r:id="rId6"/>
              </a:rPr>
              <a:t>t</a:t>
            </a:r>
            <a:r>
              <a:rPr sz="1800" u="sng" spc="5" dirty="0">
                <a:solidFill>
                  <a:srgbClr val="0000FF"/>
                </a:solidFill>
                <a:uFill>
                  <a:solidFill>
                    <a:srgbClr val="0000FF"/>
                  </a:solidFill>
                </a:uFill>
                <a:latin typeface="Times New Roman"/>
                <a:cs typeface="Times New Roman"/>
                <a:hlinkClick r:id="rId6"/>
              </a:rPr>
              <a:t>t</a:t>
            </a:r>
            <a:r>
              <a:rPr sz="1800" u="sng" dirty="0">
                <a:solidFill>
                  <a:srgbClr val="0000FF"/>
                </a:solidFill>
                <a:uFill>
                  <a:solidFill>
                    <a:srgbClr val="0000FF"/>
                  </a:solidFill>
                </a:uFill>
                <a:latin typeface="Times New Roman"/>
                <a:cs typeface="Times New Roman"/>
                <a:hlinkClick r:id="rId6"/>
              </a:rPr>
              <a:t>r</a:t>
            </a:r>
            <a:r>
              <a:rPr sz="1800" u="sng" spc="5" dirty="0">
                <a:solidFill>
                  <a:srgbClr val="0000FF"/>
                </a:solidFill>
                <a:uFill>
                  <a:solidFill>
                    <a:srgbClr val="0000FF"/>
                  </a:solidFill>
                </a:uFill>
                <a:latin typeface="Times New Roman"/>
                <a:cs typeface="Times New Roman"/>
                <a:hlinkClick r:id="rId6"/>
              </a:rPr>
              <a:t>a</a:t>
            </a:r>
            <a:r>
              <a:rPr sz="1800" u="sng" dirty="0">
                <a:solidFill>
                  <a:srgbClr val="0000FF"/>
                </a:solidFill>
                <a:uFill>
                  <a:solidFill>
                    <a:srgbClr val="0000FF"/>
                  </a:solidFill>
                </a:uFill>
                <a:latin typeface="Times New Roman"/>
                <a:cs typeface="Times New Roman"/>
                <a:hlinkClick r:id="rId6"/>
              </a:rPr>
              <a:t>d</a:t>
            </a:r>
            <a:r>
              <a:rPr sz="1800" u="sng" spc="5" dirty="0">
                <a:solidFill>
                  <a:srgbClr val="0000FF"/>
                </a:solidFill>
                <a:uFill>
                  <a:solidFill>
                    <a:srgbClr val="0000FF"/>
                  </a:solidFill>
                </a:uFill>
                <a:latin typeface="Times New Roman"/>
                <a:cs typeface="Times New Roman"/>
                <a:hlinkClick r:id="rId6"/>
              </a:rPr>
              <a:t>e</a:t>
            </a:r>
            <a:r>
              <a:rPr sz="1800" u="sng" dirty="0">
                <a:solidFill>
                  <a:srgbClr val="0000FF"/>
                </a:solidFill>
                <a:uFill>
                  <a:solidFill>
                    <a:srgbClr val="0000FF"/>
                  </a:solidFill>
                </a:uFill>
                <a:latin typeface="Times New Roman"/>
                <a:cs typeface="Times New Roman"/>
                <a:hlinkClick r:id="rId6"/>
              </a:rPr>
              <a:t>.</a:t>
            </a:r>
            <a:r>
              <a:rPr sz="1800" u="sng" spc="5" dirty="0">
                <a:solidFill>
                  <a:srgbClr val="0000FF"/>
                </a:solidFill>
                <a:uFill>
                  <a:solidFill>
                    <a:srgbClr val="0000FF"/>
                  </a:solidFill>
                </a:uFill>
                <a:latin typeface="Times New Roman"/>
                <a:cs typeface="Times New Roman"/>
                <a:hlinkClick r:id="rId6"/>
              </a:rPr>
              <a:t>c</a:t>
            </a:r>
            <a:r>
              <a:rPr sz="1800" u="sng" dirty="0">
                <a:solidFill>
                  <a:srgbClr val="0000FF"/>
                </a:solidFill>
                <a:uFill>
                  <a:solidFill>
                    <a:srgbClr val="0000FF"/>
                  </a:solidFill>
                </a:uFill>
                <a:latin typeface="Times New Roman"/>
                <a:cs typeface="Times New Roman"/>
                <a:hlinkClick r:id="rId6"/>
              </a:rPr>
              <a:t>om/.</a:t>
            </a:r>
            <a:endParaRPr sz="180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927" y="2855214"/>
            <a:ext cx="4321810" cy="939800"/>
          </a:xfrm>
          <a:prstGeom prst="rect">
            <a:avLst/>
          </a:prstGeom>
        </p:spPr>
        <p:txBody>
          <a:bodyPr vert="horz" wrap="square" lIns="0" tIns="12700" rIns="0" bIns="0" rtlCol="0">
            <a:spAutoFit/>
          </a:bodyPr>
          <a:lstStyle/>
          <a:p>
            <a:pPr marL="12700">
              <a:lnSpc>
                <a:spcPct val="100000"/>
              </a:lnSpc>
              <a:spcBef>
                <a:spcPts val="100"/>
              </a:spcBef>
            </a:pPr>
            <a:r>
              <a:rPr sz="6000" spc="-5" dirty="0"/>
              <a:t>THA</a:t>
            </a:r>
            <a:r>
              <a:rPr sz="6000" spc="-10" dirty="0"/>
              <a:t>N</a:t>
            </a:r>
            <a:r>
              <a:rPr sz="6000" spc="-20" dirty="0"/>
              <a:t>K</a:t>
            </a:r>
            <a:r>
              <a:rPr sz="6000" spc="-55" dirty="0"/>
              <a:t>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14264" y="211023"/>
            <a:ext cx="2661920" cy="635000"/>
          </a:xfrm>
          <a:prstGeom prst="rect">
            <a:avLst/>
          </a:prstGeom>
        </p:spPr>
        <p:txBody>
          <a:bodyPr vert="horz" wrap="square" lIns="0" tIns="12065" rIns="0" bIns="0" rtlCol="0">
            <a:spAutoFit/>
          </a:bodyPr>
          <a:lstStyle/>
          <a:p>
            <a:pPr marL="12700">
              <a:lnSpc>
                <a:spcPct val="100000"/>
              </a:lnSpc>
              <a:spcBef>
                <a:spcPts val="95"/>
              </a:spcBef>
            </a:pPr>
            <a:r>
              <a:rPr spc="-25" dirty="0"/>
              <a:t>ABSTRACT</a:t>
            </a:r>
          </a:p>
        </p:txBody>
      </p:sp>
      <p:sp>
        <p:nvSpPr>
          <p:cNvPr id="3" name="object 3"/>
          <p:cNvSpPr txBox="1"/>
          <p:nvPr/>
        </p:nvSpPr>
        <p:spPr>
          <a:xfrm>
            <a:off x="1649983" y="1110462"/>
            <a:ext cx="10204450" cy="5469254"/>
          </a:xfrm>
          <a:prstGeom prst="rect">
            <a:avLst/>
          </a:prstGeom>
        </p:spPr>
        <p:txBody>
          <a:bodyPr vert="horz" wrap="square" lIns="0" tIns="12700" rIns="0" bIns="0" rtlCol="0">
            <a:spAutoFit/>
          </a:bodyPr>
          <a:lstStyle/>
          <a:p>
            <a:pPr marL="355600" marR="6985" indent="-342900">
              <a:lnSpc>
                <a:spcPct val="110000"/>
              </a:lnSpc>
              <a:spcBef>
                <a:spcPts val="100"/>
              </a:spcBef>
              <a:buFont typeface="Wingdings"/>
              <a:buChar char=""/>
              <a:tabLst>
                <a:tab pos="354965" algn="l"/>
                <a:tab pos="355600" algn="l"/>
                <a:tab pos="9474835" algn="l"/>
              </a:tabLst>
            </a:pPr>
            <a:r>
              <a:rPr lang="en-IN" sz="2000" dirty="0">
                <a:latin typeface="Times New Roman"/>
                <a:cs typeface="Times New Roman"/>
              </a:rPr>
              <a:t>Trading journal and stock visualizing are essential tools for traders to improve their trading performance. A trading journal is a record-keeping tool that helps traders track their trades and analyse their performance. By keeping a detailed record of their trades, traders can identify patterns in their behaviour, assess their strengths and weaknesses, and make informed decisions to improve their trading strategies.</a:t>
            </a:r>
          </a:p>
          <a:p>
            <a:pPr marL="355600" marR="6985" indent="-342900">
              <a:lnSpc>
                <a:spcPct val="110000"/>
              </a:lnSpc>
              <a:spcBef>
                <a:spcPts val="100"/>
              </a:spcBef>
              <a:buFont typeface="Wingdings"/>
              <a:buChar char=""/>
              <a:tabLst>
                <a:tab pos="354965" algn="l"/>
                <a:tab pos="355600" algn="l"/>
                <a:tab pos="9474835" algn="l"/>
              </a:tabLst>
            </a:pPr>
            <a:endParaRPr lang="en-IN" sz="2000" dirty="0">
              <a:latin typeface="Times New Roman"/>
              <a:cs typeface="Times New Roman"/>
            </a:endParaRPr>
          </a:p>
          <a:p>
            <a:pPr marL="355600" marR="6985" indent="-342900">
              <a:lnSpc>
                <a:spcPct val="110000"/>
              </a:lnSpc>
              <a:spcBef>
                <a:spcPts val="100"/>
              </a:spcBef>
              <a:buFont typeface="Wingdings"/>
              <a:buChar char=""/>
              <a:tabLst>
                <a:tab pos="354965" algn="l"/>
                <a:tab pos="355600" algn="l"/>
                <a:tab pos="9474835" algn="l"/>
              </a:tabLst>
            </a:pPr>
            <a:r>
              <a:rPr lang="en-IN" sz="2000" dirty="0">
                <a:latin typeface="Times New Roman"/>
                <a:cs typeface="Times New Roman"/>
              </a:rPr>
              <a:t>On the other hand, stock visualizing tools help traders to </a:t>
            </a:r>
            <a:r>
              <a:rPr lang="en-IN" sz="2000" dirty="0" err="1">
                <a:latin typeface="Times New Roman"/>
                <a:cs typeface="Times New Roman"/>
              </a:rPr>
              <a:t>analyze</a:t>
            </a:r>
            <a:r>
              <a:rPr lang="en-IN" sz="2000" dirty="0">
                <a:latin typeface="Times New Roman"/>
                <a:cs typeface="Times New Roman"/>
              </a:rPr>
              <a:t> and interpret data, trends, and patterns in the stock market. These tools provide traders with a visual representation of the market, which makes it easier for them to identify key indicators and make informed trading decisions.</a:t>
            </a:r>
          </a:p>
          <a:p>
            <a:pPr marL="355600" marR="6985" indent="-342900">
              <a:lnSpc>
                <a:spcPct val="110000"/>
              </a:lnSpc>
              <a:spcBef>
                <a:spcPts val="100"/>
              </a:spcBef>
              <a:buFont typeface="Wingdings"/>
              <a:buChar char=""/>
              <a:tabLst>
                <a:tab pos="354965" algn="l"/>
                <a:tab pos="355600" algn="l"/>
                <a:tab pos="9474835" algn="l"/>
              </a:tabLst>
            </a:pPr>
            <a:endParaRPr lang="en-IN" sz="2000" dirty="0">
              <a:latin typeface="Times New Roman"/>
              <a:cs typeface="Times New Roman"/>
            </a:endParaRPr>
          </a:p>
          <a:p>
            <a:pPr marL="355600" marR="6985" indent="-342900">
              <a:lnSpc>
                <a:spcPct val="110000"/>
              </a:lnSpc>
              <a:spcBef>
                <a:spcPts val="100"/>
              </a:spcBef>
              <a:buFont typeface="Wingdings"/>
              <a:buChar char=""/>
              <a:tabLst>
                <a:tab pos="354965" algn="l"/>
                <a:tab pos="355600" algn="l"/>
                <a:tab pos="9474835" algn="l"/>
              </a:tabLst>
            </a:pPr>
            <a:r>
              <a:rPr lang="en-IN" sz="2000" dirty="0">
                <a:latin typeface="Times New Roman"/>
                <a:cs typeface="Times New Roman"/>
              </a:rPr>
              <a:t>Together, a trading journal and stock visualizing tools are powerful resources for traders looking to improve their trading performance. By using these tools in conjunction with each other, traders can gain valuable insights into their trading </a:t>
            </a:r>
            <a:r>
              <a:rPr lang="en-IN" sz="2000" dirty="0" err="1">
                <a:latin typeface="Times New Roman"/>
                <a:cs typeface="Times New Roman"/>
              </a:rPr>
              <a:t>behavior</a:t>
            </a:r>
            <a:r>
              <a:rPr lang="en-IN" sz="2000" dirty="0">
                <a:latin typeface="Times New Roman"/>
                <a:cs typeface="Times New Roman"/>
              </a:rPr>
              <a:t>, identify profitable patterns, and make data-driven decisions to increase their profitability in the stock market.</a:t>
            </a:r>
          </a:p>
          <a:p>
            <a:pPr marL="12700" marR="6985">
              <a:lnSpc>
                <a:spcPct val="110000"/>
              </a:lnSpc>
              <a:spcBef>
                <a:spcPts val="100"/>
              </a:spcBef>
              <a:tabLst>
                <a:tab pos="354965" algn="l"/>
                <a:tab pos="355600" algn="l"/>
                <a:tab pos="9474835" algn="l"/>
              </a:tabLst>
            </a:pPr>
            <a:endParaRPr lang="en-US" sz="20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1127" y="287223"/>
            <a:ext cx="5217795" cy="635000"/>
          </a:xfrm>
          <a:prstGeom prst="rect">
            <a:avLst/>
          </a:prstGeom>
        </p:spPr>
        <p:txBody>
          <a:bodyPr vert="horz" wrap="square" lIns="0" tIns="12065" rIns="0" bIns="0" rtlCol="0">
            <a:spAutoFit/>
          </a:bodyPr>
          <a:lstStyle/>
          <a:p>
            <a:pPr marL="12700">
              <a:lnSpc>
                <a:spcPct val="100000"/>
              </a:lnSpc>
              <a:spcBef>
                <a:spcPts val="95"/>
              </a:spcBef>
            </a:pPr>
            <a:r>
              <a:rPr spc="-65" dirty="0"/>
              <a:t>L</a:t>
            </a:r>
            <a:r>
              <a:rPr spc="-55" dirty="0"/>
              <a:t>I</a:t>
            </a:r>
            <a:r>
              <a:rPr spc="-65" dirty="0"/>
              <a:t>TE</a:t>
            </a:r>
            <a:r>
              <a:rPr spc="-60" dirty="0"/>
              <a:t>R</a:t>
            </a:r>
            <a:r>
              <a:rPr spc="-65" dirty="0"/>
              <a:t>ATU</a:t>
            </a:r>
            <a:r>
              <a:rPr spc="-45" dirty="0"/>
              <a:t>R</a:t>
            </a:r>
            <a:r>
              <a:rPr spc="-5" dirty="0"/>
              <a:t>E</a:t>
            </a:r>
            <a:r>
              <a:rPr spc="-145" dirty="0"/>
              <a:t> </a:t>
            </a:r>
            <a:r>
              <a:rPr spc="-35" dirty="0"/>
              <a:t>S</a:t>
            </a:r>
            <a:r>
              <a:rPr spc="-40" dirty="0"/>
              <a:t>U</a:t>
            </a:r>
            <a:r>
              <a:rPr spc="-35" dirty="0"/>
              <a:t>RVE</a:t>
            </a:r>
            <a:r>
              <a:rPr spc="-5" dirty="0"/>
              <a:t>Y</a:t>
            </a:r>
          </a:p>
        </p:txBody>
      </p:sp>
      <p:graphicFrame>
        <p:nvGraphicFramePr>
          <p:cNvPr id="3" name="object 3"/>
          <p:cNvGraphicFramePr>
            <a:graphicFrameLocks noGrp="1"/>
          </p:cNvGraphicFramePr>
          <p:nvPr>
            <p:extLst>
              <p:ext uri="{D42A27DB-BD31-4B8C-83A1-F6EECF244321}">
                <p14:modId xmlns:p14="http://schemas.microsoft.com/office/powerpoint/2010/main" val="2110818025"/>
              </p:ext>
            </p:extLst>
          </p:nvPr>
        </p:nvGraphicFramePr>
        <p:xfrm>
          <a:off x="1600200" y="1371600"/>
          <a:ext cx="10052050" cy="4558970"/>
        </p:xfrm>
        <a:graphic>
          <a:graphicData uri="http://schemas.openxmlformats.org/drawingml/2006/table">
            <a:tbl>
              <a:tblPr firstRow="1" bandRow="1">
                <a:tableStyleId>{2D5ABB26-0587-4C30-8999-92F81FD0307C}</a:tableStyleId>
              </a:tblPr>
              <a:tblGrid>
                <a:gridCol w="1108100">
                  <a:extLst>
                    <a:ext uri="{9D8B030D-6E8A-4147-A177-3AD203B41FA5}">
                      <a16:colId xmlns:a16="http://schemas.microsoft.com/office/drawing/2014/main" val="20000"/>
                    </a:ext>
                  </a:extLst>
                </a:gridCol>
                <a:gridCol w="1899600">
                  <a:extLst>
                    <a:ext uri="{9D8B030D-6E8A-4147-A177-3AD203B41FA5}">
                      <a16:colId xmlns:a16="http://schemas.microsoft.com/office/drawing/2014/main" val="20001"/>
                    </a:ext>
                  </a:extLst>
                </a:gridCol>
                <a:gridCol w="1899600">
                  <a:extLst>
                    <a:ext uri="{9D8B030D-6E8A-4147-A177-3AD203B41FA5}">
                      <a16:colId xmlns:a16="http://schemas.microsoft.com/office/drawing/2014/main" val="20002"/>
                    </a:ext>
                  </a:extLst>
                </a:gridCol>
                <a:gridCol w="1978750">
                  <a:extLst>
                    <a:ext uri="{9D8B030D-6E8A-4147-A177-3AD203B41FA5}">
                      <a16:colId xmlns:a16="http://schemas.microsoft.com/office/drawing/2014/main" val="20003"/>
                    </a:ext>
                  </a:extLst>
                </a:gridCol>
                <a:gridCol w="3166000">
                  <a:extLst>
                    <a:ext uri="{9D8B030D-6E8A-4147-A177-3AD203B41FA5}">
                      <a16:colId xmlns:a16="http://schemas.microsoft.com/office/drawing/2014/main" val="20004"/>
                    </a:ext>
                  </a:extLst>
                </a:gridCol>
              </a:tblGrid>
              <a:tr h="709165">
                <a:tc>
                  <a:txBody>
                    <a:bodyPr/>
                    <a:lstStyle/>
                    <a:p>
                      <a:pPr marL="91440">
                        <a:lnSpc>
                          <a:spcPct val="100000"/>
                        </a:lnSpc>
                        <a:spcBef>
                          <a:spcPts val="240"/>
                        </a:spcBef>
                      </a:pPr>
                      <a:r>
                        <a:rPr sz="1800" b="1" dirty="0">
                          <a:solidFill>
                            <a:srgbClr val="FFFFFF"/>
                          </a:solidFill>
                          <a:latin typeface="Calibri"/>
                          <a:cs typeface="Calibri"/>
                        </a:rPr>
                        <a:t>S.No</a:t>
                      </a:r>
                      <a:endParaRPr sz="1800" dirty="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a:lnSpc>
                          <a:spcPct val="100000"/>
                        </a:lnSpc>
                        <a:spcBef>
                          <a:spcPts val="240"/>
                        </a:spcBef>
                      </a:pPr>
                      <a:r>
                        <a:rPr sz="1800" b="1" spc="-5" dirty="0">
                          <a:solidFill>
                            <a:srgbClr val="FFFFFF"/>
                          </a:solidFill>
                          <a:latin typeface="Calibri"/>
                          <a:cs typeface="Calibri"/>
                        </a:rPr>
                        <a:t>Title</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40"/>
                        </a:spcBef>
                      </a:pPr>
                      <a:r>
                        <a:rPr sz="1800" b="1" dirty="0">
                          <a:solidFill>
                            <a:srgbClr val="FFFFFF"/>
                          </a:solidFill>
                          <a:latin typeface="Calibri"/>
                          <a:cs typeface="Calibri"/>
                        </a:rPr>
                        <a:t>Author</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40"/>
                        </a:spcBef>
                      </a:pPr>
                      <a:r>
                        <a:rPr sz="1800" b="1" spc="-5" dirty="0">
                          <a:solidFill>
                            <a:srgbClr val="FFFFFF"/>
                          </a:solidFill>
                          <a:latin typeface="Calibri"/>
                          <a:cs typeface="Calibri"/>
                        </a:rPr>
                        <a:t>Approached</a:t>
                      </a:r>
                      <a:r>
                        <a:rPr sz="1800" b="1" spc="-35" dirty="0">
                          <a:solidFill>
                            <a:srgbClr val="FFFFFF"/>
                          </a:solidFill>
                          <a:latin typeface="Calibri"/>
                          <a:cs typeface="Calibri"/>
                        </a:rPr>
                        <a:t> </a:t>
                      </a:r>
                      <a:r>
                        <a:rPr sz="1800" b="1" spc="-5" dirty="0">
                          <a:solidFill>
                            <a:srgbClr val="FFFFFF"/>
                          </a:solidFill>
                          <a:latin typeface="Calibri"/>
                          <a:cs typeface="Calibri"/>
                        </a:rPr>
                        <a:t>Used</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40"/>
                        </a:spcBef>
                      </a:pPr>
                      <a:r>
                        <a:rPr sz="1800" b="1" spc="-5" dirty="0">
                          <a:solidFill>
                            <a:srgbClr val="FFFFFF"/>
                          </a:solidFill>
                          <a:latin typeface="Calibri"/>
                          <a:cs typeface="Calibri"/>
                        </a:rPr>
                        <a:t>Description</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2299993">
                <a:tc>
                  <a:txBody>
                    <a:bodyPr/>
                    <a:lstStyle/>
                    <a:p>
                      <a:pPr marL="91440">
                        <a:lnSpc>
                          <a:spcPct val="100000"/>
                        </a:lnSpc>
                        <a:spcBef>
                          <a:spcPts val="244"/>
                        </a:spcBef>
                      </a:pPr>
                      <a:r>
                        <a:rPr sz="1800" spc="-5" dirty="0">
                          <a:latin typeface="Calibri"/>
                          <a:cs typeface="Calibri"/>
                        </a:rPr>
                        <a:t>1.</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1440" marR="100965">
                        <a:lnSpc>
                          <a:spcPct val="100000"/>
                        </a:lnSpc>
                        <a:spcBef>
                          <a:spcPts val="305"/>
                        </a:spcBef>
                      </a:pPr>
                      <a:r>
                        <a:rPr sz="1800" spc="-5" dirty="0">
                          <a:latin typeface="Times New Roman"/>
                          <a:cs typeface="Times New Roman"/>
                        </a:rPr>
                        <a:t>An </a:t>
                      </a:r>
                      <a:r>
                        <a:rPr sz="1800" dirty="0">
                          <a:latin typeface="Times New Roman"/>
                          <a:cs typeface="Times New Roman"/>
                        </a:rPr>
                        <a:t>Intermarket </a:t>
                      </a:r>
                      <a:r>
                        <a:rPr sz="1800" spc="5" dirty="0">
                          <a:latin typeface="Times New Roman"/>
                          <a:cs typeface="Times New Roman"/>
                        </a:rPr>
                        <a:t> </a:t>
                      </a:r>
                      <a:r>
                        <a:rPr sz="1800" dirty="0">
                          <a:latin typeface="Times New Roman"/>
                          <a:cs typeface="Times New Roman"/>
                        </a:rPr>
                        <a:t>Approach to </a:t>
                      </a:r>
                      <a:r>
                        <a:rPr sz="1800" spc="5" dirty="0">
                          <a:latin typeface="Times New Roman"/>
                          <a:cs typeface="Times New Roman"/>
                        </a:rPr>
                        <a:t> </a:t>
                      </a:r>
                      <a:r>
                        <a:rPr sz="1800" dirty="0">
                          <a:latin typeface="Times New Roman"/>
                          <a:cs typeface="Times New Roman"/>
                        </a:rPr>
                        <a:t>Be</a:t>
                      </a:r>
                      <a:r>
                        <a:rPr sz="1800" spc="5" dirty="0">
                          <a:latin typeface="Times New Roman"/>
                          <a:cs typeface="Times New Roman"/>
                        </a:rPr>
                        <a:t>t</a:t>
                      </a:r>
                      <a:r>
                        <a:rPr sz="1800" dirty="0">
                          <a:latin typeface="Times New Roman"/>
                          <a:cs typeface="Times New Roman"/>
                        </a:rPr>
                        <a:t>aRo</a:t>
                      </a:r>
                      <a:r>
                        <a:rPr sz="1800" spc="5" dirty="0">
                          <a:latin typeface="Times New Roman"/>
                          <a:cs typeface="Times New Roman"/>
                        </a:rPr>
                        <a:t>t</a:t>
                      </a:r>
                      <a:r>
                        <a:rPr sz="1800" dirty="0">
                          <a:latin typeface="Times New Roman"/>
                          <a:cs typeface="Times New Roman"/>
                        </a:rPr>
                        <a:t>a</a:t>
                      </a:r>
                      <a:r>
                        <a:rPr sz="1800" spc="5" dirty="0">
                          <a:latin typeface="Times New Roman"/>
                          <a:cs typeface="Times New Roman"/>
                        </a:rPr>
                        <a:t>t</a:t>
                      </a:r>
                      <a:r>
                        <a:rPr sz="1800" dirty="0">
                          <a:latin typeface="Times New Roman"/>
                          <a:cs typeface="Times New Roman"/>
                        </a:rPr>
                        <a:t>ion</a:t>
                      </a:r>
                      <a:r>
                        <a:rPr sz="1800" spc="5" dirty="0">
                          <a:latin typeface="Times New Roman"/>
                          <a:cs typeface="Times New Roman"/>
                        </a:rPr>
                        <a:t>:</a:t>
                      </a:r>
                      <a:r>
                        <a:rPr sz="1800" dirty="0">
                          <a:latin typeface="Times New Roman"/>
                          <a:cs typeface="Times New Roman"/>
                        </a:rPr>
                        <a:t>The  Strategy</a:t>
                      </a:r>
                    </a:p>
                    <a:p>
                      <a:pPr marL="91440">
                        <a:lnSpc>
                          <a:spcPct val="100000"/>
                        </a:lnSpc>
                      </a:pPr>
                      <a:r>
                        <a:rPr sz="1800" spc="-5" dirty="0">
                          <a:latin typeface="Times New Roman"/>
                          <a:cs typeface="Times New Roman"/>
                        </a:rPr>
                        <a:t>Signal</a:t>
                      </a:r>
                      <a:r>
                        <a:rPr sz="1800" spc="-40" dirty="0">
                          <a:latin typeface="Times New Roman"/>
                          <a:cs typeface="Times New Roman"/>
                        </a:rPr>
                        <a:t> </a:t>
                      </a:r>
                      <a:r>
                        <a:rPr sz="1800" dirty="0">
                          <a:latin typeface="Times New Roman"/>
                          <a:cs typeface="Times New Roman"/>
                        </a:rPr>
                        <a:t>and</a:t>
                      </a:r>
                    </a:p>
                    <a:p>
                      <a:pPr marL="91440">
                        <a:lnSpc>
                          <a:spcPct val="100000"/>
                        </a:lnSpc>
                      </a:pPr>
                      <a:r>
                        <a:rPr sz="1800" spc="-5" dirty="0">
                          <a:latin typeface="Times New Roman"/>
                          <a:cs typeface="Times New Roman"/>
                        </a:rPr>
                        <a:t>Power</a:t>
                      </a:r>
                      <a:r>
                        <a:rPr sz="1800" spc="-20" dirty="0">
                          <a:latin typeface="Times New Roman"/>
                          <a:cs typeface="Times New Roman"/>
                        </a:rPr>
                        <a:t> </a:t>
                      </a:r>
                      <a:r>
                        <a:rPr sz="1800" dirty="0">
                          <a:latin typeface="Times New Roman"/>
                          <a:cs typeface="Times New Roman"/>
                        </a:rPr>
                        <a:t>of</a:t>
                      </a:r>
                      <a:r>
                        <a:rPr sz="1800" spc="-25" dirty="0">
                          <a:latin typeface="Times New Roman"/>
                          <a:cs typeface="Times New Roman"/>
                        </a:rPr>
                        <a:t> </a:t>
                      </a:r>
                      <a:r>
                        <a:rPr sz="1800" dirty="0">
                          <a:latin typeface="Times New Roman"/>
                          <a:cs typeface="Times New Roman"/>
                        </a:rPr>
                        <a:t>Utilities</a:t>
                      </a: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marR="104139">
                        <a:lnSpc>
                          <a:spcPct val="100000"/>
                        </a:lnSpc>
                        <a:spcBef>
                          <a:spcPts val="244"/>
                        </a:spcBef>
                      </a:pPr>
                      <a:r>
                        <a:rPr sz="1800" spc="-5" dirty="0">
                          <a:latin typeface="Calibri"/>
                          <a:cs typeface="Calibri"/>
                        </a:rPr>
                        <a:t>Bilello,</a:t>
                      </a:r>
                      <a:r>
                        <a:rPr sz="1800" spc="395" dirty="0">
                          <a:latin typeface="Calibri"/>
                          <a:cs typeface="Calibri"/>
                        </a:rPr>
                        <a:t> </a:t>
                      </a:r>
                      <a:r>
                        <a:rPr sz="1800" spc="-5" dirty="0">
                          <a:latin typeface="Calibri"/>
                          <a:cs typeface="Calibri"/>
                        </a:rPr>
                        <a:t>Charles </a:t>
                      </a:r>
                      <a:r>
                        <a:rPr sz="1800" dirty="0">
                          <a:latin typeface="Calibri"/>
                          <a:cs typeface="Calibri"/>
                        </a:rPr>
                        <a:t> </a:t>
                      </a:r>
                      <a:r>
                        <a:rPr sz="1800" spc="-5" dirty="0">
                          <a:latin typeface="Calibri"/>
                          <a:cs typeface="Calibri"/>
                        </a:rPr>
                        <a:t>V.,</a:t>
                      </a:r>
                      <a:r>
                        <a:rPr sz="1800" spc="-25" dirty="0">
                          <a:latin typeface="Calibri"/>
                          <a:cs typeface="Calibri"/>
                        </a:rPr>
                        <a:t> </a:t>
                      </a:r>
                      <a:r>
                        <a:rPr sz="1800" dirty="0">
                          <a:latin typeface="Calibri"/>
                          <a:cs typeface="Calibri"/>
                        </a:rPr>
                        <a:t>and</a:t>
                      </a:r>
                      <a:r>
                        <a:rPr sz="1800" spc="-20" dirty="0">
                          <a:latin typeface="Calibri"/>
                          <a:cs typeface="Calibri"/>
                        </a:rPr>
                        <a:t> </a:t>
                      </a:r>
                      <a:r>
                        <a:rPr sz="1800" spc="-5" dirty="0">
                          <a:latin typeface="Calibri"/>
                          <a:cs typeface="Calibri"/>
                        </a:rPr>
                        <a:t>Michael</a:t>
                      </a:r>
                      <a:r>
                        <a:rPr sz="1800" spc="-15" dirty="0">
                          <a:latin typeface="Calibri"/>
                          <a:cs typeface="Calibri"/>
                        </a:rPr>
                        <a:t> </a:t>
                      </a:r>
                      <a:r>
                        <a:rPr sz="1800" dirty="0">
                          <a:latin typeface="Calibri"/>
                          <a:cs typeface="Calibri"/>
                        </a:rPr>
                        <a:t>A </a:t>
                      </a:r>
                      <a:r>
                        <a:rPr sz="1800" spc="-390" dirty="0">
                          <a:latin typeface="Calibri"/>
                          <a:cs typeface="Calibri"/>
                        </a:rPr>
                        <a:t> </a:t>
                      </a:r>
                      <a:r>
                        <a:rPr sz="1800" dirty="0">
                          <a:latin typeface="Calibri"/>
                          <a:cs typeface="Calibri"/>
                        </a:rPr>
                        <a:t>Gayed</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marR="193040">
                        <a:lnSpc>
                          <a:spcPct val="100000"/>
                        </a:lnSpc>
                        <a:spcBef>
                          <a:spcPts val="305"/>
                        </a:spcBef>
                      </a:pPr>
                      <a:r>
                        <a:rPr sz="1800" dirty="0">
                          <a:latin typeface="Times New Roman"/>
                          <a:cs typeface="Times New Roman"/>
                        </a:rPr>
                        <a:t>The Strategy </a:t>
                      </a:r>
                      <a:r>
                        <a:rPr sz="1800" spc="5" dirty="0">
                          <a:latin typeface="Times New Roman"/>
                          <a:cs typeface="Times New Roman"/>
                        </a:rPr>
                        <a:t> </a:t>
                      </a:r>
                      <a:r>
                        <a:rPr sz="1800" dirty="0">
                          <a:latin typeface="Times New Roman"/>
                          <a:cs typeface="Times New Roman"/>
                        </a:rPr>
                        <a:t>Signal</a:t>
                      </a:r>
                      <a:r>
                        <a:rPr sz="1800" spc="-45" dirty="0">
                          <a:latin typeface="Times New Roman"/>
                          <a:cs typeface="Times New Roman"/>
                        </a:rPr>
                        <a:t> </a:t>
                      </a:r>
                      <a:r>
                        <a:rPr sz="1800" dirty="0">
                          <a:latin typeface="Times New Roman"/>
                          <a:cs typeface="Times New Roman"/>
                        </a:rPr>
                        <a:t>and</a:t>
                      </a:r>
                      <a:r>
                        <a:rPr sz="1800" spc="-40" dirty="0">
                          <a:latin typeface="Times New Roman"/>
                          <a:cs typeface="Times New Roman"/>
                        </a:rPr>
                        <a:t> </a:t>
                      </a:r>
                      <a:r>
                        <a:rPr sz="1800" spc="-5" dirty="0">
                          <a:latin typeface="Times New Roman"/>
                          <a:cs typeface="Times New Roman"/>
                        </a:rPr>
                        <a:t>Power </a:t>
                      </a:r>
                      <a:r>
                        <a:rPr sz="1800" spc="-434" dirty="0">
                          <a:latin typeface="Times New Roman"/>
                          <a:cs typeface="Times New Roman"/>
                        </a:rPr>
                        <a:t> </a:t>
                      </a:r>
                      <a:r>
                        <a:rPr sz="1800" spc="-5" dirty="0">
                          <a:latin typeface="Times New Roman"/>
                          <a:cs typeface="Times New Roman"/>
                        </a:rPr>
                        <a:t>of</a:t>
                      </a:r>
                      <a:r>
                        <a:rPr sz="1800" spc="-10" dirty="0">
                          <a:latin typeface="Times New Roman"/>
                          <a:cs typeface="Times New Roman"/>
                        </a:rPr>
                        <a:t> </a:t>
                      </a:r>
                      <a:r>
                        <a:rPr sz="1800" dirty="0">
                          <a:latin typeface="Times New Roman"/>
                          <a:cs typeface="Times New Roman"/>
                        </a:rPr>
                        <a:t>Utilities</a:t>
                      </a:r>
                      <a:endParaRPr sz="1800">
                        <a:latin typeface="Times New Roman"/>
                        <a:cs typeface="Times New Roman"/>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marR="83185" algn="just">
                        <a:lnSpc>
                          <a:spcPct val="100000"/>
                        </a:lnSpc>
                        <a:spcBef>
                          <a:spcPts val="244"/>
                        </a:spcBef>
                      </a:pPr>
                      <a:r>
                        <a:rPr sz="1800" dirty="0">
                          <a:latin typeface="Calibri"/>
                          <a:cs typeface="Calibri"/>
                        </a:rPr>
                        <a:t>It </a:t>
                      </a:r>
                      <a:r>
                        <a:rPr sz="1800" spc="-5" dirty="0">
                          <a:latin typeface="Calibri"/>
                          <a:cs typeface="Calibri"/>
                        </a:rPr>
                        <a:t>is often said </a:t>
                      </a:r>
                      <a:r>
                        <a:rPr sz="1800" dirty="0">
                          <a:latin typeface="Calibri"/>
                          <a:cs typeface="Calibri"/>
                        </a:rPr>
                        <a:t>by </a:t>
                      </a:r>
                      <a:r>
                        <a:rPr sz="1800" spc="-5" dirty="0">
                          <a:latin typeface="Calibri"/>
                          <a:cs typeface="Calibri"/>
                        </a:rPr>
                        <a:t>proponents </a:t>
                      </a:r>
                      <a:r>
                        <a:rPr sz="1800" dirty="0">
                          <a:latin typeface="Calibri"/>
                          <a:cs typeface="Calibri"/>
                        </a:rPr>
                        <a:t> </a:t>
                      </a:r>
                      <a:r>
                        <a:rPr sz="1800" spc="-5" dirty="0">
                          <a:latin typeface="Calibri"/>
                          <a:cs typeface="Calibri"/>
                        </a:rPr>
                        <a:t>of</a:t>
                      </a:r>
                      <a:r>
                        <a:rPr sz="1800" dirty="0">
                          <a:latin typeface="Calibri"/>
                          <a:cs typeface="Calibri"/>
                        </a:rPr>
                        <a:t> the</a:t>
                      </a:r>
                      <a:r>
                        <a:rPr sz="1800" spc="5" dirty="0">
                          <a:latin typeface="Calibri"/>
                          <a:cs typeface="Calibri"/>
                        </a:rPr>
                        <a:t> </a:t>
                      </a:r>
                      <a:r>
                        <a:rPr sz="1800" spc="-5" dirty="0">
                          <a:latin typeface="Calibri"/>
                          <a:cs typeface="Calibri"/>
                        </a:rPr>
                        <a:t>Efficient</a:t>
                      </a:r>
                      <a:r>
                        <a:rPr sz="1800" dirty="0">
                          <a:latin typeface="Calibri"/>
                          <a:cs typeface="Calibri"/>
                        </a:rPr>
                        <a:t> </a:t>
                      </a:r>
                      <a:r>
                        <a:rPr sz="1800" spc="-5" dirty="0">
                          <a:latin typeface="Calibri"/>
                          <a:cs typeface="Calibri"/>
                        </a:rPr>
                        <a:t>Market </a:t>
                      </a:r>
                      <a:r>
                        <a:rPr sz="1800" spc="-395" dirty="0">
                          <a:latin typeface="Calibri"/>
                          <a:cs typeface="Calibri"/>
                        </a:rPr>
                        <a:t> </a:t>
                      </a:r>
                      <a:r>
                        <a:rPr sz="1800" spc="-5" dirty="0">
                          <a:latin typeface="Calibri"/>
                          <a:cs typeface="Calibri"/>
                        </a:rPr>
                        <a:t>Hypothesis</a:t>
                      </a:r>
                      <a:r>
                        <a:rPr sz="1800" dirty="0">
                          <a:latin typeface="Calibri"/>
                          <a:cs typeface="Calibri"/>
                        </a:rPr>
                        <a:t> that</a:t>
                      </a:r>
                      <a:r>
                        <a:rPr sz="1800" spc="5" dirty="0">
                          <a:latin typeface="Calibri"/>
                          <a:cs typeface="Calibri"/>
                        </a:rPr>
                        <a:t> </a:t>
                      </a:r>
                      <a:r>
                        <a:rPr sz="1800" dirty="0">
                          <a:latin typeface="Calibri"/>
                          <a:cs typeface="Calibri"/>
                        </a:rPr>
                        <a:t>no</a:t>
                      </a:r>
                      <a:r>
                        <a:rPr sz="1800" spc="5" dirty="0">
                          <a:latin typeface="Calibri"/>
                          <a:cs typeface="Calibri"/>
                        </a:rPr>
                        <a:t> </a:t>
                      </a:r>
                      <a:r>
                        <a:rPr sz="1800" spc="-5" dirty="0">
                          <a:latin typeface="Calibri"/>
                          <a:cs typeface="Calibri"/>
                        </a:rPr>
                        <a:t>strategy </a:t>
                      </a:r>
                      <a:r>
                        <a:rPr sz="1800" dirty="0">
                          <a:latin typeface="Calibri"/>
                          <a:cs typeface="Calibri"/>
                        </a:rPr>
                        <a:t> </a:t>
                      </a:r>
                      <a:r>
                        <a:rPr sz="1800" spc="-5" dirty="0">
                          <a:latin typeface="Calibri"/>
                          <a:cs typeface="Calibri"/>
                        </a:rPr>
                        <a:t>can consistently outperform </a:t>
                      </a:r>
                      <a:r>
                        <a:rPr sz="1800" dirty="0">
                          <a:latin typeface="Calibri"/>
                          <a:cs typeface="Calibri"/>
                        </a:rPr>
                        <a:t>a </a:t>
                      </a:r>
                      <a:r>
                        <a:rPr sz="1800" spc="5" dirty="0">
                          <a:latin typeface="Calibri"/>
                          <a:cs typeface="Calibri"/>
                        </a:rPr>
                        <a:t> </a:t>
                      </a:r>
                      <a:r>
                        <a:rPr sz="1800" spc="-5" dirty="0">
                          <a:latin typeface="Calibri"/>
                          <a:cs typeface="Calibri"/>
                        </a:rPr>
                        <a:t>simple</a:t>
                      </a:r>
                      <a:r>
                        <a:rPr sz="1800" dirty="0">
                          <a:latin typeface="Calibri"/>
                          <a:cs typeface="Calibri"/>
                        </a:rPr>
                        <a:t> buy</a:t>
                      </a:r>
                      <a:r>
                        <a:rPr sz="1800" spc="5"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hold </a:t>
                      </a:r>
                      <a:r>
                        <a:rPr sz="1800" dirty="0">
                          <a:latin typeface="Calibri"/>
                          <a:cs typeface="Calibri"/>
                        </a:rPr>
                        <a:t> </a:t>
                      </a:r>
                      <a:r>
                        <a:rPr sz="1800" spc="-5" dirty="0">
                          <a:latin typeface="Calibri"/>
                          <a:cs typeface="Calibri"/>
                        </a:rPr>
                        <a:t>investment</a:t>
                      </a:r>
                      <a:r>
                        <a:rPr sz="1800" dirty="0">
                          <a:latin typeface="Calibri"/>
                          <a:cs typeface="Calibri"/>
                        </a:rPr>
                        <a:t> </a:t>
                      </a:r>
                      <a:r>
                        <a:rPr sz="1800" spc="-5" dirty="0">
                          <a:latin typeface="Calibri"/>
                          <a:cs typeface="Calibri"/>
                        </a:rPr>
                        <a:t>in</a:t>
                      </a:r>
                      <a:r>
                        <a:rPr sz="1800" dirty="0">
                          <a:latin typeface="Calibri"/>
                          <a:cs typeface="Calibri"/>
                        </a:rPr>
                        <a:t> </a:t>
                      </a:r>
                      <a:r>
                        <a:rPr sz="1800" spc="-5" dirty="0">
                          <a:latin typeface="Calibri"/>
                          <a:cs typeface="Calibri"/>
                        </a:rPr>
                        <a:t>broad</a:t>
                      </a:r>
                      <a:r>
                        <a:rPr sz="1800" dirty="0">
                          <a:latin typeface="Calibri"/>
                          <a:cs typeface="Calibri"/>
                        </a:rPr>
                        <a:t> </a:t>
                      </a:r>
                      <a:r>
                        <a:rPr sz="1800" spc="-5" dirty="0">
                          <a:latin typeface="Calibri"/>
                          <a:cs typeface="Calibri"/>
                        </a:rPr>
                        <a:t>stock </a:t>
                      </a:r>
                      <a:r>
                        <a:rPr sz="1800" dirty="0">
                          <a:latin typeface="Calibri"/>
                          <a:cs typeface="Calibri"/>
                        </a:rPr>
                        <a:t> averages</a:t>
                      </a:r>
                      <a:r>
                        <a:rPr sz="1800" spc="-5" dirty="0">
                          <a:latin typeface="Calibri"/>
                          <a:cs typeface="Calibri"/>
                        </a:rPr>
                        <a:t> over time.</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1549812">
                <a:tc>
                  <a:txBody>
                    <a:bodyPr/>
                    <a:lstStyle/>
                    <a:p>
                      <a:pPr marL="91440">
                        <a:lnSpc>
                          <a:spcPct val="100000"/>
                        </a:lnSpc>
                        <a:spcBef>
                          <a:spcPts val="245"/>
                        </a:spcBef>
                      </a:pPr>
                      <a:r>
                        <a:rPr sz="1800" spc="-5" dirty="0">
                          <a:latin typeface="Calibri"/>
                          <a:cs typeface="Calibri"/>
                        </a:rPr>
                        <a:t>2.</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marR="249554" algn="just">
                        <a:lnSpc>
                          <a:spcPct val="101200"/>
                        </a:lnSpc>
                        <a:spcBef>
                          <a:spcPts val="229"/>
                        </a:spcBef>
                      </a:pPr>
                      <a:r>
                        <a:rPr sz="1800" b="1" spc="-5" dirty="0">
                          <a:latin typeface="Calibri"/>
                          <a:cs typeface="Calibri"/>
                        </a:rPr>
                        <a:t>“</a:t>
                      </a:r>
                      <a:r>
                        <a:rPr sz="1800" spc="-5" dirty="0">
                          <a:latin typeface="Times New Roman"/>
                          <a:cs typeface="Times New Roman"/>
                        </a:rPr>
                        <a:t>Dow’s </a:t>
                      </a:r>
                      <a:r>
                        <a:rPr sz="1800" dirty="0">
                          <a:latin typeface="Times New Roman"/>
                          <a:cs typeface="Times New Roman"/>
                        </a:rPr>
                        <a:t>Theory </a:t>
                      </a:r>
                      <a:r>
                        <a:rPr sz="1800" spc="-434" dirty="0">
                          <a:latin typeface="Times New Roman"/>
                          <a:cs typeface="Times New Roman"/>
                        </a:rPr>
                        <a:t> </a:t>
                      </a:r>
                      <a:r>
                        <a:rPr sz="1800" dirty="0">
                          <a:latin typeface="Times New Roman"/>
                          <a:cs typeface="Times New Roman"/>
                        </a:rPr>
                        <a:t>of</a:t>
                      </a:r>
                      <a:r>
                        <a:rPr sz="1800" spc="-105" dirty="0">
                          <a:latin typeface="Times New Roman"/>
                          <a:cs typeface="Times New Roman"/>
                        </a:rPr>
                        <a:t> </a:t>
                      </a:r>
                      <a:r>
                        <a:rPr sz="1800" dirty="0">
                          <a:latin typeface="Times New Roman"/>
                          <a:cs typeface="Times New Roman"/>
                        </a:rPr>
                        <a:t>Confirmation </a:t>
                      </a:r>
                      <a:r>
                        <a:rPr sz="1800" spc="-434" dirty="0">
                          <a:latin typeface="Times New Roman"/>
                          <a:cs typeface="Times New Roman"/>
                        </a:rPr>
                        <a:t> </a:t>
                      </a:r>
                      <a:r>
                        <a:rPr sz="1800" spc="-5" dirty="0">
                          <a:latin typeface="Times New Roman"/>
                          <a:cs typeface="Times New Roman"/>
                        </a:rPr>
                        <a:t>Modernized.”</a:t>
                      </a:r>
                      <a:endParaRPr sz="1800">
                        <a:latin typeface="Times New Roman"/>
                        <a:cs typeface="Times New Roman"/>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305"/>
                        </a:spcBef>
                      </a:pPr>
                      <a:r>
                        <a:rPr sz="1800" dirty="0">
                          <a:latin typeface="Times New Roman"/>
                          <a:cs typeface="Times New Roman"/>
                        </a:rPr>
                        <a:t>Dahlberg.C</a:t>
                      </a:r>
                      <a:endParaRPr sz="1800">
                        <a:latin typeface="Times New Roman"/>
                        <a:cs typeface="Times New Roman"/>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marR="210820">
                        <a:lnSpc>
                          <a:spcPct val="100000"/>
                        </a:lnSpc>
                        <a:spcBef>
                          <a:spcPts val="305"/>
                        </a:spcBef>
                      </a:pPr>
                      <a:r>
                        <a:rPr sz="1800" spc="-5" dirty="0">
                          <a:latin typeface="Times New Roman"/>
                          <a:cs typeface="Times New Roman"/>
                        </a:rPr>
                        <a:t>TA on </a:t>
                      </a:r>
                      <a:r>
                        <a:rPr sz="1800" dirty="0">
                          <a:latin typeface="Times New Roman"/>
                          <a:cs typeface="Times New Roman"/>
                        </a:rPr>
                        <a:t>any </a:t>
                      </a:r>
                      <a:r>
                        <a:rPr sz="1800" spc="-5" dirty="0">
                          <a:latin typeface="Times New Roman"/>
                          <a:cs typeface="Times New Roman"/>
                        </a:rPr>
                        <a:t>asset </a:t>
                      </a:r>
                      <a:r>
                        <a:rPr sz="1800" dirty="0">
                          <a:latin typeface="Times New Roman"/>
                          <a:cs typeface="Times New Roman"/>
                        </a:rPr>
                        <a:t> class as long as </a:t>
                      </a:r>
                      <a:r>
                        <a:rPr sz="1800" spc="5"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spc="-5" dirty="0">
                          <a:latin typeface="Times New Roman"/>
                          <a:cs typeface="Times New Roman"/>
                        </a:rPr>
                        <a:t>asset</a:t>
                      </a:r>
                      <a:r>
                        <a:rPr sz="1800" spc="-20" dirty="0">
                          <a:latin typeface="Times New Roman"/>
                          <a:cs typeface="Times New Roman"/>
                        </a:rPr>
                        <a:t> </a:t>
                      </a:r>
                      <a:r>
                        <a:rPr sz="1800" spc="5" dirty="0">
                          <a:latin typeface="Times New Roman"/>
                          <a:cs typeface="Times New Roman"/>
                        </a:rPr>
                        <a:t>type</a:t>
                      </a:r>
                      <a:r>
                        <a:rPr sz="1800" spc="-45" dirty="0">
                          <a:latin typeface="Times New Roman"/>
                          <a:cs typeface="Times New Roman"/>
                        </a:rPr>
                        <a:t> </a:t>
                      </a:r>
                      <a:r>
                        <a:rPr sz="1800" spc="-5" dirty="0">
                          <a:latin typeface="Times New Roman"/>
                          <a:cs typeface="Times New Roman"/>
                        </a:rPr>
                        <a:t>has </a:t>
                      </a:r>
                      <a:r>
                        <a:rPr sz="1800" spc="-434" dirty="0">
                          <a:latin typeface="Times New Roman"/>
                          <a:cs typeface="Times New Roman"/>
                        </a:rPr>
                        <a:t> </a:t>
                      </a:r>
                      <a:r>
                        <a:rPr sz="1800" dirty="0">
                          <a:latin typeface="Times New Roman"/>
                          <a:cs typeface="Times New Roman"/>
                        </a:rPr>
                        <a:t>historical </a:t>
                      </a:r>
                      <a:r>
                        <a:rPr sz="1800" spc="-5" dirty="0">
                          <a:latin typeface="Times New Roman"/>
                          <a:cs typeface="Times New Roman"/>
                        </a:rPr>
                        <a:t>time </a:t>
                      </a:r>
                      <a:r>
                        <a:rPr sz="1800" dirty="0">
                          <a:latin typeface="Times New Roman"/>
                          <a:cs typeface="Times New Roman"/>
                        </a:rPr>
                        <a:t> series</a:t>
                      </a:r>
                      <a:r>
                        <a:rPr sz="1800" spc="-25" dirty="0">
                          <a:latin typeface="Times New Roman"/>
                          <a:cs typeface="Times New Roman"/>
                        </a:rPr>
                        <a:t> </a:t>
                      </a:r>
                      <a:r>
                        <a:rPr sz="1800" dirty="0">
                          <a:latin typeface="Times New Roman"/>
                          <a:cs typeface="Times New Roman"/>
                        </a:rPr>
                        <a:t>data.</a:t>
                      </a:r>
                      <a:endParaRPr sz="1800">
                        <a:latin typeface="Times New Roman"/>
                        <a:cs typeface="Times New Roman"/>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marR="83820" algn="just">
                        <a:lnSpc>
                          <a:spcPct val="100000"/>
                        </a:lnSpc>
                        <a:spcBef>
                          <a:spcPts val="245"/>
                        </a:spcBef>
                      </a:pPr>
                      <a:r>
                        <a:rPr sz="1800" spc="-5" dirty="0">
                          <a:latin typeface="Calibri"/>
                          <a:cs typeface="Calibri"/>
                        </a:rPr>
                        <a:t>On</a:t>
                      </a:r>
                      <a:r>
                        <a:rPr sz="1800" dirty="0">
                          <a:latin typeface="Calibri"/>
                          <a:cs typeface="Calibri"/>
                        </a:rPr>
                        <a:t> the</a:t>
                      </a:r>
                      <a:r>
                        <a:rPr sz="1800" spc="5" dirty="0">
                          <a:latin typeface="Calibri"/>
                          <a:cs typeface="Calibri"/>
                        </a:rPr>
                        <a:t> </a:t>
                      </a:r>
                      <a:r>
                        <a:rPr sz="1800" spc="-5" dirty="0">
                          <a:latin typeface="Calibri"/>
                          <a:cs typeface="Calibri"/>
                        </a:rPr>
                        <a:t>other</a:t>
                      </a:r>
                      <a:r>
                        <a:rPr sz="1800" dirty="0">
                          <a:latin typeface="Calibri"/>
                          <a:cs typeface="Calibri"/>
                        </a:rPr>
                        <a:t> </a:t>
                      </a:r>
                      <a:r>
                        <a:rPr sz="1800" spc="-5" dirty="0">
                          <a:latin typeface="Calibri"/>
                          <a:cs typeface="Calibri"/>
                        </a:rPr>
                        <a:t>hand,</a:t>
                      </a:r>
                      <a:r>
                        <a:rPr sz="1800" dirty="0">
                          <a:latin typeface="Calibri"/>
                          <a:cs typeface="Calibri"/>
                        </a:rPr>
                        <a:t> the </a:t>
                      </a:r>
                      <a:r>
                        <a:rPr sz="1800" spc="5" dirty="0">
                          <a:latin typeface="Calibri"/>
                          <a:cs typeface="Calibri"/>
                        </a:rPr>
                        <a:t> </a:t>
                      </a:r>
                      <a:r>
                        <a:rPr sz="1800" spc="-5" dirty="0">
                          <a:latin typeface="Calibri"/>
                          <a:cs typeface="Calibri"/>
                        </a:rPr>
                        <a:t>concept</a:t>
                      </a:r>
                      <a:r>
                        <a:rPr sz="180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technical</a:t>
                      </a:r>
                      <a:r>
                        <a:rPr sz="1800" dirty="0">
                          <a:latin typeface="Calibri"/>
                          <a:cs typeface="Calibri"/>
                        </a:rPr>
                        <a:t> </a:t>
                      </a:r>
                      <a:r>
                        <a:rPr sz="1800" spc="-5" dirty="0">
                          <a:latin typeface="Calibri"/>
                          <a:cs typeface="Calibri"/>
                        </a:rPr>
                        <a:t>analysis </a:t>
                      </a:r>
                      <a:r>
                        <a:rPr sz="1800" dirty="0">
                          <a:latin typeface="Calibri"/>
                          <a:cs typeface="Calibri"/>
                        </a:rPr>
                        <a:t> </a:t>
                      </a:r>
                      <a:r>
                        <a:rPr sz="1800" spc="-5" dirty="0">
                          <a:latin typeface="Calibri"/>
                          <a:cs typeface="Calibri"/>
                        </a:rPr>
                        <a:t>will</a:t>
                      </a:r>
                      <a:r>
                        <a:rPr sz="1800" dirty="0">
                          <a:latin typeface="Calibri"/>
                          <a:cs typeface="Calibri"/>
                        </a:rPr>
                        <a:t> remain</a:t>
                      </a:r>
                      <a:r>
                        <a:rPr sz="1800" spc="5"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same </a:t>
                      </a:r>
                      <a:r>
                        <a:rPr sz="1800" dirty="0">
                          <a:latin typeface="Calibri"/>
                          <a:cs typeface="Calibri"/>
                        </a:rPr>
                        <a:t> </a:t>
                      </a:r>
                      <a:r>
                        <a:rPr sz="1800" spc="-5" dirty="0">
                          <a:latin typeface="Calibri"/>
                          <a:cs typeface="Calibri"/>
                        </a:rPr>
                        <a:t>irrespective</a:t>
                      </a:r>
                      <a:r>
                        <a:rPr sz="1800" dirty="0">
                          <a:latin typeface="Calibri"/>
                          <a:cs typeface="Calibri"/>
                        </a:rPr>
                        <a:t> </a:t>
                      </a:r>
                      <a:r>
                        <a:rPr sz="1800" spc="-5" dirty="0">
                          <a:latin typeface="Calibri"/>
                          <a:cs typeface="Calibri"/>
                        </a:rPr>
                        <a:t>of</a:t>
                      </a:r>
                      <a:r>
                        <a:rPr sz="1800" dirty="0">
                          <a:latin typeface="Calibri"/>
                          <a:cs typeface="Calibri"/>
                        </a:rPr>
                        <a:t> the</a:t>
                      </a:r>
                      <a:r>
                        <a:rPr sz="1800" spc="5" dirty="0">
                          <a:latin typeface="Calibri"/>
                          <a:cs typeface="Calibri"/>
                        </a:rPr>
                        <a:t> </a:t>
                      </a:r>
                      <a:r>
                        <a:rPr sz="1800" dirty="0">
                          <a:latin typeface="Calibri"/>
                          <a:cs typeface="Calibri"/>
                        </a:rPr>
                        <a:t>asset</a:t>
                      </a:r>
                      <a:r>
                        <a:rPr sz="1800" spc="5" dirty="0">
                          <a:latin typeface="Calibri"/>
                          <a:cs typeface="Calibri"/>
                        </a:rPr>
                        <a:t> </a:t>
                      </a:r>
                      <a:r>
                        <a:rPr sz="1800" dirty="0">
                          <a:latin typeface="Calibri"/>
                          <a:cs typeface="Calibri"/>
                        </a:rPr>
                        <a:t>you </a:t>
                      </a:r>
                      <a:r>
                        <a:rPr sz="1800" spc="-395" dirty="0">
                          <a:latin typeface="Calibri"/>
                          <a:cs typeface="Calibri"/>
                        </a:rPr>
                        <a:t> </a:t>
                      </a:r>
                      <a:r>
                        <a:rPr sz="1800" dirty="0">
                          <a:latin typeface="Calibri"/>
                          <a:cs typeface="Calibri"/>
                        </a:rPr>
                        <a:t>are</a:t>
                      </a:r>
                      <a:r>
                        <a:rPr sz="1800" spc="-5" dirty="0">
                          <a:latin typeface="Calibri"/>
                          <a:cs typeface="Calibri"/>
                        </a:rPr>
                        <a:t> studying.</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55" dirty="0"/>
              <a:t>LITERATURE</a:t>
            </a:r>
            <a:r>
              <a:rPr spc="-195" dirty="0"/>
              <a:t> </a:t>
            </a:r>
            <a:r>
              <a:rPr spc="-30" dirty="0"/>
              <a:t>SURVEY</a:t>
            </a:r>
          </a:p>
        </p:txBody>
      </p:sp>
      <p:graphicFrame>
        <p:nvGraphicFramePr>
          <p:cNvPr id="3" name="object 3"/>
          <p:cNvGraphicFramePr>
            <a:graphicFrameLocks noGrp="1"/>
          </p:cNvGraphicFramePr>
          <p:nvPr>
            <p:extLst>
              <p:ext uri="{D42A27DB-BD31-4B8C-83A1-F6EECF244321}">
                <p14:modId xmlns:p14="http://schemas.microsoft.com/office/powerpoint/2010/main" val="2029061278"/>
              </p:ext>
            </p:extLst>
          </p:nvPr>
        </p:nvGraphicFramePr>
        <p:xfrm>
          <a:off x="1453513" y="1066800"/>
          <a:ext cx="9753600" cy="5479237"/>
        </p:xfrm>
        <a:graphic>
          <a:graphicData uri="http://schemas.openxmlformats.org/drawingml/2006/table">
            <a:tbl>
              <a:tblPr firstRow="1" bandRow="1">
                <a:tableStyleId>{2D5ABB26-0587-4C30-8999-92F81FD0307C}</a:tableStyleId>
              </a:tblPr>
              <a:tblGrid>
                <a:gridCol w="12954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946785">
                <a:tc>
                  <a:txBody>
                    <a:bodyPr/>
                    <a:lstStyle/>
                    <a:p>
                      <a:pPr>
                        <a:lnSpc>
                          <a:spcPct val="100000"/>
                        </a:lnSpc>
                        <a:spcBef>
                          <a:spcPts val="40"/>
                        </a:spcBef>
                      </a:pPr>
                      <a:endParaRPr sz="2050">
                        <a:latin typeface="Times New Roman"/>
                        <a:cs typeface="Times New Roman"/>
                      </a:endParaRPr>
                    </a:p>
                    <a:p>
                      <a:pPr marL="458470">
                        <a:lnSpc>
                          <a:spcPct val="100000"/>
                        </a:lnSpc>
                        <a:spcBef>
                          <a:spcPts val="5"/>
                        </a:spcBef>
                      </a:pPr>
                      <a:r>
                        <a:rPr sz="1800" b="1" dirty="0">
                          <a:solidFill>
                            <a:srgbClr val="FFFFFF"/>
                          </a:solidFill>
                          <a:latin typeface="Calibri"/>
                          <a:cs typeface="Calibri"/>
                        </a:rPr>
                        <a:t>S.No</a:t>
                      </a:r>
                      <a:endParaRPr sz="1800">
                        <a:latin typeface="Calibri"/>
                        <a:cs typeface="Calibri"/>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spcBef>
                          <a:spcPts val="40"/>
                        </a:spcBef>
                      </a:pPr>
                      <a:endParaRPr sz="2050">
                        <a:latin typeface="Times New Roman"/>
                        <a:cs typeface="Times New Roman"/>
                      </a:endParaRPr>
                    </a:p>
                    <a:p>
                      <a:pPr marL="511175">
                        <a:lnSpc>
                          <a:spcPct val="100000"/>
                        </a:lnSpc>
                        <a:spcBef>
                          <a:spcPts val="5"/>
                        </a:spcBef>
                      </a:pPr>
                      <a:r>
                        <a:rPr sz="1800" b="1" spc="-5" dirty="0">
                          <a:solidFill>
                            <a:srgbClr val="FFFFFF"/>
                          </a:solidFill>
                          <a:latin typeface="Calibri"/>
                          <a:cs typeface="Calibri"/>
                        </a:rPr>
                        <a:t>Title</a:t>
                      </a:r>
                      <a:endParaRPr sz="1800">
                        <a:latin typeface="Calibri"/>
                        <a:cs typeface="Calibri"/>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spcBef>
                          <a:spcPts val="40"/>
                        </a:spcBef>
                      </a:pPr>
                      <a:endParaRPr sz="2050">
                        <a:latin typeface="Times New Roman"/>
                        <a:cs typeface="Times New Roman"/>
                      </a:endParaRPr>
                    </a:p>
                    <a:p>
                      <a:pPr marL="300355">
                        <a:lnSpc>
                          <a:spcPct val="100000"/>
                        </a:lnSpc>
                        <a:spcBef>
                          <a:spcPts val="5"/>
                        </a:spcBef>
                      </a:pPr>
                      <a:r>
                        <a:rPr sz="1800" b="1" dirty="0">
                          <a:solidFill>
                            <a:srgbClr val="FFFFFF"/>
                          </a:solidFill>
                          <a:latin typeface="Calibri"/>
                          <a:cs typeface="Calibri"/>
                        </a:rPr>
                        <a:t>Author</a:t>
                      </a:r>
                      <a:endParaRPr sz="1800">
                        <a:latin typeface="Calibri"/>
                        <a:cs typeface="Calibri"/>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spcBef>
                          <a:spcPts val="40"/>
                        </a:spcBef>
                      </a:pPr>
                      <a:endParaRPr sz="2050">
                        <a:latin typeface="Times New Roman"/>
                        <a:cs typeface="Times New Roman"/>
                      </a:endParaRPr>
                    </a:p>
                    <a:p>
                      <a:pPr marL="92075">
                        <a:lnSpc>
                          <a:spcPct val="100000"/>
                        </a:lnSpc>
                        <a:spcBef>
                          <a:spcPts val="5"/>
                        </a:spcBef>
                      </a:pPr>
                      <a:r>
                        <a:rPr sz="1800" b="1" spc="-5" dirty="0">
                          <a:solidFill>
                            <a:srgbClr val="FFFFFF"/>
                          </a:solidFill>
                          <a:latin typeface="Calibri"/>
                          <a:cs typeface="Calibri"/>
                        </a:rPr>
                        <a:t>Approached</a:t>
                      </a:r>
                      <a:r>
                        <a:rPr sz="1800" b="1" spc="-45" dirty="0">
                          <a:solidFill>
                            <a:srgbClr val="FFFFFF"/>
                          </a:solidFill>
                          <a:latin typeface="Calibri"/>
                          <a:cs typeface="Calibri"/>
                        </a:rPr>
                        <a:t> </a:t>
                      </a:r>
                      <a:r>
                        <a:rPr sz="1800" b="1" dirty="0">
                          <a:solidFill>
                            <a:srgbClr val="FFFFFF"/>
                          </a:solidFill>
                          <a:latin typeface="Calibri"/>
                          <a:cs typeface="Calibri"/>
                        </a:rPr>
                        <a:t>Used</a:t>
                      </a:r>
                      <a:endParaRPr sz="1800">
                        <a:latin typeface="Calibri"/>
                        <a:cs typeface="Calibri"/>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spcBef>
                          <a:spcPts val="40"/>
                        </a:spcBef>
                      </a:pPr>
                      <a:endParaRPr sz="2050">
                        <a:latin typeface="Times New Roman"/>
                        <a:cs typeface="Times New Roman"/>
                      </a:endParaRPr>
                    </a:p>
                    <a:p>
                      <a:pPr marL="197485">
                        <a:lnSpc>
                          <a:spcPct val="100000"/>
                        </a:lnSpc>
                        <a:spcBef>
                          <a:spcPts val="5"/>
                        </a:spcBef>
                      </a:pPr>
                      <a:r>
                        <a:rPr sz="1800" b="1" spc="-5" dirty="0">
                          <a:solidFill>
                            <a:srgbClr val="FFFFFF"/>
                          </a:solidFill>
                          <a:latin typeface="Calibri"/>
                          <a:cs typeface="Calibri"/>
                        </a:rPr>
                        <a:t>Description</a:t>
                      </a:r>
                      <a:endParaRPr sz="1800">
                        <a:latin typeface="Calibri"/>
                        <a:cs typeface="Calibri"/>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2246503">
                <a:tc>
                  <a:txBody>
                    <a:bodyPr/>
                    <a:lstStyle/>
                    <a:p>
                      <a:pPr marL="91440">
                        <a:lnSpc>
                          <a:spcPct val="100000"/>
                        </a:lnSpc>
                        <a:spcBef>
                          <a:spcPts val="240"/>
                        </a:spcBef>
                      </a:pPr>
                      <a:r>
                        <a:rPr sz="1800" spc="-5" dirty="0">
                          <a:latin typeface="Calibri"/>
                          <a:cs typeface="Calibri"/>
                        </a:rPr>
                        <a:t>3.</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1440" marR="193040">
                        <a:lnSpc>
                          <a:spcPct val="100000"/>
                        </a:lnSpc>
                        <a:spcBef>
                          <a:spcPts val="300"/>
                        </a:spcBef>
                      </a:pPr>
                      <a:r>
                        <a:rPr sz="1800" dirty="0">
                          <a:latin typeface="Times New Roman"/>
                          <a:cs typeface="Times New Roman"/>
                        </a:rPr>
                        <a:t>Magnifying </a:t>
                      </a:r>
                      <a:r>
                        <a:rPr sz="1800" spc="5" dirty="0">
                          <a:latin typeface="Times New Roman"/>
                          <a:cs typeface="Times New Roman"/>
                        </a:rPr>
                        <a:t> </a:t>
                      </a:r>
                      <a:r>
                        <a:rPr sz="1800" dirty="0">
                          <a:latin typeface="Times New Roman"/>
                          <a:cs typeface="Times New Roman"/>
                        </a:rPr>
                        <a:t>Returns</a:t>
                      </a:r>
                      <a:r>
                        <a:rPr sz="1800" spc="-45" dirty="0">
                          <a:latin typeface="Times New Roman"/>
                          <a:cs typeface="Times New Roman"/>
                        </a:rPr>
                        <a:t> </a:t>
                      </a:r>
                      <a:r>
                        <a:rPr sz="1800" dirty="0">
                          <a:latin typeface="Times New Roman"/>
                          <a:cs typeface="Times New Roman"/>
                        </a:rPr>
                        <a:t>in</a:t>
                      </a:r>
                      <a:r>
                        <a:rPr sz="1800" spc="-35" dirty="0">
                          <a:latin typeface="Times New Roman"/>
                          <a:cs typeface="Times New Roman"/>
                        </a:rPr>
                        <a:t> </a:t>
                      </a:r>
                      <a:r>
                        <a:rPr sz="1800" spc="-5" dirty="0">
                          <a:latin typeface="Times New Roman"/>
                          <a:cs typeface="Times New Roman"/>
                        </a:rPr>
                        <a:t>Stocks</a:t>
                      </a:r>
                      <a:endParaRPr sz="1800">
                        <a:latin typeface="Times New Roman"/>
                        <a:cs typeface="Times New Roman"/>
                      </a:endParaRPr>
                    </a:p>
                  </a:txBody>
                  <a:tcPr marL="0" marR="0" marT="381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marR="317500">
                        <a:lnSpc>
                          <a:spcPct val="100000"/>
                        </a:lnSpc>
                        <a:spcBef>
                          <a:spcPts val="300"/>
                        </a:spcBef>
                      </a:pPr>
                      <a:r>
                        <a:rPr sz="1800" dirty="0">
                          <a:latin typeface="Times New Roman"/>
                          <a:cs typeface="Times New Roman"/>
                        </a:rPr>
                        <a:t>Michael A., </a:t>
                      </a:r>
                      <a:r>
                        <a:rPr sz="1800" spc="-5" dirty="0">
                          <a:latin typeface="Times New Roman"/>
                          <a:cs typeface="Times New Roman"/>
                        </a:rPr>
                        <a:t>and </a:t>
                      </a:r>
                      <a:r>
                        <a:rPr sz="1800" dirty="0">
                          <a:latin typeface="Times New Roman"/>
                          <a:cs typeface="Times New Roman"/>
                        </a:rPr>
                        <a:t> Charles</a:t>
                      </a:r>
                      <a:r>
                        <a:rPr sz="1800" spc="-45" dirty="0">
                          <a:latin typeface="Times New Roman"/>
                          <a:cs typeface="Times New Roman"/>
                        </a:rPr>
                        <a:t> </a:t>
                      </a:r>
                      <a:r>
                        <a:rPr sz="1800" spc="-5" dirty="0">
                          <a:latin typeface="Times New Roman"/>
                          <a:cs typeface="Times New Roman"/>
                        </a:rPr>
                        <a:t>V.</a:t>
                      </a:r>
                      <a:r>
                        <a:rPr sz="1800" spc="-40" dirty="0">
                          <a:latin typeface="Times New Roman"/>
                          <a:cs typeface="Times New Roman"/>
                        </a:rPr>
                        <a:t> </a:t>
                      </a:r>
                      <a:r>
                        <a:rPr sz="1800" dirty="0">
                          <a:latin typeface="Times New Roman"/>
                          <a:cs typeface="Times New Roman"/>
                        </a:rPr>
                        <a:t>Bilello</a:t>
                      </a:r>
                      <a:r>
                        <a:rPr sz="1800" b="1" dirty="0">
                          <a:latin typeface="Times New Roman"/>
                          <a:cs typeface="Times New Roman"/>
                        </a:rPr>
                        <a:t>.</a:t>
                      </a:r>
                      <a:endParaRPr sz="1800" dirty="0">
                        <a:latin typeface="Times New Roman"/>
                        <a:cs typeface="Times New Roman"/>
                      </a:endParaRPr>
                    </a:p>
                  </a:txBody>
                  <a:tcPr marL="0" marR="0" marT="381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marR="125095">
                        <a:lnSpc>
                          <a:spcPct val="100000"/>
                        </a:lnSpc>
                        <a:spcBef>
                          <a:spcPts val="300"/>
                        </a:spcBef>
                      </a:pPr>
                      <a:r>
                        <a:rPr sz="1800" spc="-5" dirty="0">
                          <a:latin typeface="Times New Roman"/>
                          <a:cs typeface="Times New Roman"/>
                        </a:rPr>
                        <a:t>Using </a:t>
                      </a:r>
                      <a:r>
                        <a:rPr sz="1800" dirty="0">
                          <a:latin typeface="Times New Roman"/>
                          <a:cs typeface="Times New Roman"/>
                        </a:rPr>
                        <a:t>leverage to </a:t>
                      </a:r>
                      <a:r>
                        <a:rPr sz="1800" spc="5" dirty="0">
                          <a:latin typeface="Times New Roman"/>
                          <a:cs typeface="Times New Roman"/>
                        </a:rPr>
                        <a:t> </a:t>
                      </a:r>
                      <a:r>
                        <a:rPr sz="1800" spc="-5" dirty="0">
                          <a:latin typeface="Times New Roman"/>
                          <a:cs typeface="Times New Roman"/>
                        </a:rPr>
                        <a:t>magnify </a:t>
                      </a:r>
                      <a:r>
                        <a:rPr sz="1800" dirty="0">
                          <a:latin typeface="Times New Roman"/>
                          <a:cs typeface="Times New Roman"/>
                        </a:rPr>
                        <a:t> </a:t>
                      </a:r>
                      <a:r>
                        <a:rPr sz="1800" spc="-5" dirty="0">
                          <a:latin typeface="Times New Roman"/>
                          <a:cs typeface="Times New Roman"/>
                        </a:rPr>
                        <a:t>performance is </a:t>
                      </a:r>
                      <a:r>
                        <a:rPr sz="1800" dirty="0">
                          <a:latin typeface="Times New Roman"/>
                          <a:cs typeface="Times New Roman"/>
                        </a:rPr>
                        <a:t>an </a:t>
                      </a:r>
                      <a:r>
                        <a:rPr sz="1800" spc="5" dirty="0">
                          <a:latin typeface="Times New Roman"/>
                          <a:cs typeface="Times New Roman"/>
                        </a:rPr>
                        <a:t> </a:t>
                      </a:r>
                      <a:r>
                        <a:rPr sz="1800" dirty="0">
                          <a:latin typeface="Times New Roman"/>
                          <a:cs typeface="Times New Roman"/>
                        </a:rPr>
                        <a:t>idea that has </a:t>
                      </a:r>
                      <a:r>
                        <a:rPr sz="1800" spc="5" dirty="0">
                          <a:latin typeface="Times New Roman"/>
                          <a:cs typeface="Times New Roman"/>
                        </a:rPr>
                        <a:t> </a:t>
                      </a:r>
                      <a:r>
                        <a:rPr sz="1800" dirty="0">
                          <a:latin typeface="Times New Roman"/>
                          <a:cs typeface="Times New Roman"/>
                        </a:rPr>
                        <a:t>enticed investors </a:t>
                      </a:r>
                      <a:r>
                        <a:rPr sz="1800" spc="5" dirty="0">
                          <a:latin typeface="Times New Roman"/>
                          <a:cs typeface="Times New Roman"/>
                        </a:rPr>
                        <a:t> </a:t>
                      </a:r>
                      <a:r>
                        <a:rPr sz="1800" dirty="0">
                          <a:latin typeface="Times New Roman"/>
                          <a:cs typeface="Times New Roman"/>
                        </a:rPr>
                        <a:t>and traders </a:t>
                      </a:r>
                      <a:r>
                        <a:rPr sz="1800" spc="5" dirty="0">
                          <a:latin typeface="Times New Roman"/>
                          <a:cs typeface="Times New Roman"/>
                        </a:rPr>
                        <a:t> </a:t>
                      </a:r>
                      <a:r>
                        <a:rPr sz="1800" dirty="0">
                          <a:latin typeface="Times New Roman"/>
                          <a:cs typeface="Times New Roman"/>
                        </a:rPr>
                        <a:t>throughout</a:t>
                      </a:r>
                      <a:r>
                        <a:rPr sz="1800" spc="-75" dirty="0">
                          <a:latin typeface="Times New Roman"/>
                          <a:cs typeface="Times New Roman"/>
                        </a:rPr>
                        <a:t> </a:t>
                      </a:r>
                      <a:r>
                        <a:rPr sz="1800" dirty="0">
                          <a:latin typeface="Times New Roman"/>
                          <a:cs typeface="Times New Roman"/>
                        </a:rPr>
                        <a:t>history.</a:t>
                      </a:r>
                      <a:endParaRPr sz="1800">
                        <a:latin typeface="Times New Roman"/>
                        <a:cs typeface="Times New Roman"/>
                      </a:endParaRPr>
                    </a:p>
                  </a:txBody>
                  <a:tcPr marL="0" marR="0" marT="381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2075" marR="83185" algn="just">
                        <a:lnSpc>
                          <a:spcPct val="100000"/>
                        </a:lnSpc>
                        <a:spcBef>
                          <a:spcPts val="240"/>
                        </a:spcBef>
                      </a:pPr>
                      <a:r>
                        <a:rPr sz="1800" spc="-5" dirty="0">
                          <a:latin typeface="Calibri"/>
                          <a:cs typeface="Calibri"/>
                        </a:rPr>
                        <a:t>Using</a:t>
                      </a:r>
                      <a:r>
                        <a:rPr sz="1800" dirty="0">
                          <a:latin typeface="Calibri"/>
                          <a:cs typeface="Calibri"/>
                        </a:rPr>
                        <a:t> </a:t>
                      </a:r>
                      <a:r>
                        <a:rPr sz="1800" spc="-5" dirty="0">
                          <a:latin typeface="Calibri"/>
                          <a:cs typeface="Calibri"/>
                        </a:rPr>
                        <a:t>leverage</a:t>
                      </a:r>
                      <a:r>
                        <a:rPr sz="1800" dirty="0">
                          <a:latin typeface="Calibri"/>
                          <a:cs typeface="Calibri"/>
                        </a:rPr>
                        <a:t> </a:t>
                      </a:r>
                      <a:r>
                        <a:rPr sz="1800" spc="-5" dirty="0">
                          <a:latin typeface="Calibri"/>
                          <a:cs typeface="Calibri"/>
                        </a:rPr>
                        <a:t>to </a:t>
                      </a:r>
                      <a:r>
                        <a:rPr sz="1800" spc="-395" dirty="0">
                          <a:latin typeface="Calibri"/>
                          <a:cs typeface="Calibri"/>
                        </a:rPr>
                        <a:t> </a:t>
                      </a:r>
                      <a:r>
                        <a:rPr sz="1800" spc="-5" dirty="0">
                          <a:latin typeface="Calibri"/>
                          <a:cs typeface="Calibri"/>
                        </a:rPr>
                        <a:t>magnify performance </a:t>
                      </a:r>
                      <a:r>
                        <a:rPr sz="1800" spc="-10" dirty="0">
                          <a:latin typeface="Calibri"/>
                          <a:cs typeface="Calibri"/>
                        </a:rPr>
                        <a:t>is </a:t>
                      </a:r>
                      <a:r>
                        <a:rPr sz="1800" spc="-5" dirty="0">
                          <a:latin typeface="Calibri"/>
                          <a:cs typeface="Calibri"/>
                        </a:rPr>
                        <a:t> </a:t>
                      </a:r>
                      <a:r>
                        <a:rPr sz="1800" dirty="0">
                          <a:latin typeface="Calibri"/>
                          <a:cs typeface="Calibri"/>
                        </a:rPr>
                        <a:t>an </a:t>
                      </a:r>
                      <a:r>
                        <a:rPr sz="1800" spc="-5" dirty="0">
                          <a:latin typeface="Calibri"/>
                          <a:cs typeface="Calibri"/>
                        </a:rPr>
                        <a:t>idea </a:t>
                      </a:r>
                      <a:r>
                        <a:rPr sz="1800" dirty="0">
                          <a:latin typeface="Calibri"/>
                          <a:cs typeface="Calibri"/>
                        </a:rPr>
                        <a:t>that </a:t>
                      </a:r>
                      <a:r>
                        <a:rPr sz="1800" spc="-5" dirty="0">
                          <a:latin typeface="Calibri"/>
                          <a:cs typeface="Calibri"/>
                        </a:rPr>
                        <a:t>has enticed </a:t>
                      </a:r>
                      <a:r>
                        <a:rPr sz="1800" spc="-395" dirty="0">
                          <a:latin typeface="Calibri"/>
                          <a:cs typeface="Calibri"/>
                        </a:rPr>
                        <a:t> </a:t>
                      </a:r>
                      <a:r>
                        <a:rPr sz="1800" spc="-5" dirty="0">
                          <a:latin typeface="Calibri"/>
                          <a:cs typeface="Calibri"/>
                        </a:rPr>
                        <a:t>investors</a:t>
                      </a:r>
                      <a:r>
                        <a:rPr sz="1800" dirty="0">
                          <a:latin typeface="Calibri"/>
                          <a:cs typeface="Calibri"/>
                        </a:rPr>
                        <a:t> and</a:t>
                      </a:r>
                      <a:r>
                        <a:rPr sz="1800" spc="5" dirty="0">
                          <a:latin typeface="Calibri"/>
                          <a:cs typeface="Calibri"/>
                        </a:rPr>
                        <a:t> </a:t>
                      </a:r>
                      <a:r>
                        <a:rPr sz="1800" dirty="0">
                          <a:latin typeface="Calibri"/>
                          <a:cs typeface="Calibri"/>
                        </a:rPr>
                        <a:t>traders </a:t>
                      </a:r>
                      <a:r>
                        <a:rPr sz="1800" spc="5" dirty="0">
                          <a:latin typeface="Calibri"/>
                          <a:cs typeface="Calibri"/>
                        </a:rPr>
                        <a:t> </a:t>
                      </a:r>
                      <a:r>
                        <a:rPr sz="1800" spc="-5" dirty="0">
                          <a:latin typeface="Calibri"/>
                          <a:cs typeface="Calibri"/>
                        </a:rPr>
                        <a:t>throughout</a:t>
                      </a:r>
                      <a:r>
                        <a:rPr sz="1800" dirty="0">
                          <a:latin typeface="Calibri"/>
                          <a:cs typeface="Calibri"/>
                        </a:rPr>
                        <a:t> </a:t>
                      </a:r>
                      <a:r>
                        <a:rPr sz="1800" spc="-5" dirty="0">
                          <a:latin typeface="Calibri"/>
                          <a:cs typeface="Calibri"/>
                        </a:rPr>
                        <a:t>history.</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2285949">
                <a:tc>
                  <a:txBody>
                    <a:bodyPr/>
                    <a:lstStyle/>
                    <a:p>
                      <a:pPr marL="91440">
                        <a:lnSpc>
                          <a:spcPct val="100000"/>
                        </a:lnSpc>
                        <a:spcBef>
                          <a:spcPts val="245"/>
                        </a:spcBef>
                      </a:pPr>
                      <a:r>
                        <a:rPr sz="1800" spc="-5" dirty="0">
                          <a:latin typeface="Calibri"/>
                          <a:cs typeface="Calibri"/>
                        </a:rPr>
                        <a:t>4.</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1440" marR="150495">
                        <a:lnSpc>
                          <a:spcPct val="100000"/>
                        </a:lnSpc>
                        <a:spcBef>
                          <a:spcPts val="305"/>
                        </a:spcBef>
                      </a:pPr>
                      <a:r>
                        <a:rPr sz="1800" dirty="0">
                          <a:latin typeface="Times New Roman"/>
                          <a:cs typeface="Times New Roman"/>
                        </a:rPr>
                        <a:t>Evaluation of </a:t>
                      </a:r>
                      <a:r>
                        <a:rPr sz="1800" spc="5" dirty="0">
                          <a:latin typeface="Times New Roman"/>
                          <a:cs typeface="Times New Roman"/>
                        </a:rPr>
                        <a:t> </a:t>
                      </a:r>
                      <a:r>
                        <a:rPr sz="1800" dirty="0">
                          <a:latin typeface="Times New Roman"/>
                          <a:cs typeface="Times New Roman"/>
                        </a:rPr>
                        <a:t>Systematic </a:t>
                      </a:r>
                      <a:r>
                        <a:rPr sz="1800" spc="5" dirty="0">
                          <a:latin typeface="Times New Roman"/>
                          <a:cs typeface="Times New Roman"/>
                        </a:rPr>
                        <a:t> </a:t>
                      </a:r>
                      <a:r>
                        <a:rPr sz="1800" dirty="0">
                          <a:latin typeface="Times New Roman"/>
                          <a:cs typeface="Times New Roman"/>
                        </a:rPr>
                        <a:t>Trading</a:t>
                      </a:r>
                      <a:r>
                        <a:rPr sz="1800" spc="-80" dirty="0">
                          <a:latin typeface="Times New Roman"/>
                          <a:cs typeface="Times New Roman"/>
                        </a:rPr>
                        <a:t> </a:t>
                      </a:r>
                      <a:r>
                        <a:rPr sz="1800" spc="-5" dirty="0">
                          <a:latin typeface="Times New Roman"/>
                          <a:cs typeface="Times New Roman"/>
                        </a:rPr>
                        <a:t>Programs</a:t>
                      </a:r>
                      <a:endParaRPr sz="1800">
                        <a:latin typeface="Times New Roman"/>
                        <a:cs typeface="Times New Roman"/>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a:lnSpc>
                          <a:spcPct val="100000"/>
                        </a:lnSpc>
                        <a:spcBef>
                          <a:spcPts val="305"/>
                        </a:spcBef>
                      </a:pPr>
                      <a:r>
                        <a:rPr sz="1800" dirty="0">
                          <a:latin typeface="Times New Roman"/>
                          <a:cs typeface="Times New Roman"/>
                        </a:rPr>
                        <a:t>Munenzon,</a:t>
                      </a:r>
                      <a:r>
                        <a:rPr sz="1800" spc="-50" dirty="0">
                          <a:latin typeface="Times New Roman"/>
                          <a:cs typeface="Times New Roman"/>
                        </a:rPr>
                        <a:t> </a:t>
                      </a:r>
                      <a:r>
                        <a:rPr sz="1800" dirty="0">
                          <a:latin typeface="Times New Roman"/>
                          <a:cs typeface="Times New Roman"/>
                        </a:rPr>
                        <a:t>Mikhail.</a:t>
                      </a:r>
                      <a:endParaRPr sz="1800">
                        <a:latin typeface="Times New Roman"/>
                        <a:cs typeface="Times New Roman"/>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marR="175260">
                        <a:lnSpc>
                          <a:spcPct val="100000"/>
                        </a:lnSpc>
                        <a:spcBef>
                          <a:spcPts val="245"/>
                        </a:spcBef>
                      </a:pPr>
                      <a:r>
                        <a:rPr sz="1800" dirty="0">
                          <a:latin typeface="Calibri"/>
                          <a:cs typeface="Calibri"/>
                        </a:rPr>
                        <a:t>key areas </a:t>
                      </a:r>
                      <a:r>
                        <a:rPr sz="1800" spc="-5" dirty="0">
                          <a:latin typeface="Calibri"/>
                          <a:cs typeface="Calibri"/>
                        </a:rPr>
                        <a:t>of </a:t>
                      </a:r>
                      <a:r>
                        <a:rPr sz="1800" dirty="0">
                          <a:latin typeface="Calibri"/>
                          <a:cs typeface="Calibri"/>
                        </a:rPr>
                        <a:t> </a:t>
                      </a:r>
                      <a:r>
                        <a:rPr sz="1800" spc="-5" dirty="0">
                          <a:latin typeface="Calibri"/>
                          <a:cs typeface="Calibri"/>
                        </a:rPr>
                        <a:t>evaluation</a:t>
                      </a:r>
                      <a:r>
                        <a:rPr sz="1800" dirty="0">
                          <a:latin typeface="Calibri"/>
                          <a:cs typeface="Calibri"/>
                        </a:rPr>
                        <a:t> </a:t>
                      </a:r>
                      <a:r>
                        <a:rPr sz="1800" spc="-5" dirty="0">
                          <a:latin typeface="Calibri"/>
                          <a:cs typeface="Calibri"/>
                        </a:rPr>
                        <a:t>of </a:t>
                      </a:r>
                      <a:r>
                        <a:rPr sz="1800" dirty="0">
                          <a:latin typeface="Calibri"/>
                          <a:cs typeface="Calibri"/>
                        </a:rPr>
                        <a:t> </a:t>
                      </a:r>
                      <a:r>
                        <a:rPr sz="1800" spc="-5" dirty="0">
                          <a:latin typeface="Calibri"/>
                          <a:cs typeface="Calibri"/>
                        </a:rPr>
                        <a:t>systematic</a:t>
                      </a:r>
                      <a:r>
                        <a:rPr sz="1800" spc="-55" dirty="0">
                          <a:latin typeface="Calibri"/>
                          <a:cs typeface="Calibri"/>
                        </a:rPr>
                        <a:t> </a:t>
                      </a:r>
                      <a:r>
                        <a:rPr sz="1800" spc="-5" dirty="0">
                          <a:latin typeface="Calibri"/>
                          <a:cs typeface="Calibri"/>
                        </a:rPr>
                        <a:t>trading </a:t>
                      </a:r>
                      <a:r>
                        <a:rPr sz="1800" spc="-390" dirty="0">
                          <a:latin typeface="Calibri"/>
                          <a:cs typeface="Calibri"/>
                        </a:rPr>
                        <a:t> </a:t>
                      </a:r>
                      <a:r>
                        <a:rPr sz="1800" spc="-5" dirty="0">
                          <a:latin typeface="Calibri"/>
                          <a:cs typeface="Calibri"/>
                        </a:rPr>
                        <a:t>programs: </a:t>
                      </a:r>
                      <a:r>
                        <a:rPr sz="1800" dirty="0">
                          <a:latin typeface="Calibri"/>
                          <a:cs typeface="Calibri"/>
                        </a:rPr>
                        <a:t> </a:t>
                      </a:r>
                      <a:r>
                        <a:rPr sz="1800" spc="-5" dirty="0">
                          <a:latin typeface="Calibri"/>
                          <a:cs typeface="Calibri"/>
                        </a:rPr>
                        <a:t>intellectual </a:t>
                      </a:r>
                      <a:r>
                        <a:rPr sz="1800" dirty="0">
                          <a:latin typeface="Calibri"/>
                          <a:cs typeface="Calibri"/>
                        </a:rPr>
                        <a:t> </a:t>
                      </a:r>
                      <a:r>
                        <a:rPr sz="1800" spc="-5" dirty="0">
                          <a:latin typeface="Calibri"/>
                          <a:cs typeface="Calibri"/>
                        </a:rPr>
                        <a:t>framework, signal </a:t>
                      </a:r>
                      <a:r>
                        <a:rPr sz="1800" spc="-395" dirty="0">
                          <a:latin typeface="Calibri"/>
                          <a:cs typeface="Calibri"/>
                        </a:rPr>
                        <a:t> </a:t>
                      </a:r>
                      <a:r>
                        <a:rPr sz="1800" spc="-5" dirty="0">
                          <a:latin typeface="Calibri"/>
                          <a:cs typeface="Calibri"/>
                        </a:rPr>
                        <a:t>generation,</a:t>
                      </a:r>
                      <a:r>
                        <a:rPr sz="1800" spc="5" dirty="0">
                          <a:latin typeface="Calibri"/>
                          <a:cs typeface="Calibri"/>
                        </a:rPr>
                        <a:t> </a:t>
                      </a:r>
                      <a:r>
                        <a:rPr sz="1800" spc="-10" dirty="0">
                          <a:latin typeface="Calibri"/>
                          <a:cs typeface="Calibri"/>
                        </a:rPr>
                        <a:t>risk </a:t>
                      </a:r>
                      <a:r>
                        <a:rPr sz="1800" spc="-5" dirty="0">
                          <a:latin typeface="Calibri"/>
                          <a:cs typeface="Calibri"/>
                        </a:rPr>
                        <a:t> management.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2075" marR="165100" indent="51435">
                        <a:lnSpc>
                          <a:spcPct val="100000"/>
                        </a:lnSpc>
                        <a:spcBef>
                          <a:spcPts val="245"/>
                        </a:spcBef>
                      </a:pPr>
                      <a:r>
                        <a:rPr sz="1800" spc="-5" dirty="0">
                          <a:latin typeface="Calibri"/>
                          <a:cs typeface="Calibri"/>
                        </a:rPr>
                        <a:t>This paper </a:t>
                      </a:r>
                      <a:r>
                        <a:rPr sz="1800" dirty="0">
                          <a:latin typeface="Calibri"/>
                          <a:cs typeface="Calibri"/>
                        </a:rPr>
                        <a:t>is </a:t>
                      </a:r>
                      <a:r>
                        <a:rPr sz="1800" spc="-5" dirty="0">
                          <a:latin typeface="Calibri"/>
                          <a:cs typeface="Calibri"/>
                        </a:rPr>
                        <a:t>intended </a:t>
                      </a:r>
                      <a:r>
                        <a:rPr sz="1800" dirty="0">
                          <a:latin typeface="Calibri"/>
                          <a:cs typeface="Calibri"/>
                        </a:rPr>
                        <a:t> as a </a:t>
                      </a:r>
                      <a:r>
                        <a:rPr sz="1800" spc="-5" dirty="0">
                          <a:latin typeface="Calibri"/>
                          <a:cs typeface="Calibri"/>
                        </a:rPr>
                        <a:t>non-technical </a:t>
                      </a:r>
                      <a:r>
                        <a:rPr sz="1800" dirty="0">
                          <a:latin typeface="Calibri"/>
                          <a:cs typeface="Calibri"/>
                        </a:rPr>
                        <a:t> </a:t>
                      </a:r>
                      <a:r>
                        <a:rPr sz="1800" spc="-5" dirty="0">
                          <a:latin typeface="Calibri"/>
                          <a:cs typeface="Calibri"/>
                        </a:rPr>
                        <a:t>overview of </a:t>
                      </a:r>
                      <a:r>
                        <a:rPr sz="1800" dirty="0">
                          <a:latin typeface="Calibri"/>
                          <a:cs typeface="Calibri"/>
                        </a:rPr>
                        <a:t>the </a:t>
                      </a:r>
                      <a:r>
                        <a:rPr sz="1800" spc="-5" dirty="0">
                          <a:latin typeface="Calibri"/>
                          <a:cs typeface="Calibri"/>
                        </a:rPr>
                        <a:t>issues </a:t>
                      </a:r>
                      <a:r>
                        <a:rPr sz="1800" dirty="0">
                          <a:latin typeface="Calibri"/>
                          <a:cs typeface="Calibri"/>
                        </a:rPr>
                        <a:t>I </a:t>
                      </a:r>
                      <a:r>
                        <a:rPr sz="1800" spc="-395" dirty="0">
                          <a:latin typeface="Calibri"/>
                          <a:cs typeface="Calibri"/>
                        </a:rPr>
                        <a:t> </a:t>
                      </a:r>
                      <a:r>
                        <a:rPr sz="1800" spc="-5" dirty="0">
                          <a:latin typeface="Calibri"/>
                          <a:cs typeface="Calibri"/>
                        </a:rPr>
                        <a:t>found</a:t>
                      </a:r>
                      <a:r>
                        <a:rPr sz="1800" spc="5" dirty="0">
                          <a:latin typeface="Calibri"/>
                          <a:cs typeface="Calibri"/>
                        </a:rPr>
                        <a:t> </a:t>
                      </a:r>
                      <a:r>
                        <a:rPr sz="1800" spc="-5" dirty="0">
                          <a:latin typeface="Calibri"/>
                          <a:cs typeface="Calibri"/>
                        </a:rPr>
                        <a:t>valuable</a:t>
                      </a:r>
                      <a:r>
                        <a:rPr sz="1800" spc="5" dirty="0">
                          <a:latin typeface="Calibri"/>
                          <a:cs typeface="Calibri"/>
                        </a:rPr>
                        <a:t> </a:t>
                      </a:r>
                      <a:r>
                        <a:rPr sz="1800" spc="-5" dirty="0">
                          <a:latin typeface="Calibri"/>
                          <a:cs typeface="Calibri"/>
                        </a:rPr>
                        <a:t>in </a:t>
                      </a:r>
                      <a:r>
                        <a:rPr sz="1800" dirty="0">
                          <a:latin typeface="Calibri"/>
                          <a:cs typeface="Calibri"/>
                        </a:rPr>
                        <a:t> </a:t>
                      </a:r>
                      <a:r>
                        <a:rPr sz="1800" spc="-5" dirty="0">
                          <a:latin typeface="Calibri"/>
                          <a:cs typeface="Calibri"/>
                        </a:rPr>
                        <a:t>evaluation</a:t>
                      </a:r>
                      <a:r>
                        <a:rPr sz="1800" spc="5" dirty="0">
                          <a:latin typeface="Calibri"/>
                          <a:cs typeface="Calibri"/>
                        </a:rPr>
                        <a:t> </a:t>
                      </a:r>
                      <a:r>
                        <a:rPr sz="1800" spc="-5" dirty="0">
                          <a:latin typeface="Calibri"/>
                          <a:cs typeface="Calibri"/>
                        </a:rPr>
                        <a:t>of </a:t>
                      </a:r>
                      <a:r>
                        <a:rPr sz="1800" dirty="0">
                          <a:latin typeface="Calibri"/>
                          <a:cs typeface="Calibri"/>
                        </a:rPr>
                        <a:t> </a:t>
                      </a:r>
                      <a:r>
                        <a:rPr sz="1800" spc="-5" dirty="0">
                          <a:latin typeface="Calibri"/>
                          <a:cs typeface="Calibri"/>
                        </a:rPr>
                        <a:t>systematic trading </a:t>
                      </a:r>
                      <a:r>
                        <a:rPr sz="1800" dirty="0">
                          <a:latin typeface="Calibri"/>
                          <a:cs typeface="Calibri"/>
                        </a:rPr>
                        <a:t> </a:t>
                      </a:r>
                      <a:r>
                        <a:rPr sz="1800" spc="-5" dirty="0">
                          <a:latin typeface="Calibri"/>
                          <a:cs typeface="Calibri"/>
                        </a:rPr>
                        <a:t>programs both </a:t>
                      </a:r>
                      <a:r>
                        <a:rPr sz="1800" dirty="0">
                          <a:latin typeface="Calibri"/>
                          <a:cs typeface="Calibri"/>
                        </a:rPr>
                        <a:t>as a </a:t>
                      </a:r>
                      <a:r>
                        <a:rPr sz="1800" spc="5" dirty="0">
                          <a:latin typeface="Calibri"/>
                          <a:cs typeface="Calibri"/>
                        </a:rPr>
                        <a:t> </a:t>
                      </a:r>
                      <a:r>
                        <a:rPr sz="1800" spc="-5" dirty="0">
                          <a:latin typeface="Calibri"/>
                          <a:cs typeface="Calibri"/>
                        </a:rPr>
                        <a:t>systematic</a:t>
                      </a:r>
                      <a:r>
                        <a:rPr sz="1800" spc="-30" dirty="0">
                          <a:latin typeface="Calibri"/>
                          <a:cs typeface="Calibri"/>
                        </a:rPr>
                        <a:t> </a:t>
                      </a:r>
                      <a:r>
                        <a:rPr sz="1800" spc="-5" dirty="0">
                          <a:latin typeface="Calibri"/>
                          <a:cs typeface="Calibri"/>
                        </a:rPr>
                        <a:t>trader.</a:t>
                      </a:r>
                      <a:endParaRPr sz="180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527" y="1049781"/>
            <a:ext cx="4445000" cy="635000"/>
          </a:xfrm>
          <a:prstGeom prst="rect">
            <a:avLst/>
          </a:prstGeom>
        </p:spPr>
        <p:txBody>
          <a:bodyPr vert="horz" wrap="square" lIns="0" tIns="12065" rIns="0" bIns="0" rtlCol="0">
            <a:spAutoFit/>
          </a:bodyPr>
          <a:lstStyle/>
          <a:p>
            <a:pPr marL="12700">
              <a:lnSpc>
                <a:spcPct val="100000"/>
              </a:lnSpc>
              <a:spcBef>
                <a:spcPts val="95"/>
              </a:spcBef>
            </a:pPr>
            <a:r>
              <a:rPr spc="-20" dirty="0"/>
              <a:t>EXISTING</a:t>
            </a:r>
            <a:r>
              <a:rPr spc="-210" dirty="0"/>
              <a:t> </a:t>
            </a:r>
            <a:r>
              <a:rPr spc="-30" dirty="0"/>
              <a:t>SYSTEM</a:t>
            </a:r>
          </a:p>
        </p:txBody>
      </p:sp>
      <p:sp>
        <p:nvSpPr>
          <p:cNvPr id="3" name="object 3"/>
          <p:cNvSpPr txBox="1"/>
          <p:nvPr/>
        </p:nvSpPr>
        <p:spPr>
          <a:xfrm>
            <a:off x="1676145" y="2283882"/>
            <a:ext cx="9888220" cy="2351405"/>
          </a:xfrm>
          <a:prstGeom prst="rect">
            <a:avLst/>
          </a:prstGeom>
        </p:spPr>
        <p:txBody>
          <a:bodyPr vert="horz" wrap="square" lIns="0" tIns="177800" rIns="0" bIns="0" rtlCol="0">
            <a:spAutoFit/>
          </a:bodyPr>
          <a:lstStyle/>
          <a:p>
            <a:pPr marL="355600" indent="-342900">
              <a:lnSpc>
                <a:spcPct val="100000"/>
              </a:lnSpc>
              <a:spcBef>
                <a:spcPts val="1400"/>
              </a:spcBef>
              <a:buFont typeface="Wingdings"/>
              <a:buChar char=""/>
              <a:tabLst>
                <a:tab pos="354965" algn="l"/>
                <a:tab pos="355600" algn="l"/>
              </a:tabLst>
            </a:pPr>
            <a:r>
              <a:rPr sz="2000" dirty="0">
                <a:latin typeface="Times New Roman"/>
                <a:cs typeface="Times New Roman"/>
              </a:rPr>
              <a:t>A</a:t>
            </a:r>
            <a:r>
              <a:rPr sz="2000" spc="235" dirty="0">
                <a:latin typeface="Times New Roman"/>
                <a:cs typeface="Times New Roman"/>
              </a:rPr>
              <a:t> </a:t>
            </a:r>
            <a:r>
              <a:rPr sz="2000" spc="-5" dirty="0">
                <a:latin typeface="Times New Roman"/>
                <a:cs typeface="Times New Roman"/>
              </a:rPr>
              <a:t>trading</a:t>
            </a:r>
            <a:r>
              <a:rPr sz="2000" spc="270" dirty="0">
                <a:latin typeface="Times New Roman"/>
                <a:cs typeface="Times New Roman"/>
              </a:rPr>
              <a:t> </a:t>
            </a:r>
            <a:r>
              <a:rPr sz="2000" spc="-5" dirty="0">
                <a:latin typeface="Times New Roman"/>
                <a:cs typeface="Times New Roman"/>
              </a:rPr>
              <a:t>journal</a:t>
            </a:r>
            <a:r>
              <a:rPr sz="2000" spc="295" dirty="0">
                <a:latin typeface="Times New Roman"/>
                <a:cs typeface="Times New Roman"/>
              </a:rPr>
              <a:t> </a:t>
            </a:r>
            <a:r>
              <a:rPr sz="2000" spc="-5" dirty="0">
                <a:latin typeface="Times New Roman"/>
                <a:cs typeface="Times New Roman"/>
              </a:rPr>
              <a:t>is</a:t>
            </a:r>
            <a:r>
              <a:rPr sz="2000" spc="320" dirty="0">
                <a:latin typeface="Times New Roman"/>
                <a:cs typeface="Times New Roman"/>
              </a:rPr>
              <a:t> </a:t>
            </a:r>
            <a:r>
              <a:rPr sz="2000" dirty="0">
                <a:latin typeface="Times New Roman"/>
                <a:cs typeface="Times New Roman"/>
              </a:rPr>
              <a:t>a</a:t>
            </a:r>
            <a:r>
              <a:rPr sz="2000" spc="335" dirty="0">
                <a:latin typeface="Times New Roman"/>
                <a:cs typeface="Times New Roman"/>
              </a:rPr>
              <a:t> </a:t>
            </a:r>
            <a:r>
              <a:rPr sz="2000" dirty="0">
                <a:latin typeface="Times New Roman"/>
                <a:cs typeface="Times New Roman"/>
              </a:rPr>
              <a:t>log</a:t>
            </a:r>
            <a:r>
              <a:rPr sz="2000" spc="300" dirty="0">
                <a:latin typeface="Times New Roman"/>
                <a:cs typeface="Times New Roman"/>
              </a:rPr>
              <a:t> </a:t>
            </a:r>
            <a:r>
              <a:rPr sz="2000" dirty="0">
                <a:latin typeface="Times New Roman"/>
                <a:cs typeface="Times New Roman"/>
              </a:rPr>
              <a:t>that</a:t>
            </a:r>
            <a:r>
              <a:rPr sz="2000" spc="290" dirty="0">
                <a:latin typeface="Times New Roman"/>
                <a:cs typeface="Times New Roman"/>
              </a:rPr>
              <a:t> </a:t>
            </a:r>
            <a:r>
              <a:rPr sz="2000" spc="-5" dirty="0">
                <a:latin typeface="Times New Roman"/>
                <a:cs typeface="Times New Roman"/>
              </a:rPr>
              <a:t>you</a:t>
            </a:r>
            <a:r>
              <a:rPr sz="2000" spc="305" dirty="0">
                <a:latin typeface="Times New Roman"/>
                <a:cs typeface="Times New Roman"/>
              </a:rPr>
              <a:t> </a:t>
            </a:r>
            <a:r>
              <a:rPr sz="2000" spc="-5" dirty="0">
                <a:latin typeface="Times New Roman"/>
                <a:cs typeface="Times New Roman"/>
              </a:rPr>
              <a:t>can</a:t>
            </a:r>
            <a:r>
              <a:rPr sz="2000" spc="335" dirty="0">
                <a:latin typeface="Times New Roman"/>
                <a:cs typeface="Times New Roman"/>
              </a:rPr>
              <a:t> </a:t>
            </a:r>
            <a:r>
              <a:rPr sz="2000" dirty="0">
                <a:latin typeface="Times New Roman"/>
                <a:cs typeface="Times New Roman"/>
              </a:rPr>
              <a:t>use</a:t>
            </a:r>
            <a:r>
              <a:rPr sz="2000" spc="320" dirty="0">
                <a:latin typeface="Times New Roman"/>
                <a:cs typeface="Times New Roman"/>
              </a:rPr>
              <a:t> </a:t>
            </a:r>
            <a:r>
              <a:rPr sz="2000" spc="-5" dirty="0">
                <a:latin typeface="Times New Roman"/>
                <a:cs typeface="Times New Roman"/>
              </a:rPr>
              <a:t>to</a:t>
            </a:r>
            <a:r>
              <a:rPr sz="2000" spc="295" dirty="0">
                <a:latin typeface="Times New Roman"/>
                <a:cs typeface="Times New Roman"/>
              </a:rPr>
              <a:t> </a:t>
            </a:r>
            <a:r>
              <a:rPr sz="2000" dirty="0">
                <a:latin typeface="Times New Roman"/>
                <a:cs typeface="Times New Roman"/>
              </a:rPr>
              <a:t>record</a:t>
            </a:r>
            <a:r>
              <a:rPr sz="2000" spc="315" dirty="0">
                <a:latin typeface="Times New Roman"/>
                <a:cs typeface="Times New Roman"/>
              </a:rPr>
              <a:t> </a:t>
            </a:r>
            <a:r>
              <a:rPr sz="2000" dirty="0">
                <a:latin typeface="Times New Roman"/>
                <a:cs typeface="Times New Roman"/>
              </a:rPr>
              <a:t>your</a:t>
            </a:r>
            <a:r>
              <a:rPr sz="2000" spc="295" dirty="0">
                <a:latin typeface="Times New Roman"/>
                <a:cs typeface="Times New Roman"/>
              </a:rPr>
              <a:t> </a:t>
            </a:r>
            <a:r>
              <a:rPr sz="2000" dirty="0">
                <a:latin typeface="Times New Roman"/>
                <a:cs typeface="Times New Roman"/>
              </a:rPr>
              <a:t>trades.</a:t>
            </a:r>
            <a:endParaRPr sz="2000">
              <a:latin typeface="Times New Roman"/>
              <a:cs typeface="Times New Roman"/>
            </a:endParaRPr>
          </a:p>
          <a:p>
            <a:pPr marL="355600" marR="7620" indent="-342900">
              <a:lnSpc>
                <a:spcPct val="150000"/>
              </a:lnSpc>
              <a:spcBef>
                <a:spcPts val="95"/>
              </a:spcBef>
              <a:buFont typeface="Wingdings"/>
              <a:buChar char=""/>
              <a:tabLst>
                <a:tab pos="354965" algn="l"/>
                <a:tab pos="355600" algn="l"/>
                <a:tab pos="2856230" algn="l"/>
              </a:tabLst>
            </a:pPr>
            <a:r>
              <a:rPr sz="2000" spc="-20" dirty="0">
                <a:latin typeface="Times New Roman"/>
                <a:cs typeface="Times New Roman"/>
              </a:rPr>
              <a:t>Traders</a:t>
            </a:r>
            <a:r>
              <a:rPr sz="2000" spc="405" dirty="0">
                <a:latin typeface="Times New Roman"/>
                <a:cs typeface="Times New Roman"/>
              </a:rPr>
              <a:t> </a:t>
            </a:r>
            <a:r>
              <a:rPr sz="2000" dirty="0">
                <a:latin typeface="Times New Roman"/>
                <a:cs typeface="Times New Roman"/>
              </a:rPr>
              <a:t>use</a:t>
            </a:r>
            <a:r>
              <a:rPr sz="2000" spc="434" dirty="0">
                <a:latin typeface="Times New Roman"/>
                <a:cs typeface="Times New Roman"/>
              </a:rPr>
              <a:t> </a:t>
            </a:r>
            <a:r>
              <a:rPr sz="2000" dirty="0">
                <a:latin typeface="Times New Roman"/>
                <a:cs typeface="Times New Roman"/>
              </a:rPr>
              <a:t>a</a:t>
            </a:r>
            <a:r>
              <a:rPr sz="2000" spc="420" dirty="0">
                <a:latin typeface="Times New Roman"/>
                <a:cs typeface="Times New Roman"/>
              </a:rPr>
              <a:t> </a:t>
            </a:r>
            <a:r>
              <a:rPr sz="2000" spc="-15" dirty="0">
                <a:latin typeface="Times New Roman"/>
                <a:cs typeface="Times New Roman"/>
              </a:rPr>
              <a:t>trading	</a:t>
            </a:r>
            <a:r>
              <a:rPr sz="2000" spc="-5" dirty="0">
                <a:latin typeface="Times New Roman"/>
                <a:cs typeface="Times New Roman"/>
              </a:rPr>
              <a:t>journal</a:t>
            </a:r>
            <a:r>
              <a:rPr sz="2000" spc="430" dirty="0">
                <a:latin typeface="Times New Roman"/>
                <a:cs typeface="Times New Roman"/>
              </a:rPr>
              <a:t> </a:t>
            </a:r>
            <a:r>
              <a:rPr sz="2000" spc="-15" dirty="0">
                <a:latin typeface="Times New Roman"/>
                <a:cs typeface="Times New Roman"/>
              </a:rPr>
              <a:t>to</a:t>
            </a:r>
            <a:r>
              <a:rPr sz="2000" spc="409" dirty="0">
                <a:latin typeface="Times New Roman"/>
                <a:cs typeface="Times New Roman"/>
              </a:rPr>
              <a:t> </a:t>
            </a:r>
            <a:r>
              <a:rPr sz="2000" spc="-10" dirty="0">
                <a:latin typeface="Times New Roman"/>
                <a:cs typeface="Times New Roman"/>
              </a:rPr>
              <a:t>reflect</a:t>
            </a:r>
            <a:r>
              <a:rPr sz="2000" spc="415" dirty="0">
                <a:latin typeface="Times New Roman"/>
                <a:cs typeface="Times New Roman"/>
              </a:rPr>
              <a:t> </a:t>
            </a:r>
            <a:r>
              <a:rPr sz="2000" dirty="0">
                <a:latin typeface="Times New Roman"/>
                <a:cs typeface="Times New Roman"/>
              </a:rPr>
              <a:t>upon</a:t>
            </a:r>
            <a:r>
              <a:rPr sz="2000" spc="420" dirty="0">
                <a:latin typeface="Times New Roman"/>
                <a:cs typeface="Times New Roman"/>
              </a:rPr>
              <a:t> </a:t>
            </a:r>
            <a:r>
              <a:rPr sz="2000" spc="-10" dirty="0">
                <a:latin typeface="Times New Roman"/>
                <a:cs typeface="Times New Roman"/>
              </a:rPr>
              <a:t>previous</a:t>
            </a:r>
            <a:r>
              <a:rPr sz="2000" spc="415" dirty="0">
                <a:latin typeface="Times New Roman"/>
                <a:cs typeface="Times New Roman"/>
              </a:rPr>
              <a:t> </a:t>
            </a:r>
            <a:r>
              <a:rPr sz="2000" spc="-10" dirty="0">
                <a:latin typeface="Times New Roman"/>
                <a:cs typeface="Times New Roman"/>
              </a:rPr>
              <a:t>trades</a:t>
            </a:r>
            <a:r>
              <a:rPr sz="2000" spc="425" dirty="0">
                <a:latin typeface="Times New Roman"/>
                <a:cs typeface="Times New Roman"/>
              </a:rPr>
              <a:t> </a:t>
            </a:r>
            <a:r>
              <a:rPr sz="2000" spc="-10" dirty="0">
                <a:latin typeface="Times New Roman"/>
                <a:cs typeface="Times New Roman"/>
              </a:rPr>
              <a:t>so</a:t>
            </a:r>
            <a:r>
              <a:rPr sz="2000" spc="420" dirty="0">
                <a:latin typeface="Times New Roman"/>
                <a:cs typeface="Times New Roman"/>
              </a:rPr>
              <a:t> </a:t>
            </a:r>
            <a:r>
              <a:rPr sz="2000" spc="-10" dirty="0">
                <a:latin typeface="Times New Roman"/>
                <a:cs typeface="Times New Roman"/>
              </a:rPr>
              <a:t>that</a:t>
            </a:r>
            <a:r>
              <a:rPr sz="2000" spc="409" dirty="0">
                <a:latin typeface="Times New Roman"/>
                <a:cs typeface="Times New Roman"/>
              </a:rPr>
              <a:t> </a:t>
            </a:r>
            <a:r>
              <a:rPr sz="2000" spc="-10" dirty="0">
                <a:latin typeface="Times New Roman"/>
                <a:cs typeface="Times New Roman"/>
              </a:rPr>
              <a:t>they</a:t>
            </a:r>
            <a:r>
              <a:rPr sz="2000" spc="425" dirty="0">
                <a:latin typeface="Times New Roman"/>
                <a:cs typeface="Times New Roman"/>
              </a:rPr>
              <a:t> </a:t>
            </a:r>
            <a:r>
              <a:rPr sz="2000" spc="-10" dirty="0">
                <a:latin typeface="Times New Roman"/>
                <a:cs typeface="Times New Roman"/>
              </a:rPr>
              <a:t>may</a:t>
            </a:r>
            <a:r>
              <a:rPr sz="2000" spc="420" dirty="0">
                <a:latin typeface="Times New Roman"/>
                <a:cs typeface="Times New Roman"/>
              </a:rPr>
              <a:t> </a:t>
            </a:r>
            <a:r>
              <a:rPr sz="2000" spc="-5" dirty="0">
                <a:latin typeface="Times New Roman"/>
                <a:cs typeface="Times New Roman"/>
              </a:rPr>
              <a:t>evaluate </a:t>
            </a:r>
            <a:r>
              <a:rPr sz="2000" spc="-484" dirty="0">
                <a:latin typeface="Times New Roman"/>
                <a:cs typeface="Times New Roman"/>
              </a:rPr>
              <a:t> </a:t>
            </a:r>
            <a:r>
              <a:rPr sz="2000" spc="-5" dirty="0">
                <a:latin typeface="Times New Roman"/>
                <a:cs typeface="Times New Roman"/>
              </a:rPr>
              <a:t>themselves,</a:t>
            </a:r>
            <a:r>
              <a:rPr sz="2000" spc="229" dirty="0">
                <a:latin typeface="Times New Roman"/>
                <a:cs typeface="Times New Roman"/>
              </a:rPr>
              <a:t> </a:t>
            </a:r>
            <a:r>
              <a:rPr sz="2000" dirty="0">
                <a:latin typeface="Times New Roman"/>
                <a:cs typeface="Times New Roman"/>
              </a:rPr>
              <a:t>and</a:t>
            </a:r>
            <a:r>
              <a:rPr sz="2000" spc="254" dirty="0">
                <a:latin typeface="Times New Roman"/>
                <a:cs typeface="Times New Roman"/>
              </a:rPr>
              <a:t> </a:t>
            </a:r>
            <a:r>
              <a:rPr sz="2000" dirty="0">
                <a:latin typeface="Times New Roman"/>
                <a:cs typeface="Times New Roman"/>
              </a:rPr>
              <a:t>you</a:t>
            </a:r>
            <a:r>
              <a:rPr sz="2000" spc="260" dirty="0">
                <a:latin typeface="Times New Roman"/>
                <a:cs typeface="Times New Roman"/>
              </a:rPr>
              <a:t> </a:t>
            </a:r>
            <a:r>
              <a:rPr sz="2000" spc="-10" dirty="0">
                <a:latin typeface="Times New Roman"/>
                <a:cs typeface="Times New Roman"/>
              </a:rPr>
              <a:t>should</a:t>
            </a:r>
            <a:r>
              <a:rPr sz="2000" spc="-65" dirty="0">
                <a:latin typeface="Times New Roman"/>
                <a:cs typeface="Times New Roman"/>
              </a:rPr>
              <a:t> </a:t>
            </a:r>
            <a:r>
              <a:rPr sz="2000" dirty="0">
                <a:latin typeface="Times New Roman"/>
                <a:cs typeface="Times New Roman"/>
              </a:rPr>
              <a:t>too!</a:t>
            </a:r>
            <a:endParaRPr sz="2000">
              <a:latin typeface="Times New Roman"/>
              <a:cs typeface="Times New Roman"/>
            </a:endParaRPr>
          </a:p>
          <a:p>
            <a:pPr marL="417830" indent="-405765">
              <a:lnSpc>
                <a:spcPct val="100000"/>
              </a:lnSpc>
              <a:spcBef>
                <a:spcPts val="1310"/>
              </a:spcBef>
              <a:buFont typeface="Wingdings"/>
              <a:buChar char=""/>
              <a:tabLst>
                <a:tab pos="417830" algn="l"/>
                <a:tab pos="418465" algn="l"/>
                <a:tab pos="758825" algn="l"/>
                <a:tab pos="1684020" algn="l"/>
                <a:tab pos="3028950" algn="l"/>
                <a:tab pos="3509010" algn="l"/>
                <a:tab pos="4864100" algn="l"/>
                <a:tab pos="5299710" algn="l"/>
                <a:tab pos="6157595" algn="l"/>
                <a:tab pos="6819265" algn="l"/>
                <a:tab pos="7907655" algn="l"/>
                <a:tab pos="8736965" algn="l"/>
                <a:tab pos="9514205" algn="l"/>
              </a:tabLst>
            </a:pPr>
            <a:r>
              <a:rPr sz="2000" spc="-10" dirty="0">
                <a:latin typeface="Times New Roman"/>
                <a:cs typeface="Times New Roman"/>
              </a:rPr>
              <a:t>I</a:t>
            </a:r>
            <a:r>
              <a:rPr sz="2000" dirty="0">
                <a:latin typeface="Times New Roman"/>
                <a:cs typeface="Times New Roman"/>
              </a:rPr>
              <a:t>n	</a:t>
            </a:r>
            <a:r>
              <a:rPr sz="2000" spc="-15" dirty="0">
                <a:latin typeface="Times New Roman"/>
                <a:cs typeface="Times New Roman"/>
              </a:rPr>
              <a:t>e</a:t>
            </a:r>
            <a:r>
              <a:rPr sz="2000" spc="-10" dirty="0">
                <a:latin typeface="Times New Roman"/>
                <a:cs typeface="Times New Roman"/>
              </a:rPr>
              <a:t>x</a:t>
            </a:r>
            <a:r>
              <a:rPr sz="2000" spc="-20" dirty="0">
                <a:latin typeface="Times New Roman"/>
                <a:cs typeface="Times New Roman"/>
              </a:rPr>
              <a:t>i</a:t>
            </a:r>
            <a:r>
              <a:rPr sz="2000" spc="-15" dirty="0">
                <a:latin typeface="Times New Roman"/>
                <a:cs typeface="Times New Roman"/>
              </a:rPr>
              <a:t>s</a:t>
            </a:r>
            <a:r>
              <a:rPr sz="2000" dirty="0">
                <a:latin typeface="Times New Roman"/>
                <a:cs typeface="Times New Roman"/>
              </a:rPr>
              <a:t>t</a:t>
            </a:r>
            <a:r>
              <a:rPr sz="2000" spc="-25" dirty="0">
                <a:latin typeface="Times New Roman"/>
                <a:cs typeface="Times New Roman"/>
              </a:rPr>
              <a:t>i</a:t>
            </a:r>
            <a:r>
              <a:rPr sz="2000" spc="-10" dirty="0">
                <a:latin typeface="Times New Roman"/>
                <a:cs typeface="Times New Roman"/>
              </a:rPr>
              <a:t>n</a:t>
            </a:r>
            <a:r>
              <a:rPr sz="2000" dirty="0">
                <a:latin typeface="Times New Roman"/>
                <a:cs typeface="Times New Roman"/>
              </a:rPr>
              <a:t>g	s</a:t>
            </a:r>
            <a:r>
              <a:rPr sz="2000" spc="-10" dirty="0">
                <a:latin typeface="Times New Roman"/>
                <a:cs typeface="Times New Roman"/>
              </a:rPr>
              <a:t>y</a:t>
            </a:r>
            <a:r>
              <a:rPr sz="2000" dirty="0">
                <a:latin typeface="Times New Roman"/>
                <a:cs typeface="Times New Roman"/>
              </a:rPr>
              <a:t>s</a:t>
            </a:r>
            <a:r>
              <a:rPr sz="2000" spc="-10" dirty="0">
                <a:latin typeface="Times New Roman"/>
                <a:cs typeface="Times New Roman"/>
              </a:rPr>
              <a:t>t</a:t>
            </a:r>
            <a:r>
              <a:rPr sz="2000" dirty="0">
                <a:latin typeface="Times New Roman"/>
                <a:cs typeface="Times New Roman"/>
              </a:rPr>
              <a:t>em </a:t>
            </a:r>
            <a:r>
              <a:rPr sz="2000" spc="-5" dirty="0">
                <a:latin typeface="Times New Roman"/>
                <a:cs typeface="Times New Roman"/>
              </a:rPr>
              <a:t> </a:t>
            </a:r>
            <a:r>
              <a:rPr sz="2000" spc="-10" dirty="0">
                <a:latin typeface="Times New Roman"/>
                <a:cs typeface="Times New Roman"/>
              </a:rPr>
              <a:t>y</a:t>
            </a:r>
            <a:r>
              <a:rPr sz="2000" dirty="0">
                <a:latin typeface="Times New Roman"/>
                <a:cs typeface="Times New Roman"/>
              </a:rPr>
              <a:t>ou	c</a:t>
            </a:r>
            <a:r>
              <a:rPr sz="2000" spc="-20" dirty="0">
                <a:latin typeface="Times New Roman"/>
                <a:cs typeface="Times New Roman"/>
              </a:rPr>
              <a:t>a</a:t>
            </a:r>
            <a:r>
              <a:rPr sz="2000" dirty="0">
                <a:latin typeface="Times New Roman"/>
                <a:cs typeface="Times New Roman"/>
              </a:rPr>
              <a:t>n	o</a:t>
            </a:r>
            <a:r>
              <a:rPr sz="2000" spc="5" dirty="0">
                <a:latin typeface="Times New Roman"/>
                <a:cs typeface="Times New Roman"/>
              </a:rPr>
              <a:t>n</a:t>
            </a:r>
            <a:r>
              <a:rPr sz="2000" dirty="0">
                <a:latin typeface="Times New Roman"/>
                <a:cs typeface="Times New Roman"/>
              </a:rPr>
              <a:t>ly </a:t>
            </a:r>
            <a:r>
              <a:rPr sz="2000" spc="-5" dirty="0">
                <a:latin typeface="Times New Roman"/>
                <a:cs typeface="Times New Roman"/>
              </a:rPr>
              <a:t> </a:t>
            </a:r>
            <a:r>
              <a:rPr sz="2000" dirty="0">
                <a:latin typeface="Times New Roman"/>
                <a:cs typeface="Times New Roman"/>
              </a:rPr>
              <a:t>ac</a:t>
            </a:r>
            <a:r>
              <a:rPr sz="2000" spc="-20" dirty="0">
                <a:latin typeface="Times New Roman"/>
                <a:cs typeface="Times New Roman"/>
              </a:rPr>
              <a:t>c</a:t>
            </a:r>
            <a:r>
              <a:rPr sz="2000" spc="-15" dirty="0">
                <a:latin typeface="Times New Roman"/>
                <a:cs typeface="Times New Roman"/>
              </a:rPr>
              <a:t>es</a:t>
            </a:r>
            <a:r>
              <a:rPr sz="2000" dirty="0">
                <a:latin typeface="Times New Roman"/>
                <a:cs typeface="Times New Roman"/>
              </a:rPr>
              <a:t>s	</a:t>
            </a:r>
            <a:r>
              <a:rPr sz="2000" spc="-20" dirty="0">
                <a:latin typeface="Times New Roman"/>
                <a:cs typeface="Times New Roman"/>
              </a:rPr>
              <a:t>t</a:t>
            </a:r>
            <a:r>
              <a:rPr sz="2000" spc="-10" dirty="0">
                <a:latin typeface="Times New Roman"/>
                <a:cs typeface="Times New Roman"/>
              </a:rPr>
              <a:t>h</a:t>
            </a:r>
            <a:r>
              <a:rPr sz="2000" dirty="0">
                <a:latin typeface="Times New Roman"/>
                <a:cs typeface="Times New Roman"/>
              </a:rPr>
              <a:t>e	</a:t>
            </a:r>
            <a:r>
              <a:rPr sz="2000" spc="-10" dirty="0">
                <a:latin typeface="Times New Roman"/>
                <a:cs typeface="Times New Roman"/>
              </a:rPr>
              <a:t>fo</a:t>
            </a:r>
            <a:r>
              <a:rPr sz="2000" dirty="0">
                <a:latin typeface="Times New Roman"/>
                <a:cs typeface="Times New Roman"/>
              </a:rPr>
              <a:t>r</a:t>
            </a:r>
            <a:r>
              <a:rPr sz="2000" spc="-10" dirty="0">
                <a:latin typeface="Times New Roman"/>
                <a:cs typeface="Times New Roman"/>
              </a:rPr>
              <a:t>e</a:t>
            </a:r>
            <a:r>
              <a:rPr sz="2000" spc="-20" dirty="0">
                <a:latin typeface="Times New Roman"/>
                <a:cs typeface="Times New Roman"/>
              </a:rPr>
              <a:t>i</a:t>
            </a:r>
            <a:r>
              <a:rPr sz="2000" spc="-10" dirty="0">
                <a:latin typeface="Times New Roman"/>
                <a:cs typeface="Times New Roman"/>
              </a:rPr>
              <a:t>g</a:t>
            </a:r>
            <a:r>
              <a:rPr sz="2000" dirty="0">
                <a:latin typeface="Times New Roman"/>
                <a:cs typeface="Times New Roman"/>
              </a:rPr>
              <a:t>n	</a:t>
            </a:r>
            <a:r>
              <a:rPr sz="2000" spc="-15" dirty="0">
                <a:latin typeface="Times New Roman"/>
                <a:cs typeface="Times New Roman"/>
              </a:rPr>
              <a:t>s</a:t>
            </a:r>
            <a:r>
              <a:rPr sz="2000" spc="-20" dirty="0">
                <a:latin typeface="Times New Roman"/>
                <a:cs typeface="Times New Roman"/>
              </a:rPr>
              <a:t>t</a:t>
            </a:r>
            <a:r>
              <a:rPr sz="2000" spc="-10" dirty="0">
                <a:latin typeface="Times New Roman"/>
                <a:cs typeface="Times New Roman"/>
              </a:rPr>
              <a:t>o</a:t>
            </a:r>
            <a:r>
              <a:rPr sz="2000" spc="-15" dirty="0">
                <a:latin typeface="Times New Roman"/>
                <a:cs typeface="Times New Roman"/>
              </a:rPr>
              <a:t>c</a:t>
            </a:r>
            <a:r>
              <a:rPr sz="2000" dirty="0">
                <a:latin typeface="Times New Roman"/>
                <a:cs typeface="Times New Roman"/>
              </a:rPr>
              <a:t>k	ex</a:t>
            </a:r>
            <a:r>
              <a:rPr sz="2000" spc="-15" dirty="0">
                <a:latin typeface="Times New Roman"/>
                <a:cs typeface="Times New Roman"/>
              </a:rPr>
              <a:t>c</a:t>
            </a:r>
            <a:r>
              <a:rPr sz="2000" dirty="0">
                <a:latin typeface="Times New Roman"/>
                <a:cs typeface="Times New Roman"/>
              </a:rPr>
              <a:t>h</a:t>
            </a:r>
            <a:r>
              <a:rPr sz="2000" spc="-10" dirty="0">
                <a:latin typeface="Times New Roman"/>
                <a:cs typeface="Times New Roman"/>
              </a:rPr>
              <a:t>a</a:t>
            </a:r>
            <a:r>
              <a:rPr sz="2000" dirty="0">
                <a:latin typeface="Times New Roman"/>
                <a:cs typeface="Times New Roman"/>
              </a:rPr>
              <a:t>n</a:t>
            </a:r>
            <a:r>
              <a:rPr sz="2000" spc="5" dirty="0">
                <a:latin typeface="Times New Roman"/>
                <a:cs typeface="Times New Roman"/>
              </a:rPr>
              <a:t>g</a:t>
            </a:r>
            <a:r>
              <a:rPr sz="2000" dirty="0">
                <a:latin typeface="Times New Roman"/>
                <a:cs typeface="Times New Roman"/>
              </a:rPr>
              <a:t>e	</a:t>
            </a:r>
            <a:r>
              <a:rPr sz="2000" spc="-20" dirty="0">
                <a:latin typeface="Times New Roman"/>
                <a:cs typeface="Times New Roman"/>
              </a:rPr>
              <a:t>m</a:t>
            </a:r>
            <a:r>
              <a:rPr sz="2000" dirty="0">
                <a:latin typeface="Times New Roman"/>
                <a:cs typeface="Times New Roman"/>
              </a:rPr>
              <a:t>a</a:t>
            </a:r>
            <a:r>
              <a:rPr sz="2000" spc="-10" dirty="0">
                <a:latin typeface="Times New Roman"/>
                <a:cs typeface="Times New Roman"/>
              </a:rPr>
              <a:t>r</a:t>
            </a:r>
            <a:r>
              <a:rPr sz="2000" dirty="0">
                <a:latin typeface="Times New Roman"/>
                <a:cs typeface="Times New Roman"/>
              </a:rPr>
              <a:t>k</a:t>
            </a:r>
            <a:r>
              <a:rPr sz="2000" spc="-10" dirty="0">
                <a:latin typeface="Times New Roman"/>
                <a:cs typeface="Times New Roman"/>
              </a:rPr>
              <a:t>e</a:t>
            </a:r>
            <a:r>
              <a:rPr sz="2000" dirty="0">
                <a:latin typeface="Times New Roman"/>
                <a:cs typeface="Times New Roman"/>
              </a:rPr>
              <a:t>t	va</a:t>
            </a:r>
            <a:r>
              <a:rPr sz="2000" spc="-20" dirty="0">
                <a:latin typeface="Times New Roman"/>
                <a:cs typeface="Times New Roman"/>
              </a:rPr>
              <a:t>l</a:t>
            </a:r>
            <a:r>
              <a:rPr sz="2000" dirty="0">
                <a:latin typeface="Times New Roman"/>
                <a:cs typeface="Times New Roman"/>
              </a:rPr>
              <a:t>ues	</a:t>
            </a:r>
            <a:r>
              <a:rPr sz="2000" spc="-30" dirty="0">
                <a:latin typeface="Times New Roman"/>
                <a:cs typeface="Times New Roman"/>
              </a:rPr>
              <a:t>a</a:t>
            </a:r>
            <a:r>
              <a:rPr sz="2000" spc="-35" dirty="0">
                <a:latin typeface="Times New Roman"/>
                <a:cs typeface="Times New Roman"/>
              </a:rPr>
              <a:t>n</a:t>
            </a:r>
            <a:r>
              <a:rPr sz="2000" dirty="0">
                <a:latin typeface="Times New Roman"/>
                <a:cs typeface="Times New Roman"/>
              </a:rPr>
              <a:t>d</a:t>
            </a:r>
            <a:endParaRPr sz="2000">
              <a:latin typeface="Times New Roman"/>
              <a:cs typeface="Times New Roman"/>
            </a:endParaRPr>
          </a:p>
          <a:p>
            <a:pPr marL="355600">
              <a:lnSpc>
                <a:spcPct val="100000"/>
              </a:lnSpc>
              <a:spcBef>
                <a:spcPts val="1205"/>
              </a:spcBef>
            </a:pPr>
            <a:r>
              <a:rPr sz="2000" dirty="0">
                <a:latin typeface="Times New Roman"/>
                <a:cs typeface="Times New Roman"/>
              </a:rPr>
              <a:t>trades</a:t>
            </a:r>
            <a:r>
              <a:rPr sz="2000" spc="-90" dirty="0">
                <a:latin typeface="Times New Roman"/>
                <a:cs typeface="Times New Roman"/>
              </a:rPr>
              <a:t> </a:t>
            </a:r>
            <a:r>
              <a:rPr sz="2000" dirty="0">
                <a:latin typeface="Times New Roman"/>
                <a:cs typeface="Times New Roman"/>
              </a:rPr>
              <a:t>and</a:t>
            </a:r>
            <a:r>
              <a:rPr sz="2000" spc="-50" dirty="0">
                <a:latin typeface="Times New Roman"/>
                <a:cs typeface="Times New Roman"/>
              </a:rPr>
              <a:t> </a:t>
            </a:r>
            <a:r>
              <a:rPr sz="2000" spc="-5" dirty="0">
                <a:latin typeface="Times New Roman"/>
                <a:cs typeface="Times New Roman"/>
              </a:rPr>
              <a:t>if</a:t>
            </a:r>
            <a:r>
              <a:rPr sz="2000" spc="-50" dirty="0">
                <a:latin typeface="Times New Roman"/>
                <a:cs typeface="Times New Roman"/>
              </a:rPr>
              <a:t> </a:t>
            </a:r>
            <a:r>
              <a:rPr sz="2000" dirty="0">
                <a:latin typeface="Times New Roman"/>
                <a:cs typeface="Times New Roman"/>
              </a:rPr>
              <a:t>you</a:t>
            </a:r>
            <a:r>
              <a:rPr sz="2000" spc="-50" dirty="0">
                <a:latin typeface="Times New Roman"/>
                <a:cs typeface="Times New Roman"/>
              </a:rPr>
              <a:t> </a:t>
            </a:r>
            <a:r>
              <a:rPr sz="2000" dirty="0">
                <a:latin typeface="Times New Roman"/>
                <a:cs typeface="Times New Roman"/>
              </a:rPr>
              <a:t>want</a:t>
            </a:r>
            <a:r>
              <a:rPr sz="2000" spc="-55" dirty="0">
                <a:latin typeface="Times New Roman"/>
                <a:cs typeface="Times New Roman"/>
              </a:rPr>
              <a:t> </a:t>
            </a:r>
            <a:r>
              <a:rPr sz="2000" spc="-5" dirty="0">
                <a:latin typeface="Times New Roman"/>
                <a:cs typeface="Times New Roman"/>
              </a:rPr>
              <a:t>to</a:t>
            </a:r>
            <a:r>
              <a:rPr sz="2000" spc="-50" dirty="0">
                <a:latin typeface="Times New Roman"/>
                <a:cs typeface="Times New Roman"/>
              </a:rPr>
              <a:t> </a:t>
            </a:r>
            <a:r>
              <a:rPr sz="2000" dirty="0">
                <a:latin typeface="Times New Roman"/>
                <a:cs typeface="Times New Roman"/>
              </a:rPr>
              <a:t>explore</a:t>
            </a:r>
            <a:r>
              <a:rPr sz="2000" spc="-90" dirty="0">
                <a:latin typeface="Times New Roman"/>
                <a:cs typeface="Times New Roman"/>
              </a:rPr>
              <a:t> </a:t>
            </a:r>
            <a:r>
              <a:rPr sz="2000" spc="-5" dirty="0">
                <a:latin typeface="Times New Roman"/>
                <a:cs typeface="Times New Roman"/>
              </a:rPr>
              <a:t>more</a:t>
            </a:r>
            <a:r>
              <a:rPr sz="2000" spc="-40" dirty="0">
                <a:latin typeface="Times New Roman"/>
                <a:cs typeface="Times New Roman"/>
              </a:rPr>
              <a:t> </a:t>
            </a:r>
            <a:r>
              <a:rPr sz="2000" dirty="0">
                <a:latin typeface="Times New Roman"/>
                <a:cs typeface="Times New Roman"/>
              </a:rPr>
              <a:t>about</a:t>
            </a:r>
            <a:r>
              <a:rPr sz="2000" spc="-90" dirty="0">
                <a:latin typeface="Times New Roman"/>
                <a:cs typeface="Times New Roman"/>
              </a:rPr>
              <a:t> </a:t>
            </a:r>
            <a:r>
              <a:rPr sz="2000" dirty="0">
                <a:latin typeface="Times New Roman"/>
                <a:cs typeface="Times New Roman"/>
              </a:rPr>
              <a:t>the</a:t>
            </a:r>
            <a:r>
              <a:rPr sz="2000" spc="-55" dirty="0">
                <a:latin typeface="Times New Roman"/>
                <a:cs typeface="Times New Roman"/>
              </a:rPr>
              <a:t> </a:t>
            </a:r>
            <a:r>
              <a:rPr sz="2000" dirty="0">
                <a:latin typeface="Times New Roman"/>
                <a:cs typeface="Times New Roman"/>
              </a:rPr>
              <a:t>thing</a:t>
            </a:r>
            <a:r>
              <a:rPr sz="2000" spc="-75" dirty="0">
                <a:latin typeface="Times New Roman"/>
                <a:cs typeface="Times New Roman"/>
              </a:rPr>
              <a:t> </a:t>
            </a:r>
            <a:r>
              <a:rPr sz="2000" spc="-5" dirty="0">
                <a:latin typeface="Times New Roman"/>
                <a:cs typeface="Times New Roman"/>
              </a:rPr>
              <a:t>it</a:t>
            </a:r>
            <a:r>
              <a:rPr sz="2000" spc="-65" dirty="0">
                <a:latin typeface="Times New Roman"/>
                <a:cs typeface="Times New Roman"/>
              </a:rPr>
              <a:t> </a:t>
            </a:r>
            <a:r>
              <a:rPr sz="2000" dirty="0">
                <a:latin typeface="Times New Roman"/>
                <a:cs typeface="Times New Roman"/>
              </a:rPr>
              <a:t>asks</a:t>
            </a:r>
            <a:r>
              <a:rPr sz="2000" spc="-25" dirty="0">
                <a:latin typeface="Times New Roman"/>
                <a:cs typeface="Times New Roman"/>
              </a:rPr>
              <a:t> </a:t>
            </a:r>
            <a:r>
              <a:rPr sz="2000" dirty="0">
                <a:latin typeface="Times New Roman"/>
                <a:cs typeface="Times New Roman"/>
              </a:rPr>
              <a:t>for</a:t>
            </a:r>
            <a:r>
              <a:rPr sz="2000" spc="-85" dirty="0">
                <a:latin typeface="Times New Roman"/>
                <a:cs typeface="Times New Roman"/>
              </a:rPr>
              <a:t> </a:t>
            </a:r>
            <a:r>
              <a:rPr sz="2000" dirty="0">
                <a:latin typeface="Times New Roman"/>
                <a:cs typeface="Times New Roman"/>
              </a:rPr>
              <a:t>premium</a:t>
            </a:r>
            <a:r>
              <a:rPr sz="2000" spc="-80" dirty="0">
                <a:latin typeface="Times New Roman"/>
                <a:cs typeface="Times New Roman"/>
              </a:rPr>
              <a:t> </a:t>
            </a:r>
            <a:r>
              <a:rPr sz="2000" spc="-10" dirty="0">
                <a:latin typeface="Times New Roman"/>
                <a:cs typeface="Times New Roman"/>
              </a:rPr>
              <a:t>subscription.</a:t>
            </a:r>
            <a:endParaRPr sz="20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8934" y="944372"/>
            <a:ext cx="4292600" cy="635000"/>
          </a:xfrm>
          <a:prstGeom prst="rect">
            <a:avLst/>
          </a:prstGeom>
        </p:spPr>
        <p:txBody>
          <a:bodyPr vert="horz" wrap="square" lIns="0" tIns="12065" rIns="0" bIns="0" rtlCol="0">
            <a:spAutoFit/>
          </a:bodyPr>
          <a:lstStyle/>
          <a:p>
            <a:pPr marL="12700">
              <a:lnSpc>
                <a:spcPct val="100000"/>
              </a:lnSpc>
              <a:spcBef>
                <a:spcPts val="95"/>
              </a:spcBef>
            </a:pPr>
            <a:r>
              <a:rPr spc="-20" dirty="0"/>
              <a:t>DISADVANTAGES</a:t>
            </a:r>
          </a:p>
        </p:txBody>
      </p:sp>
      <p:sp>
        <p:nvSpPr>
          <p:cNvPr id="3" name="object 3"/>
          <p:cNvSpPr txBox="1"/>
          <p:nvPr/>
        </p:nvSpPr>
        <p:spPr>
          <a:xfrm>
            <a:off x="1968500" y="2162889"/>
            <a:ext cx="9227185" cy="1854200"/>
          </a:xfrm>
          <a:prstGeom prst="rect">
            <a:avLst/>
          </a:prstGeom>
        </p:spPr>
        <p:txBody>
          <a:bodyPr vert="horz" wrap="square" lIns="0" tIns="164465" rIns="0" bIns="0" rtlCol="0">
            <a:spAutoFit/>
          </a:bodyPr>
          <a:lstStyle/>
          <a:p>
            <a:pPr marL="299085" indent="-287020">
              <a:lnSpc>
                <a:spcPct val="100000"/>
              </a:lnSpc>
              <a:spcBef>
                <a:spcPts val="1295"/>
              </a:spcBef>
              <a:buFont typeface="Wingdings"/>
              <a:buChar char=""/>
              <a:tabLst>
                <a:tab pos="299720" algn="l"/>
              </a:tabLst>
            </a:pPr>
            <a:r>
              <a:rPr sz="2000" dirty="0">
                <a:latin typeface="Times New Roman"/>
                <a:cs typeface="Times New Roman"/>
              </a:rPr>
              <a:t>In</a:t>
            </a:r>
            <a:r>
              <a:rPr sz="2000" spc="-20" dirty="0">
                <a:latin typeface="Times New Roman"/>
                <a:cs typeface="Times New Roman"/>
              </a:rPr>
              <a:t> </a:t>
            </a:r>
            <a:r>
              <a:rPr sz="2000" dirty="0">
                <a:latin typeface="Times New Roman"/>
                <a:cs typeface="Times New Roman"/>
              </a:rPr>
              <a:t>this</a:t>
            </a:r>
            <a:r>
              <a:rPr sz="2000" spc="-50" dirty="0">
                <a:latin typeface="Times New Roman"/>
                <a:cs typeface="Times New Roman"/>
              </a:rPr>
              <a:t> </a:t>
            </a:r>
            <a:r>
              <a:rPr sz="2000" dirty="0">
                <a:latin typeface="Times New Roman"/>
                <a:cs typeface="Times New Roman"/>
              </a:rPr>
              <a:t>existing</a:t>
            </a:r>
            <a:r>
              <a:rPr sz="2000" spc="-45" dirty="0">
                <a:latin typeface="Times New Roman"/>
                <a:cs typeface="Times New Roman"/>
              </a:rPr>
              <a:t> </a:t>
            </a:r>
            <a:r>
              <a:rPr sz="2000" dirty="0">
                <a:latin typeface="Times New Roman"/>
                <a:cs typeface="Times New Roman"/>
              </a:rPr>
              <a:t>system</a:t>
            </a:r>
            <a:r>
              <a:rPr sz="2000" spc="-45" dirty="0">
                <a:latin typeface="Times New Roman"/>
                <a:cs typeface="Times New Roman"/>
              </a:rPr>
              <a:t> </a:t>
            </a:r>
            <a:r>
              <a:rPr sz="2000" dirty="0">
                <a:latin typeface="Times New Roman"/>
                <a:cs typeface="Times New Roman"/>
              </a:rPr>
              <a:t>we</a:t>
            </a:r>
            <a:r>
              <a:rPr sz="2000" spc="-10" dirty="0">
                <a:latin typeface="Times New Roman"/>
                <a:cs typeface="Times New Roman"/>
              </a:rPr>
              <a:t> </a:t>
            </a:r>
            <a:r>
              <a:rPr sz="2000" dirty="0">
                <a:latin typeface="Times New Roman"/>
                <a:cs typeface="Times New Roman"/>
              </a:rPr>
              <a:t>cannot</a:t>
            </a:r>
            <a:r>
              <a:rPr sz="2000" spc="-45" dirty="0">
                <a:latin typeface="Times New Roman"/>
                <a:cs typeface="Times New Roman"/>
              </a:rPr>
              <a:t> </a:t>
            </a:r>
            <a:r>
              <a:rPr sz="2000" dirty="0">
                <a:latin typeface="Times New Roman"/>
                <a:cs typeface="Times New Roman"/>
              </a:rPr>
              <a:t>access</a:t>
            </a:r>
            <a:r>
              <a:rPr sz="2000" spc="-25" dirty="0">
                <a:latin typeface="Times New Roman"/>
                <a:cs typeface="Times New Roman"/>
              </a:rPr>
              <a:t> </a:t>
            </a:r>
            <a:r>
              <a:rPr sz="2000" dirty="0">
                <a:latin typeface="Times New Roman"/>
                <a:cs typeface="Times New Roman"/>
              </a:rPr>
              <a:t>and visualise</a:t>
            </a:r>
            <a:r>
              <a:rPr sz="2000" spc="-4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Indian</a:t>
            </a:r>
            <a:r>
              <a:rPr sz="2000" spc="-50" dirty="0">
                <a:latin typeface="Times New Roman"/>
                <a:cs typeface="Times New Roman"/>
              </a:rPr>
              <a:t> </a:t>
            </a:r>
            <a:r>
              <a:rPr sz="2000" dirty="0">
                <a:latin typeface="Times New Roman"/>
                <a:cs typeface="Times New Roman"/>
              </a:rPr>
              <a:t>Market</a:t>
            </a:r>
            <a:r>
              <a:rPr sz="2000" spc="-40" dirty="0">
                <a:latin typeface="Times New Roman"/>
                <a:cs typeface="Times New Roman"/>
              </a:rPr>
              <a:t> </a:t>
            </a:r>
            <a:r>
              <a:rPr sz="2000" dirty="0">
                <a:latin typeface="Times New Roman"/>
                <a:cs typeface="Times New Roman"/>
              </a:rPr>
              <a:t>data.</a:t>
            </a:r>
          </a:p>
          <a:p>
            <a:pPr marL="299085" indent="-287020">
              <a:lnSpc>
                <a:spcPct val="100000"/>
              </a:lnSpc>
              <a:spcBef>
                <a:spcPts val="1200"/>
              </a:spcBef>
              <a:buFont typeface="Wingdings"/>
              <a:buChar char=""/>
              <a:tabLst>
                <a:tab pos="299720" algn="l"/>
              </a:tabLst>
            </a:pPr>
            <a:r>
              <a:rPr sz="2000" dirty="0">
                <a:latin typeface="Times New Roman"/>
                <a:cs typeface="Times New Roman"/>
              </a:rPr>
              <a:t>It</a:t>
            </a:r>
            <a:r>
              <a:rPr sz="2000" spc="-25" dirty="0">
                <a:latin typeface="Times New Roman"/>
                <a:cs typeface="Times New Roman"/>
              </a:rPr>
              <a:t> </a:t>
            </a:r>
            <a:r>
              <a:rPr sz="2000" dirty="0">
                <a:latin typeface="Times New Roman"/>
                <a:cs typeface="Times New Roman"/>
              </a:rPr>
              <a:t>doesn't</a:t>
            </a:r>
            <a:r>
              <a:rPr sz="2000" spc="-30" dirty="0">
                <a:latin typeface="Times New Roman"/>
                <a:cs typeface="Times New Roman"/>
              </a:rPr>
              <a:t> </a:t>
            </a:r>
            <a:r>
              <a:rPr sz="2000" dirty="0">
                <a:latin typeface="Times New Roman"/>
                <a:cs typeface="Times New Roman"/>
              </a:rPr>
              <a:t>have</a:t>
            </a:r>
            <a:r>
              <a:rPr sz="2000" spc="-10" dirty="0">
                <a:latin typeface="Times New Roman"/>
                <a:cs typeface="Times New Roman"/>
              </a:rPr>
              <a:t> </a:t>
            </a:r>
            <a:r>
              <a:rPr sz="2000" dirty="0">
                <a:latin typeface="Times New Roman"/>
                <a:cs typeface="Times New Roman"/>
              </a:rPr>
              <a:t>trading</a:t>
            </a:r>
            <a:r>
              <a:rPr sz="2000" spc="-35" dirty="0">
                <a:latin typeface="Times New Roman"/>
                <a:cs typeface="Times New Roman"/>
              </a:rPr>
              <a:t> </a:t>
            </a:r>
            <a:r>
              <a:rPr sz="2000" dirty="0">
                <a:latin typeface="Times New Roman"/>
                <a:cs typeface="Times New Roman"/>
              </a:rPr>
              <a:t>journal</a:t>
            </a:r>
            <a:r>
              <a:rPr sz="2000" spc="-55" dirty="0">
                <a:latin typeface="Times New Roman"/>
                <a:cs typeface="Times New Roman"/>
              </a:rPr>
              <a:t> </a:t>
            </a:r>
            <a:r>
              <a:rPr sz="2000" dirty="0">
                <a:latin typeface="Times New Roman"/>
                <a:cs typeface="Times New Roman"/>
              </a:rPr>
              <a:t>which</a:t>
            </a:r>
            <a:r>
              <a:rPr sz="2000" spc="-10" dirty="0">
                <a:latin typeface="Times New Roman"/>
                <a:cs typeface="Times New Roman"/>
              </a:rPr>
              <a:t> </a:t>
            </a:r>
            <a:r>
              <a:rPr sz="2000" dirty="0">
                <a:latin typeface="Times New Roman"/>
                <a:cs typeface="Times New Roman"/>
              </a:rPr>
              <a:t>keeps</a:t>
            </a:r>
            <a:r>
              <a:rPr sz="2000" spc="-20" dirty="0">
                <a:latin typeface="Times New Roman"/>
                <a:cs typeface="Times New Roman"/>
              </a:rPr>
              <a:t> </a:t>
            </a:r>
            <a:r>
              <a:rPr sz="2000" dirty="0">
                <a:latin typeface="Times New Roman"/>
                <a:cs typeface="Times New Roman"/>
              </a:rPr>
              <a:t>track</a:t>
            </a:r>
            <a:r>
              <a:rPr sz="2000" spc="-25"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records</a:t>
            </a:r>
            <a:r>
              <a:rPr sz="2000" spc="-45"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dirty="0">
                <a:latin typeface="Times New Roman"/>
                <a:cs typeface="Times New Roman"/>
              </a:rPr>
              <a:t>trades</a:t>
            </a:r>
            <a:r>
              <a:rPr sz="2000" spc="-30" dirty="0">
                <a:latin typeface="Times New Roman"/>
                <a:cs typeface="Times New Roman"/>
              </a:rPr>
              <a:t> </a:t>
            </a:r>
            <a:r>
              <a:rPr sz="2000" dirty="0">
                <a:latin typeface="Times New Roman"/>
                <a:cs typeface="Times New Roman"/>
              </a:rPr>
              <a:t>which</a:t>
            </a:r>
            <a:r>
              <a:rPr sz="2000" spc="-25" dirty="0">
                <a:latin typeface="Times New Roman"/>
                <a:cs typeface="Times New Roman"/>
              </a:rPr>
              <a:t> </a:t>
            </a:r>
            <a:r>
              <a:rPr sz="2000" spc="-5" dirty="0">
                <a:latin typeface="Times New Roman"/>
                <a:cs typeface="Times New Roman"/>
              </a:rPr>
              <a:t>will</a:t>
            </a:r>
            <a:r>
              <a:rPr sz="2000" spc="-35" dirty="0">
                <a:latin typeface="Times New Roman"/>
                <a:cs typeface="Times New Roman"/>
              </a:rPr>
              <a:t> </a:t>
            </a:r>
            <a:r>
              <a:rPr sz="2000" dirty="0">
                <a:latin typeface="Times New Roman"/>
                <a:cs typeface="Times New Roman"/>
              </a:rPr>
              <a:t>be</a:t>
            </a:r>
            <a:r>
              <a:rPr sz="2000" spc="-5" dirty="0">
                <a:latin typeface="Times New Roman"/>
                <a:cs typeface="Times New Roman"/>
              </a:rPr>
              <a:t> </a:t>
            </a:r>
            <a:r>
              <a:rPr sz="2000" dirty="0">
                <a:latin typeface="Times New Roman"/>
                <a:cs typeface="Times New Roman"/>
              </a:rPr>
              <a:t>used</a:t>
            </a:r>
          </a:p>
          <a:p>
            <a:pPr marL="299085">
              <a:lnSpc>
                <a:spcPct val="100000"/>
              </a:lnSpc>
              <a:spcBef>
                <a:spcPts val="1200"/>
              </a:spcBef>
            </a:pPr>
            <a:r>
              <a:rPr sz="2000" spc="-5" dirty="0">
                <a:latin typeface="Times New Roman"/>
                <a:cs typeface="Times New Roman"/>
              </a:rPr>
              <a:t>to</a:t>
            </a:r>
            <a:r>
              <a:rPr sz="2000" dirty="0">
                <a:latin typeface="Times New Roman"/>
                <a:cs typeface="Times New Roman"/>
              </a:rPr>
              <a:t> realising</a:t>
            </a:r>
            <a:r>
              <a:rPr sz="2000" spc="20" dirty="0">
                <a:latin typeface="Times New Roman"/>
                <a:cs typeface="Times New Roman"/>
              </a:rPr>
              <a:t> </a:t>
            </a:r>
            <a:r>
              <a:rPr sz="2000" dirty="0">
                <a:latin typeface="Times New Roman"/>
                <a:cs typeface="Times New Roman"/>
              </a:rPr>
              <a:t>their</a:t>
            </a:r>
            <a:r>
              <a:rPr sz="2000" spc="-60" dirty="0">
                <a:latin typeface="Times New Roman"/>
                <a:cs typeface="Times New Roman"/>
              </a:rPr>
              <a:t> </a:t>
            </a:r>
            <a:r>
              <a:rPr sz="2000" spc="-5" dirty="0">
                <a:latin typeface="Times New Roman"/>
                <a:cs typeface="Times New Roman"/>
              </a:rPr>
              <a:t>mistakes.</a:t>
            </a:r>
            <a:endParaRPr sz="2000" dirty="0">
              <a:latin typeface="Times New Roman"/>
              <a:cs typeface="Times New Roman"/>
            </a:endParaRPr>
          </a:p>
          <a:p>
            <a:pPr marL="299085" indent="-287020">
              <a:lnSpc>
                <a:spcPct val="100000"/>
              </a:lnSpc>
              <a:spcBef>
                <a:spcPts val="1200"/>
              </a:spcBef>
              <a:buFont typeface="Wingdings"/>
              <a:buChar char=""/>
              <a:tabLst>
                <a:tab pos="299720" algn="l"/>
              </a:tabLst>
            </a:pPr>
            <a:r>
              <a:rPr sz="2000" dirty="0">
                <a:latin typeface="Times New Roman"/>
                <a:cs typeface="Times New Roman"/>
              </a:rPr>
              <a:t>Its</a:t>
            </a:r>
            <a:r>
              <a:rPr sz="2000" spc="-50" dirty="0">
                <a:latin typeface="Times New Roman"/>
                <a:cs typeface="Times New Roman"/>
              </a:rPr>
              <a:t> </a:t>
            </a:r>
            <a:r>
              <a:rPr sz="2000" spc="5" dirty="0">
                <a:latin typeface="Times New Roman"/>
                <a:cs typeface="Times New Roman"/>
              </a:rPr>
              <a:t>not</a:t>
            </a:r>
            <a:r>
              <a:rPr sz="2000" spc="-60" dirty="0">
                <a:latin typeface="Times New Roman"/>
                <a:cs typeface="Times New Roman"/>
              </a:rPr>
              <a:t> </a:t>
            </a:r>
            <a:r>
              <a:rPr sz="2000" dirty="0">
                <a:latin typeface="Times New Roman"/>
                <a:cs typeface="Times New Roman"/>
              </a:rPr>
              <a:t>user</a:t>
            </a:r>
            <a:r>
              <a:rPr sz="2000" spc="-55" dirty="0">
                <a:latin typeface="Times New Roman"/>
                <a:cs typeface="Times New Roman"/>
              </a:rPr>
              <a:t> </a:t>
            </a:r>
            <a:r>
              <a:rPr sz="2000" spc="-5" dirty="0">
                <a:latin typeface="Times New Roman"/>
                <a:cs typeface="Times New Roman"/>
              </a:rPr>
              <a:t>friendly</a:t>
            </a:r>
            <a:r>
              <a:rPr sz="2000" spc="-70" dirty="0">
                <a:latin typeface="Times New Roman"/>
                <a:cs typeface="Times New Roman"/>
              </a:rPr>
              <a:t> </a:t>
            </a:r>
            <a:r>
              <a:rPr sz="2000" spc="-5" dirty="0">
                <a:latin typeface="Times New Roman"/>
                <a:cs typeface="Times New Roman"/>
              </a:rPr>
              <a:t>interface.</a:t>
            </a:r>
            <a:endParaRPr sz="20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0621" y="1202181"/>
            <a:ext cx="4685665" cy="635000"/>
          </a:xfrm>
          <a:prstGeom prst="rect">
            <a:avLst/>
          </a:prstGeom>
        </p:spPr>
        <p:txBody>
          <a:bodyPr vert="horz" wrap="square" lIns="0" tIns="12065" rIns="0" bIns="0" rtlCol="0">
            <a:spAutoFit/>
          </a:bodyPr>
          <a:lstStyle/>
          <a:p>
            <a:pPr marL="12700">
              <a:lnSpc>
                <a:spcPct val="100000"/>
              </a:lnSpc>
              <a:spcBef>
                <a:spcPts val="95"/>
              </a:spcBef>
            </a:pPr>
            <a:r>
              <a:rPr spc="-30" dirty="0"/>
              <a:t>PR</a:t>
            </a:r>
            <a:r>
              <a:rPr spc="-35" dirty="0"/>
              <a:t>O</a:t>
            </a:r>
            <a:r>
              <a:rPr spc="-30" dirty="0"/>
              <a:t>P</a:t>
            </a:r>
            <a:r>
              <a:rPr spc="-35" dirty="0"/>
              <a:t>O</a:t>
            </a:r>
            <a:r>
              <a:rPr spc="-30" dirty="0"/>
              <a:t>S</a:t>
            </a:r>
            <a:r>
              <a:rPr spc="-25" dirty="0"/>
              <a:t>E</a:t>
            </a:r>
            <a:r>
              <a:rPr spc="-5" dirty="0"/>
              <a:t>D</a:t>
            </a:r>
            <a:r>
              <a:rPr spc="-200" dirty="0"/>
              <a:t> </a:t>
            </a:r>
            <a:r>
              <a:rPr spc="-30" dirty="0"/>
              <a:t>S</a:t>
            </a:r>
            <a:r>
              <a:rPr spc="-35" dirty="0"/>
              <a:t>Y</a:t>
            </a:r>
            <a:r>
              <a:rPr spc="-30" dirty="0"/>
              <a:t>S</a:t>
            </a:r>
            <a:r>
              <a:rPr spc="-35" dirty="0"/>
              <a:t>TE</a:t>
            </a:r>
            <a:r>
              <a:rPr spc="-5" dirty="0"/>
              <a:t>M</a:t>
            </a:r>
          </a:p>
        </p:txBody>
      </p:sp>
      <p:sp>
        <p:nvSpPr>
          <p:cNvPr id="3" name="object 3"/>
          <p:cNvSpPr txBox="1"/>
          <p:nvPr/>
        </p:nvSpPr>
        <p:spPr>
          <a:xfrm>
            <a:off x="1828545" y="2364079"/>
            <a:ext cx="9441815" cy="2350135"/>
          </a:xfrm>
          <a:prstGeom prst="rect">
            <a:avLst/>
          </a:prstGeom>
        </p:spPr>
        <p:txBody>
          <a:bodyPr vert="horz" wrap="square" lIns="0" tIns="177165" rIns="0" bIns="0" rtlCol="0">
            <a:spAutoFit/>
          </a:bodyPr>
          <a:lstStyle/>
          <a:p>
            <a:pPr marL="355600" indent="-342900">
              <a:lnSpc>
                <a:spcPct val="100000"/>
              </a:lnSpc>
              <a:spcBef>
                <a:spcPts val="1395"/>
              </a:spcBef>
              <a:buFont typeface="Wingdings"/>
              <a:buChar char=""/>
              <a:tabLst>
                <a:tab pos="354965" algn="l"/>
                <a:tab pos="355600" algn="l"/>
              </a:tabLst>
            </a:pPr>
            <a:r>
              <a:rPr sz="2000" dirty="0">
                <a:latin typeface="Times New Roman"/>
                <a:cs typeface="Times New Roman"/>
              </a:rPr>
              <a:t>A</a:t>
            </a:r>
            <a:r>
              <a:rPr sz="2000" spc="-114" dirty="0">
                <a:latin typeface="Times New Roman"/>
                <a:cs typeface="Times New Roman"/>
              </a:rPr>
              <a:t> </a:t>
            </a:r>
            <a:r>
              <a:rPr sz="2000" spc="-5" dirty="0">
                <a:latin typeface="Times New Roman"/>
                <a:cs typeface="Times New Roman"/>
              </a:rPr>
              <a:t>trading</a:t>
            </a:r>
            <a:r>
              <a:rPr sz="2000" spc="-55" dirty="0">
                <a:latin typeface="Times New Roman"/>
                <a:cs typeface="Times New Roman"/>
              </a:rPr>
              <a:t> </a:t>
            </a:r>
            <a:r>
              <a:rPr sz="2000" spc="-5" dirty="0">
                <a:latin typeface="Times New Roman"/>
                <a:cs typeface="Times New Roman"/>
              </a:rPr>
              <a:t>journal</a:t>
            </a:r>
            <a:r>
              <a:rPr sz="2000" spc="-45" dirty="0">
                <a:latin typeface="Times New Roman"/>
                <a:cs typeface="Times New Roman"/>
              </a:rPr>
              <a:t> </a:t>
            </a:r>
            <a:r>
              <a:rPr sz="2000" spc="-5" dirty="0">
                <a:latin typeface="Times New Roman"/>
                <a:cs typeface="Times New Roman"/>
              </a:rPr>
              <a:t>is</a:t>
            </a:r>
            <a:r>
              <a:rPr sz="2000" spc="-30"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log</a:t>
            </a:r>
            <a:r>
              <a:rPr sz="2000" spc="-30" dirty="0">
                <a:latin typeface="Times New Roman"/>
                <a:cs typeface="Times New Roman"/>
              </a:rPr>
              <a:t> </a:t>
            </a:r>
            <a:r>
              <a:rPr sz="2000" spc="-10" dirty="0">
                <a:latin typeface="Times New Roman"/>
                <a:cs typeface="Times New Roman"/>
              </a:rPr>
              <a:t>that</a:t>
            </a:r>
            <a:r>
              <a:rPr sz="2000" spc="-35" dirty="0">
                <a:latin typeface="Times New Roman"/>
                <a:cs typeface="Times New Roman"/>
              </a:rPr>
              <a:t> </a:t>
            </a:r>
            <a:r>
              <a:rPr sz="2000" dirty="0">
                <a:latin typeface="Times New Roman"/>
                <a:cs typeface="Times New Roman"/>
              </a:rPr>
              <a:t>you</a:t>
            </a:r>
            <a:r>
              <a:rPr sz="2000" spc="-25" dirty="0">
                <a:latin typeface="Times New Roman"/>
                <a:cs typeface="Times New Roman"/>
              </a:rPr>
              <a:t> </a:t>
            </a:r>
            <a:r>
              <a:rPr sz="2000" spc="-5" dirty="0">
                <a:latin typeface="Times New Roman"/>
                <a:cs typeface="Times New Roman"/>
              </a:rPr>
              <a:t>can</a:t>
            </a:r>
            <a:r>
              <a:rPr sz="2000" spc="-30" dirty="0">
                <a:latin typeface="Times New Roman"/>
                <a:cs typeface="Times New Roman"/>
              </a:rPr>
              <a:t> </a:t>
            </a:r>
            <a:r>
              <a:rPr sz="2000" dirty="0">
                <a:latin typeface="Times New Roman"/>
                <a:cs typeface="Times New Roman"/>
              </a:rPr>
              <a:t>use</a:t>
            </a:r>
            <a:r>
              <a:rPr sz="2000" spc="-5" dirty="0">
                <a:latin typeface="Times New Roman"/>
                <a:cs typeface="Times New Roman"/>
              </a:rPr>
              <a:t> to</a:t>
            </a:r>
            <a:r>
              <a:rPr sz="2000" spc="-25" dirty="0">
                <a:latin typeface="Times New Roman"/>
                <a:cs typeface="Times New Roman"/>
              </a:rPr>
              <a:t> </a:t>
            </a:r>
            <a:r>
              <a:rPr sz="2000" dirty="0">
                <a:latin typeface="Times New Roman"/>
                <a:cs typeface="Times New Roman"/>
              </a:rPr>
              <a:t>record</a:t>
            </a:r>
            <a:r>
              <a:rPr sz="2000" spc="-50" dirty="0">
                <a:latin typeface="Times New Roman"/>
                <a:cs typeface="Times New Roman"/>
              </a:rPr>
              <a:t> </a:t>
            </a:r>
            <a:r>
              <a:rPr sz="2000" dirty="0">
                <a:latin typeface="Times New Roman"/>
                <a:cs typeface="Times New Roman"/>
              </a:rPr>
              <a:t>your</a:t>
            </a:r>
            <a:r>
              <a:rPr sz="2000" spc="-30" dirty="0">
                <a:latin typeface="Times New Roman"/>
                <a:cs typeface="Times New Roman"/>
              </a:rPr>
              <a:t> </a:t>
            </a:r>
            <a:r>
              <a:rPr sz="2000" spc="-5" dirty="0">
                <a:latin typeface="Times New Roman"/>
                <a:cs typeface="Times New Roman"/>
              </a:rPr>
              <a:t>trades.</a:t>
            </a:r>
            <a:endParaRPr sz="2000" dirty="0">
              <a:latin typeface="Times New Roman"/>
              <a:cs typeface="Times New Roman"/>
            </a:endParaRPr>
          </a:p>
          <a:p>
            <a:pPr marL="355600" marR="5080" indent="-342900">
              <a:lnSpc>
                <a:spcPct val="150100"/>
              </a:lnSpc>
              <a:spcBef>
                <a:spcPts val="90"/>
              </a:spcBef>
              <a:buFont typeface="Wingdings"/>
              <a:buChar char=""/>
              <a:tabLst>
                <a:tab pos="354965" algn="l"/>
                <a:tab pos="355600" algn="l"/>
                <a:tab pos="1271270" algn="l"/>
                <a:tab pos="1763395" algn="l"/>
                <a:tab pos="2183130" algn="l"/>
                <a:tab pos="3041015" algn="l"/>
                <a:tab pos="3907790" algn="l"/>
                <a:tab pos="4257040" algn="l"/>
                <a:tab pos="5057140" algn="l"/>
                <a:tab pos="5717540" algn="l"/>
                <a:tab pos="6738620" algn="l"/>
                <a:tab pos="7494905" algn="l"/>
                <a:tab pos="7872730" algn="l"/>
                <a:tab pos="8404225" algn="l"/>
                <a:tab pos="8994140" algn="l"/>
              </a:tabLst>
            </a:pPr>
            <a:r>
              <a:rPr sz="2000" spc="-75" dirty="0">
                <a:latin typeface="Times New Roman"/>
                <a:cs typeface="Times New Roman"/>
              </a:rPr>
              <a:t>T</a:t>
            </a:r>
            <a:r>
              <a:rPr sz="2000" spc="-10" dirty="0">
                <a:latin typeface="Times New Roman"/>
                <a:cs typeface="Times New Roman"/>
              </a:rPr>
              <a:t>r</a:t>
            </a:r>
            <a:r>
              <a:rPr sz="2000" spc="-15" dirty="0">
                <a:latin typeface="Times New Roman"/>
                <a:cs typeface="Times New Roman"/>
              </a:rPr>
              <a:t>a</a:t>
            </a:r>
            <a:r>
              <a:rPr sz="2000" dirty="0">
                <a:latin typeface="Times New Roman"/>
                <a:cs typeface="Times New Roman"/>
              </a:rPr>
              <a:t>d</a:t>
            </a:r>
            <a:r>
              <a:rPr sz="2000" spc="-10" dirty="0">
                <a:latin typeface="Times New Roman"/>
                <a:cs typeface="Times New Roman"/>
              </a:rPr>
              <a:t>er</a:t>
            </a:r>
            <a:r>
              <a:rPr sz="2000" dirty="0">
                <a:latin typeface="Times New Roman"/>
                <a:cs typeface="Times New Roman"/>
              </a:rPr>
              <a:t>s	use	a	</a:t>
            </a:r>
            <a:r>
              <a:rPr sz="2000" spc="-30" dirty="0">
                <a:latin typeface="Times New Roman"/>
                <a:cs typeface="Times New Roman"/>
              </a:rPr>
              <a:t>t</a:t>
            </a:r>
            <a:r>
              <a:rPr sz="2000" spc="-10" dirty="0">
                <a:latin typeface="Times New Roman"/>
                <a:cs typeface="Times New Roman"/>
              </a:rPr>
              <a:t>r</a:t>
            </a:r>
            <a:r>
              <a:rPr sz="2000" spc="-30" dirty="0">
                <a:latin typeface="Times New Roman"/>
                <a:cs typeface="Times New Roman"/>
              </a:rPr>
              <a:t>a</a:t>
            </a:r>
            <a:r>
              <a:rPr sz="2000" dirty="0">
                <a:latin typeface="Times New Roman"/>
                <a:cs typeface="Times New Roman"/>
              </a:rPr>
              <a:t>d</a:t>
            </a:r>
            <a:r>
              <a:rPr sz="2000" spc="-40" dirty="0">
                <a:latin typeface="Times New Roman"/>
                <a:cs typeface="Times New Roman"/>
              </a:rPr>
              <a:t>i</a:t>
            </a:r>
            <a:r>
              <a:rPr sz="2000" spc="-20" dirty="0">
                <a:latin typeface="Times New Roman"/>
                <a:cs typeface="Times New Roman"/>
              </a:rPr>
              <a:t>n</a:t>
            </a:r>
            <a:r>
              <a:rPr sz="2000" dirty="0">
                <a:latin typeface="Times New Roman"/>
                <a:cs typeface="Times New Roman"/>
              </a:rPr>
              <a:t>g	j</a:t>
            </a:r>
            <a:r>
              <a:rPr sz="2000" spc="-15" dirty="0">
                <a:latin typeface="Times New Roman"/>
                <a:cs typeface="Times New Roman"/>
              </a:rPr>
              <a:t>o</a:t>
            </a:r>
            <a:r>
              <a:rPr sz="2000" spc="-20" dirty="0">
                <a:latin typeface="Times New Roman"/>
                <a:cs typeface="Times New Roman"/>
              </a:rPr>
              <a:t>u</a:t>
            </a:r>
            <a:r>
              <a:rPr sz="2000" spc="-10" dirty="0">
                <a:latin typeface="Times New Roman"/>
                <a:cs typeface="Times New Roman"/>
              </a:rPr>
              <a:t>r</a:t>
            </a:r>
            <a:r>
              <a:rPr sz="2000" dirty="0">
                <a:latin typeface="Times New Roman"/>
                <a:cs typeface="Times New Roman"/>
              </a:rPr>
              <a:t>n</a:t>
            </a:r>
            <a:r>
              <a:rPr sz="2000" spc="-10" dirty="0">
                <a:latin typeface="Times New Roman"/>
                <a:cs typeface="Times New Roman"/>
              </a:rPr>
              <a:t>a</a:t>
            </a:r>
            <a:r>
              <a:rPr sz="2000" dirty="0">
                <a:latin typeface="Times New Roman"/>
                <a:cs typeface="Times New Roman"/>
              </a:rPr>
              <a:t>l	</a:t>
            </a:r>
            <a:r>
              <a:rPr sz="2000" spc="-20" dirty="0">
                <a:latin typeface="Times New Roman"/>
                <a:cs typeface="Times New Roman"/>
              </a:rPr>
              <a:t>t</a:t>
            </a:r>
            <a:r>
              <a:rPr sz="2000" dirty="0">
                <a:latin typeface="Times New Roman"/>
                <a:cs typeface="Times New Roman"/>
              </a:rPr>
              <a:t>o	</a:t>
            </a:r>
            <a:r>
              <a:rPr sz="2000" spc="5" dirty="0">
                <a:latin typeface="Times New Roman"/>
                <a:cs typeface="Times New Roman"/>
              </a:rPr>
              <a:t>r</a:t>
            </a:r>
            <a:r>
              <a:rPr sz="2000" spc="-15" dirty="0">
                <a:latin typeface="Times New Roman"/>
                <a:cs typeface="Times New Roman"/>
              </a:rPr>
              <a:t>e</a:t>
            </a:r>
            <a:r>
              <a:rPr sz="2000" spc="5" dirty="0">
                <a:latin typeface="Times New Roman"/>
                <a:cs typeface="Times New Roman"/>
              </a:rPr>
              <a:t>f</a:t>
            </a:r>
            <a:r>
              <a:rPr sz="2000" dirty="0">
                <a:latin typeface="Times New Roman"/>
                <a:cs typeface="Times New Roman"/>
              </a:rPr>
              <a:t>lect	</a:t>
            </a:r>
            <a:r>
              <a:rPr sz="2000" spc="-10" dirty="0">
                <a:latin typeface="Times New Roman"/>
                <a:cs typeface="Times New Roman"/>
              </a:rPr>
              <a:t>upo</a:t>
            </a:r>
            <a:r>
              <a:rPr sz="2000" dirty="0">
                <a:latin typeface="Times New Roman"/>
                <a:cs typeface="Times New Roman"/>
              </a:rPr>
              <a:t>n	p</a:t>
            </a:r>
            <a:r>
              <a:rPr sz="2000" spc="-15" dirty="0">
                <a:latin typeface="Times New Roman"/>
                <a:cs typeface="Times New Roman"/>
              </a:rPr>
              <a:t>re</a:t>
            </a:r>
            <a:r>
              <a:rPr sz="2000" dirty="0">
                <a:latin typeface="Times New Roman"/>
                <a:cs typeface="Times New Roman"/>
              </a:rPr>
              <a:t>v</a:t>
            </a:r>
            <a:r>
              <a:rPr sz="2000" spc="-25" dirty="0">
                <a:latin typeface="Times New Roman"/>
                <a:cs typeface="Times New Roman"/>
              </a:rPr>
              <a:t>i</a:t>
            </a:r>
            <a:r>
              <a:rPr sz="2000" dirty="0">
                <a:latin typeface="Times New Roman"/>
                <a:cs typeface="Times New Roman"/>
              </a:rPr>
              <a:t>o</a:t>
            </a:r>
            <a:r>
              <a:rPr sz="2000" spc="-15" dirty="0">
                <a:latin typeface="Times New Roman"/>
                <a:cs typeface="Times New Roman"/>
              </a:rPr>
              <a:t>u</a:t>
            </a:r>
            <a:r>
              <a:rPr sz="2000" dirty="0">
                <a:latin typeface="Times New Roman"/>
                <a:cs typeface="Times New Roman"/>
              </a:rPr>
              <a:t>s	</a:t>
            </a:r>
            <a:r>
              <a:rPr sz="2000" spc="-20" dirty="0">
                <a:latin typeface="Times New Roman"/>
                <a:cs typeface="Times New Roman"/>
              </a:rPr>
              <a:t>t</a:t>
            </a:r>
            <a:r>
              <a:rPr sz="2000" spc="5" dirty="0">
                <a:latin typeface="Times New Roman"/>
                <a:cs typeface="Times New Roman"/>
              </a:rPr>
              <a:t>r</a:t>
            </a:r>
            <a:r>
              <a:rPr sz="2000" spc="-15" dirty="0">
                <a:latin typeface="Times New Roman"/>
                <a:cs typeface="Times New Roman"/>
              </a:rPr>
              <a:t>a</a:t>
            </a:r>
            <a:r>
              <a:rPr sz="2000" dirty="0">
                <a:latin typeface="Times New Roman"/>
                <a:cs typeface="Times New Roman"/>
              </a:rPr>
              <a:t>d</a:t>
            </a:r>
            <a:r>
              <a:rPr sz="2000" spc="-15" dirty="0">
                <a:latin typeface="Times New Roman"/>
                <a:cs typeface="Times New Roman"/>
              </a:rPr>
              <a:t>e</a:t>
            </a:r>
            <a:r>
              <a:rPr sz="2000" dirty="0">
                <a:latin typeface="Times New Roman"/>
                <a:cs typeface="Times New Roman"/>
              </a:rPr>
              <a:t>s	</a:t>
            </a:r>
            <a:r>
              <a:rPr sz="2000" spc="-15" dirty="0">
                <a:latin typeface="Times New Roman"/>
                <a:cs typeface="Times New Roman"/>
              </a:rPr>
              <a:t>s</a:t>
            </a:r>
            <a:r>
              <a:rPr sz="2000" dirty="0">
                <a:latin typeface="Times New Roman"/>
                <a:cs typeface="Times New Roman"/>
              </a:rPr>
              <a:t>o	</a:t>
            </a:r>
            <a:r>
              <a:rPr sz="2000" spc="-20" dirty="0">
                <a:latin typeface="Times New Roman"/>
                <a:cs typeface="Times New Roman"/>
              </a:rPr>
              <a:t>t</a:t>
            </a:r>
            <a:r>
              <a:rPr sz="2000" dirty="0">
                <a:latin typeface="Times New Roman"/>
                <a:cs typeface="Times New Roman"/>
              </a:rPr>
              <a:t>h</a:t>
            </a:r>
            <a:r>
              <a:rPr sz="2000" spc="-10" dirty="0">
                <a:latin typeface="Times New Roman"/>
                <a:cs typeface="Times New Roman"/>
              </a:rPr>
              <a:t>a</a:t>
            </a:r>
            <a:r>
              <a:rPr sz="2000" dirty="0">
                <a:latin typeface="Times New Roman"/>
                <a:cs typeface="Times New Roman"/>
              </a:rPr>
              <a:t>t	</a:t>
            </a:r>
            <a:r>
              <a:rPr sz="2000" spc="-20" dirty="0">
                <a:latin typeface="Times New Roman"/>
                <a:cs typeface="Times New Roman"/>
              </a:rPr>
              <a:t>t</a:t>
            </a:r>
            <a:r>
              <a:rPr sz="2000" dirty="0">
                <a:latin typeface="Times New Roman"/>
                <a:cs typeface="Times New Roman"/>
              </a:rPr>
              <a:t>hey	</a:t>
            </a:r>
            <a:r>
              <a:rPr sz="2000" spc="-40" dirty="0">
                <a:latin typeface="Times New Roman"/>
                <a:cs typeface="Times New Roman"/>
              </a:rPr>
              <a:t>m</a:t>
            </a:r>
            <a:r>
              <a:rPr sz="2000" dirty="0">
                <a:latin typeface="Times New Roman"/>
                <a:cs typeface="Times New Roman"/>
              </a:rPr>
              <a:t>ay  evaluate</a:t>
            </a:r>
            <a:r>
              <a:rPr sz="2000" spc="-30" dirty="0">
                <a:latin typeface="Times New Roman"/>
                <a:cs typeface="Times New Roman"/>
              </a:rPr>
              <a:t> </a:t>
            </a:r>
            <a:r>
              <a:rPr sz="2000" spc="-5" dirty="0">
                <a:latin typeface="Times New Roman"/>
                <a:cs typeface="Times New Roman"/>
              </a:rPr>
              <a:t>themselves.</a:t>
            </a:r>
            <a:endParaRPr sz="2000" dirty="0">
              <a:latin typeface="Times New Roman"/>
              <a:cs typeface="Times New Roman"/>
            </a:endParaRPr>
          </a:p>
          <a:p>
            <a:pPr marL="355600" marR="5080" indent="-342900">
              <a:lnSpc>
                <a:spcPct val="150000"/>
              </a:lnSpc>
              <a:spcBef>
                <a:spcPts val="110"/>
              </a:spcBef>
              <a:buFont typeface="Wingdings"/>
              <a:buChar char=""/>
              <a:tabLst>
                <a:tab pos="413384" algn="l"/>
                <a:tab pos="414020" algn="l"/>
                <a:tab pos="1339850" algn="l"/>
              </a:tabLst>
            </a:pPr>
            <a:r>
              <a:rPr sz="2000" spc="-70" dirty="0">
                <a:latin typeface="Times New Roman"/>
                <a:cs typeface="Times New Roman"/>
              </a:rPr>
              <a:t>We</a:t>
            </a:r>
            <a:r>
              <a:rPr sz="2000" spc="130" dirty="0">
                <a:latin typeface="Times New Roman"/>
                <a:cs typeface="Times New Roman"/>
              </a:rPr>
              <a:t> </a:t>
            </a:r>
            <a:r>
              <a:rPr sz="2000" spc="-10" dirty="0">
                <a:latin typeface="Times New Roman"/>
                <a:cs typeface="Times New Roman"/>
              </a:rPr>
              <a:t>can	</a:t>
            </a:r>
            <a:r>
              <a:rPr sz="2000" spc="-20" dirty="0">
                <a:latin typeface="Times New Roman"/>
                <a:cs typeface="Times New Roman"/>
              </a:rPr>
              <a:t>track</a:t>
            </a:r>
            <a:r>
              <a:rPr sz="2000" spc="125" dirty="0">
                <a:latin typeface="Times New Roman"/>
                <a:cs typeface="Times New Roman"/>
              </a:rPr>
              <a:t> </a:t>
            </a:r>
            <a:r>
              <a:rPr sz="2000" spc="-5" dirty="0">
                <a:latin typeface="Times New Roman"/>
                <a:cs typeface="Times New Roman"/>
              </a:rPr>
              <a:t>the</a:t>
            </a:r>
            <a:r>
              <a:rPr sz="2000" spc="114" dirty="0">
                <a:latin typeface="Times New Roman"/>
                <a:cs typeface="Times New Roman"/>
              </a:rPr>
              <a:t> </a:t>
            </a:r>
            <a:r>
              <a:rPr sz="2000" dirty="0">
                <a:latin typeface="Times New Roman"/>
                <a:cs typeface="Times New Roman"/>
              </a:rPr>
              <a:t>data</a:t>
            </a:r>
            <a:r>
              <a:rPr sz="2000" spc="120" dirty="0">
                <a:latin typeface="Times New Roman"/>
                <a:cs typeface="Times New Roman"/>
              </a:rPr>
              <a:t> </a:t>
            </a:r>
            <a:r>
              <a:rPr sz="2000" spc="-5" dirty="0">
                <a:latin typeface="Times New Roman"/>
                <a:cs typeface="Times New Roman"/>
              </a:rPr>
              <a:t>of</a:t>
            </a:r>
            <a:r>
              <a:rPr sz="2000" spc="125" dirty="0">
                <a:latin typeface="Times New Roman"/>
                <a:cs typeface="Times New Roman"/>
              </a:rPr>
              <a:t> </a:t>
            </a:r>
            <a:r>
              <a:rPr sz="2000" spc="-5" dirty="0">
                <a:latin typeface="Times New Roman"/>
                <a:cs typeface="Times New Roman"/>
              </a:rPr>
              <a:t>the</a:t>
            </a:r>
            <a:r>
              <a:rPr sz="2000" spc="120" dirty="0">
                <a:latin typeface="Times New Roman"/>
                <a:cs typeface="Times New Roman"/>
              </a:rPr>
              <a:t> </a:t>
            </a:r>
            <a:r>
              <a:rPr sz="2000" spc="-5" dirty="0">
                <a:latin typeface="Times New Roman"/>
                <a:cs typeface="Times New Roman"/>
              </a:rPr>
              <a:t>live</a:t>
            </a:r>
            <a:r>
              <a:rPr sz="2000" spc="114" dirty="0">
                <a:latin typeface="Times New Roman"/>
                <a:cs typeface="Times New Roman"/>
              </a:rPr>
              <a:t> </a:t>
            </a:r>
            <a:r>
              <a:rPr sz="2000" spc="-10" dirty="0">
                <a:latin typeface="Times New Roman"/>
                <a:cs typeface="Times New Roman"/>
              </a:rPr>
              <a:t>data</a:t>
            </a:r>
            <a:r>
              <a:rPr sz="2000" spc="125" dirty="0">
                <a:latin typeface="Times New Roman"/>
                <a:cs typeface="Times New Roman"/>
              </a:rPr>
              <a:t> </a:t>
            </a:r>
            <a:r>
              <a:rPr sz="2000" spc="-10" dirty="0">
                <a:latin typeface="Times New Roman"/>
                <a:cs typeface="Times New Roman"/>
              </a:rPr>
              <a:t>in</a:t>
            </a:r>
            <a:r>
              <a:rPr sz="2000" spc="130" dirty="0">
                <a:latin typeface="Times New Roman"/>
                <a:cs typeface="Times New Roman"/>
              </a:rPr>
              <a:t> </a:t>
            </a:r>
            <a:r>
              <a:rPr sz="2000" dirty="0">
                <a:latin typeface="Times New Roman"/>
                <a:cs typeface="Times New Roman"/>
              </a:rPr>
              <a:t>NSE</a:t>
            </a:r>
            <a:r>
              <a:rPr sz="2000" spc="140" dirty="0">
                <a:latin typeface="Times New Roman"/>
                <a:cs typeface="Times New Roman"/>
              </a:rPr>
              <a:t> </a:t>
            </a:r>
            <a:r>
              <a:rPr sz="2000" spc="-10" dirty="0">
                <a:latin typeface="Times New Roman"/>
                <a:cs typeface="Times New Roman"/>
              </a:rPr>
              <a:t>which</a:t>
            </a:r>
            <a:r>
              <a:rPr sz="2000" spc="130" dirty="0">
                <a:latin typeface="Times New Roman"/>
                <a:cs typeface="Times New Roman"/>
              </a:rPr>
              <a:t> </a:t>
            </a:r>
            <a:r>
              <a:rPr sz="2000" spc="-5" dirty="0">
                <a:latin typeface="Times New Roman"/>
                <a:cs typeface="Times New Roman"/>
              </a:rPr>
              <a:t>will</a:t>
            </a:r>
            <a:r>
              <a:rPr sz="2000" spc="110" dirty="0">
                <a:latin typeface="Times New Roman"/>
                <a:cs typeface="Times New Roman"/>
              </a:rPr>
              <a:t> </a:t>
            </a:r>
            <a:r>
              <a:rPr sz="2000" spc="-10" dirty="0">
                <a:latin typeface="Times New Roman"/>
                <a:cs typeface="Times New Roman"/>
              </a:rPr>
              <a:t>show</a:t>
            </a:r>
            <a:r>
              <a:rPr sz="2000" spc="130" dirty="0">
                <a:latin typeface="Times New Roman"/>
                <a:cs typeface="Times New Roman"/>
              </a:rPr>
              <a:t> </a:t>
            </a:r>
            <a:r>
              <a:rPr sz="2000" spc="-5" dirty="0">
                <a:latin typeface="Times New Roman"/>
                <a:cs typeface="Times New Roman"/>
              </a:rPr>
              <a:t>the</a:t>
            </a:r>
            <a:r>
              <a:rPr sz="2000" spc="120" dirty="0">
                <a:latin typeface="Times New Roman"/>
                <a:cs typeface="Times New Roman"/>
              </a:rPr>
              <a:t> </a:t>
            </a:r>
            <a:r>
              <a:rPr sz="2000" spc="-5" dirty="0">
                <a:latin typeface="Times New Roman"/>
                <a:cs typeface="Times New Roman"/>
              </a:rPr>
              <a:t>top</a:t>
            </a:r>
            <a:r>
              <a:rPr sz="2000" spc="110" dirty="0">
                <a:latin typeface="Times New Roman"/>
                <a:cs typeface="Times New Roman"/>
              </a:rPr>
              <a:t> </a:t>
            </a:r>
            <a:r>
              <a:rPr sz="2000" spc="-10" dirty="0">
                <a:latin typeface="Times New Roman"/>
                <a:cs typeface="Times New Roman"/>
              </a:rPr>
              <a:t>gainers</a:t>
            </a:r>
            <a:r>
              <a:rPr sz="2000" spc="125" dirty="0">
                <a:latin typeface="Times New Roman"/>
                <a:cs typeface="Times New Roman"/>
              </a:rPr>
              <a:t> </a:t>
            </a:r>
            <a:r>
              <a:rPr sz="2000" spc="-5" dirty="0">
                <a:latin typeface="Times New Roman"/>
                <a:cs typeface="Times New Roman"/>
              </a:rPr>
              <a:t>and</a:t>
            </a:r>
            <a:r>
              <a:rPr sz="2000" spc="120" dirty="0">
                <a:latin typeface="Times New Roman"/>
                <a:cs typeface="Times New Roman"/>
              </a:rPr>
              <a:t> </a:t>
            </a:r>
            <a:r>
              <a:rPr sz="2000" spc="-5" dirty="0">
                <a:latin typeface="Times New Roman"/>
                <a:cs typeface="Times New Roman"/>
              </a:rPr>
              <a:t>top </a:t>
            </a:r>
            <a:r>
              <a:rPr sz="2000" spc="-484" dirty="0">
                <a:latin typeface="Times New Roman"/>
                <a:cs typeface="Times New Roman"/>
              </a:rPr>
              <a:t> </a:t>
            </a:r>
            <a:r>
              <a:rPr sz="2000" spc="-5" dirty="0">
                <a:latin typeface="Times New Roman"/>
                <a:cs typeface="Times New Roman"/>
              </a:rPr>
              <a:t>losers.</a:t>
            </a:r>
            <a:r>
              <a:rPr sz="2000" spc="-60" dirty="0">
                <a:latin typeface="Times New Roman"/>
                <a:cs typeface="Times New Roman"/>
              </a:rPr>
              <a:t> </a:t>
            </a:r>
            <a:r>
              <a:rPr sz="2000" dirty="0">
                <a:latin typeface="Times New Roman"/>
                <a:cs typeface="Times New Roman"/>
              </a:rPr>
              <a:t>For</a:t>
            </a:r>
            <a:r>
              <a:rPr sz="2000" spc="490" dirty="0">
                <a:latin typeface="Times New Roman"/>
                <a:cs typeface="Times New Roman"/>
              </a:rPr>
              <a:t> </a:t>
            </a:r>
            <a:r>
              <a:rPr sz="2000" spc="-10" dirty="0">
                <a:latin typeface="Times New Roman"/>
                <a:cs typeface="Times New Roman"/>
              </a:rPr>
              <a:t>Options</a:t>
            </a:r>
            <a:r>
              <a:rPr sz="2000" spc="-75" dirty="0">
                <a:latin typeface="Times New Roman"/>
                <a:cs typeface="Times New Roman"/>
              </a:rPr>
              <a:t> </a:t>
            </a:r>
            <a:r>
              <a:rPr sz="2000" dirty="0">
                <a:latin typeface="Times New Roman"/>
                <a:cs typeface="Times New Roman"/>
              </a:rPr>
              <a:t>traders</a:t>
            </a:r>
            <a:r>
              <a:rPr sz="2000" spc="-80" dirty="0">
                <a:latin typeface="Times New Roman"/>
                <a:cs typeface="Times New Roman"/>
              </a:rPr>
              <a:t> </a:t>
            </a:r>
            <a:r>
              <a:rPr sz="2000" spc="-5" dirty="0">
                <a:latin typeface="Times New Roman"/>
                <a:cs typeface="Times New Roman"/>
              </a:rPr>
              <a:t>it</a:t>
            </a:r>
            <a:r>
              <a:rPr sz="2000" spc="-50" dirty="0">
                <a:latin typeface="Times New Roman"/>
                <a:cs typeface="Times New Roman"/>
              </a:rPr>
              <a:t> </a:t>
            </a:r>
            <a:r>
              <a:rPr sz="2000" dirty="0">
                <a:latin typeface="Times New Roman"/>
                <a:cs typeface="Times New Roman"/>
              </a:rPr>
              <a:t>will</a:t>
            </a:r>
            <a:r>
              <a:rPr sz="2000" spc="-45" dirty="0">
                <a:latin typeface="Times New Roman"/>
                <a:cs typeface="Times New Roman"/>
              </a:rPr>
              <a:t> </a:t>
            </a:r>
            <a:r>
              <a:rPr sz="2000" dirty="0">
                <a:latin typeface="Times New Roman"/>
                <a:cs typeface="Times New Roman"/>
              </a:rPr>
              <a:t>show</a:t>
            </a:r>
            <a:r>
              <a:rPr sz="2000" spc="-80" dirty="0">
                <a:latin typeface="Times New Roman"/>
                <a:cs typeface="Times New Roman"/>
              </a:rPr>
              <a:t> </a:t>
            </a:r>
            <a:r>
              <a:rPr sz="2000" dirty="0">
                <a:latin typeface="Times New Roman"/>
                <a:cs typeface="Times New Roman"/>
              </a:rPr>
              <a:t>the</a:t>
            </a:r>
            <a:r>
              <a:rPr sz="2000" spc="-35" dirty="0">
                <a:latin typeface="Times New Roman"/>
                <a:cs typeface="Times New Roman"/>
              </a:rPr>
              <a:t> </a:t>
            </a:r>
            <a:r>
              <a:rPr sz="2000" dirty="0">
                <a:latin typeface="Times New Roman"/>
                <a:cs typeface="Times New Roman"/>
              </a:rPr>
              <a:t>PE</a:t>
            </a:r>
            <a:r>
              <a:rPr sz="2000" spc="-45" dirty="0">
                <a:latin typeface="Times New Roman"/>
                <a:cs typeface="Times New Roman"/>
              </a:rPr>
              <a:t> </a:t>
            </a:r>
            <a:r>
              <a:rPr sz="2000" dirty="0">
                <a:latin typeface="Times New Roman"/>
                <a:cs typeface="Times New Roman"/>
              </a:rPr>
              <a:t>data</a:t>
            </a:r>
            <a:r>
              <a:rPr sz="2000" spc="-35" dirty="0">
                <a:latin typeface="Times New Roman"/>
                <a:cs typeface="Times New Roman"/>
              </a:rPr>
              <a:t> </a:t>
            </a:r>
            <a:r>
              <a:rPr sz="2000" dirty="0">
                <a:latin typeface="Times New Roman"/>
                <a:cs typeface="Times New Roman"/>
              </a:rPr>
              <a:t>&amp;</a:t>
            </a:r>
            <a:r>
              <a:rPr sz="2000" spc="-55" dirty="0">
                <a:latin typeface="Times New Roman"/>
                <a:cs typeface="Times New Roman"/>
              </a:rPr>
              <a:t> </a:t>
            </a:r>
            <a:r>
              <a:rPr sz="2000" dirty="0">
                <a:latin typeface="Times New Roman"/>
                <a:cs typeface="Times New Roman"/>
              </a:rPr>
              <a:t>CE</a:t>
            </a:r>
            <a:r>
              <a:rPr sz="2000" spc="-35" dirty="0">
                <a:latin typeface="Times New Roman"/>
                <a:cs typeface="Times New Roman"/>
              </a:rPr>
              <a:t> </a:t>
            </a:r>
            <a:r>
              <a:rPr sz="2000" spc="-10" dirty="0">
                <a:latin typeface="Times New Roman"/>
                <a:cs typeface="Times New Roman"/>
              </a:rPr>
              <a:t>data.</a:t>
            </a:r>
            <a:endParaRPr sz="20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4370" y="1278381"/>
            <a:ext cx="3470910" cy="635000"/>
          </a:xfrm>
          <a:prstGeom prst="rect">
            <a:avLst/>
          </a:prstGeom>
        </p:spPr>
        <p:txBody>
          <a:bodyPr vert="horz" wrap="square" lIns="0" tIns="12065" rIns="0" bIns="0" rtlCol="0">
            <a:spAutoFit/>
          </a:bodyPr>
          <a:lstStyle/>
          <a:p>
            <a:pPr marL="12700">
              <a:lnSpc>
                <a:spcPct val="100000"/>
              </a:lnSpc>
              <a:spcBef>
                <a:spcPts val="95"/>
              </a:spcBef>
            </a:pPr>
            <a:r>
              <a:rPr spc="-25" dirty="0"/>
              <a:t>ADVANTAGES</a:t>
            </a:r>
          </a:p>
        </p:txBody>
      </p:sp>
      <p:sp>
        <p:nvSpPr>
          <p:cNvPr id="3" name="object 3"/>
          <p:cNvSpPr txBox="1">
            <a:spLocks noGrp="1"/>
          </p:cNvSpPr>
          <p:nvPr>
            <p:ph type="body" idx="1"/>
          </p:nvPr>
        </p:nvSpPr>
        <p:spPr>
          <a:prstGeom prst="rect">
            <a:avLst/>
          </a:prstGeom>
        </p:spPr>
        <p:txBody>
          <a:bodyPr vert="horz" wrap="square" lIns="0" tIns="164465" rIns="0" bIns="0" rtlCol="0">
            <a:spAutoFit/>
          </a:bodyPr>
          <a:lstStyle/>
          <a:p>
            <a:pPr marL="1402715" indent="-342900">
              <a:lnSpc>
                <a:spcPct val="100000"/>
              </a:lnSpc>
              <a:spcBef>
                <a:spcPts val="1295"/>
              </a:spcBef>
              <a:buFont typeface="Wingdings"/>
              <a:buChar char=""/>
              <a:tabLst>
                <a:tab pos="1402080" algn="l"/>
                <a:tab pos="1402715" algn="l"/>
              </a:tabLst>
            </a:pPr>
            <a:r>
              <a:rPr dirty="0"/>
              <a:t>A</a:t>
            </a:r>
            <a:r>
              <a:rPr spc="270" dirty="0"/>
              <a:t> </a:t>
            </a:r>
            <a:r>
              <a:rPr spc="-5" dirty="0"/>
              <a:t>trading</a:t>
            </a:r>
            <a:r>
              <a:rPr spc="360" dirty="0"/>
              <a:t> </a:t>
            </a:r>
            <a:r>
              <a:rPr spc="-5" dirty="0"/>
              <a:t>journal</a:t>
            </a:r>
            <a:r>
              <a:rPr spc="375" dirty="0"/>
              <a:t> </a:t>
            </a:r>
            <a:r>
              <a:rPr spc="-5" dirty="0"/>
              <a:t>helps</a:t>
            </a:r>
            <a:r>
              <a:rPr spc="375" dirty="0"/>
              <a:t> </a:t>
            </a:r>
            <a:r>
              <a:rPr spc="-5" dirty="0"/>
              <a:t>you</a:t>
            </a:r>
            <a:r>
              <a:rPr spc="375" dirty="0"/>
              <a:t> </a:t>
            </a:r>
            <a:r>
              <a:rPr dirty="0"/>
              <a:t>keep</a:t>
            </a:r>
            <a:r>
              <a:rPr spc="375" dirty="0"/>
              <a:t> </a:t>
            </a:r>
            <a:r>
              <a:rPr spc="-5" dirty="0"/>
              <a:t>track</a:t>
            </a:r>
            <a:r>
              <a:rPr spc="375" dirty="0"/>
              <a:t> </a:t>
            </a:r>
            <a:r>
              <a:rPr spc="-5" dirty="0"/>
              <a:t>of</a:t>
            </a:r>
            <a:r>
              <a:rPr spc="370" dirty="0"/>
              <a:t> </a:t>
            </a:r>
            <a:r>
              <a:rPr dirty="0"/>
              <a:t>your</a:t>
            </a:r>
            <a:r>
              <a:rPr spc="365" dirty="0"/>
              <a:t> </a:t>
            </a:r>
            <a:r>
              <a:rPr spc="-5" dirty="0"/>
              <a:t>trades</a:t>
            </a:r>
            <a:r>
              <a:rPr spc="370" dirty="0"/>
              <a:t> </a:t>
            </a:r>
            <a:r>
              <a:rPr spc="-5" dirty="0"/>
              <a:t>and</a:t>
            </a:r>
            <a:r>
              <a:rPr spc="380" dirty="0"/>
              <a:t> </a:t>
            </a:r>
            <a:r>
              <a:rPr spc="-5" dirty="0"/>
              <a:t>trading</a:t>
            </a:r>
            <a:r>
              <a:rPr spc="375" dirty="0"/>
              <a:t> </a:t>
            </a:r>
            <a:r>
              <a:rPr spc="-5" dirty="0"/>
              <a:t>progress</a:t>
            </a:r>
            <a:r>
              <a:rPr spc="375" dirty="0"/>
              <a:t> </a:t>
            </a:r>
            <a:r>
              <a:rPr spc="-5" dirty="0"/>
              <a:t>and</a:t>
            </a:r>
            <a:r>
              <a:rPr spc="365" dirty="0"/>
              <a:t> </a:t>
            </a:r>
            <a:r>
              <a:rPr spc="-5" dirty="0"/>
              <a:t>helps</a:t>
            </a:r>
            <a:r>
              <a:rPr spc="375" dirty="0"/>
              <a:t> </a:t>
            </a:r>
            <a:r>
              <a:rPr spc="-10" dirty="0"/>
              <a:t>you</a:t>
            </a:r>
          </a:p>
          <a:p>
            <a:pPr marL="1402080">
              <a:lnSpc>
                <a:spcPct val="100000"/>
              </a:lnSpc>
              <a:spcBef>
                <a:spcPts val="1200"/>
              </a:spcBef>
            </a:pPr>
            <a:r>
              <a:rPr spc="-5" dirty="0"/>
              <a:t>become</a:t>
            </a:r>
            <a:r>
              <a:rPr spc="-30" dirty="0"/>
              <a:t> </a:t>
            </a:r>
            <a:r>
              <a:rPr dirty="0"/>
              <a:t>a</a:t>
            </a:r>
            <a:r>
              <a:rPr spc="20" dirty="0"/>
              <a:t> </a:t>
            </a:r>
            <a:r>
              <a:rPr spc="-5" dirty="0"/>
              <a:t>more</a:t>
            </a:r>
            <a:r>
              <a:rPr spc="-30" dirty="0"/>
              <a:t> </a:t>
            </a:r>
            <a:r>
              <a:rPr spc="-10" dirty="0"/>
              <a:t>efficient</a:t>
            </a:r>
            <a:r>
              <a:rPr spc="-55" dirty="0"/>
              <a:t> </a:t>
            </a:r>
            <a:r>
              <a:rPr dirty="0"/>
              <a:t>trader</a:t>
            </a:r>
            <a:r>
              <a:rPr spc="-30" dirty="0"/>
              <a:t> </a:t>
            </a:r>
            <a:r>
              <a:rPr dirty="0"/>
              <a:t>by</a:t>
            </a:r>
            <a:r>
              <a:rPr spc="-10" dirty="0"/>
              <a:t> </a:t>
            </a:r>
            <a:r>
              <a:rPr dirty="0"/>
              <a:t>learning</a:t>
            </a:r>
            <a:r>
              <a:rPr spc="-20" dirty="0"/>
              <a:t> </a:t>
            </a:r>
            <a:r>
              <a:rPr dirty="0"/>
              <a:t>where</a:t>
            </a:r>
            <a:r>
              <a:rPr spc="-10" dirty="0"/>
              <a:t> </a:t>
            </a:r>
            <a:r>
              <a:rPr spc="-5" dirty="0"/>
              <a:t>you</a:t>
            </a:r>
            <a:r>
              <a:rPr dirty="0"/>
              <a:t> do well</a:t>
            </a:r>
            <a:r>
              <a:rPr spc="-10" dirty="0"/>
              <a:t> </a:t>
            </a:r>
            <a:r>
              <a:rPr dirty="0"/>
              <a:t>and</a:t>
            </a:r>
            <a:r>
              <a:rPr spc="-5" dirty="0"/>
              <a:t> </a:t>
            </a:r>
            <a:r>
              <a:rPr dirty="0"/>
              <a:t>where</a:t>
            </a:r>
            <a:r>
              <a:rPr spc="-15" dirty="0"/>
              <a:t> </a:t>
            </a:r>
            <a:r>
              <a:rPr spc="-5" dirty="0"/>
              <a:t>you</a:t>
            </a:r>
            <a:r>
              <a:rPr spc="10" dirty="0"/>
              <a:t> </a:t>
            </a:r>
            <a:r>
              <a:rPr dirty="0"/>
              <a:t>do</a:t>
            </a:r>
            <a:r>
              <a:rPr spc="-15" dirty="0"/>
              <a:t> </a:t>
            </a:r>
            <a:r>
              <a:rPr spc="-5" dirty="0"/>
              <a:t>less</a:t>
            </a:r>
            <a:r>
              <a:rPr spc="-25" dirty="0"/>
              <a:t> </a:t>
            </a:r>
            <a:r>
              <a:rPr dirty="0"/>
              <a:t>well.</a:t>
            </a:r>
          </a:p>
          <a:p>
            <a:pPr marL="1402715" indent="-342900">
              <a:lnSpc>
                <a:spcPct val="100000"/>
              </a:lnSpc>
              <a:spcBef>
                <a:spcPts val="1300"/>
              </a:spcBef>
              <a:buFont typeface="Wingdings"/>
              <a:buChar char=""/>
              <a:tabLst>
                <a:tab pos="1402080" algn="l"/>
                <a:tab pos="1402715" algn="l"/>
              </a:tabLst>
            </a:pPr>
            <a:r>
              <a:rPr dirty="0"/>
              <a:t>This</a:t>
            </a:r>
            <a:r>
              <a:rPr spc="-45" dirty="0"/>
              <a:t> </a:t>
            </a:r>
            <a:r>
              <a:rPr dirty="0"/>
              <a:t>way</a:t>
            </a:r>
            <a:r>
              <a:rPr spc="10" dirty="0"/>
              <a:t> </a:t>
            </a:r>
            <a:r>
              <a:rPr dirty="0"/>
              <a:t>you </a:t>
            </a:r>
            <a:r>
              <a:rPr spc="-5" dirty="0"/>
              <a:t>can</a:t>
            </a:r>
            <a:r>
              <a:rPr spc="30" dirty="0"/>
              <a:t> </a:t>
            </a:r>
            <a:r>
              <a:rPr dirty="0"/>
              <a:t>focus</a:t>
            </a:r>
            <a:r>
              <a:rPr spc="-70" dirty="0"/>
              <a:t> </a:t>
            </a:r>
            <a:r>
              <a:rPr dirty="0"/>
              <a:t>on</a:t>
            </a:r>
            <a:r>
              <a:rPr spc="-25" dirty="0"/>
              <a:t> </a:t>
            </a:r>
            <a:r>
              <a:rPr dirty="0"/>
              <a:t>what</a:t>
            </a:r>
            <a:r>
              <a:rPr spc="-35" dirty="0"/>
              <a:t> </a:t>
            </a:r>
            <a:r>
              <a:rPr spc="-5" dirty="0"/>
              <a:t>you're</a:t>
            </a:r>
            <a:r>
              <a:rPr spc="-40" dirty="0"/>
              <a:t> </a:t>
            </a:r>
            <a:r>
              <a:rPr dirty="0"/>
              <a:t>best</a:t>
            </a:r>
            <a:r>
              <a:rPr spc="-40" dirty="0"/>
              <a:t> </a:t>
            </a:r>
            <a:r>
              <a:rPr spc="-5" dirty="0"/>
              <a:t>at</a:t>
            </a:r>
            <a:r>
              <a:rPr spc="-10" dirty="0"/>
              <a:t> </a:t>
            </a:r>
            <a:r>
              <a:rPr dirty="0"/>
              <a:t>and</a:t>
            </a:r>
            <a:r>
              <a:rPr spc="-20" dirty="0"/>
              <a:t> </a:t>
            </a:r>
            <a:r>
              <a:rPr dirty="0"/>
              <a:t>see</a:t>
            </a:r>
            <a:r>
              <a:rPr spc="-20" dirty="0"/>
              <a:t> </a:t>
            </a:r>
            <a:r>
              <a:rPr dirty="0"/>
              <a:t>where</a:t>
            </a:r>
            <a:r>
              <a:rPr spc="-40" dirty="0"/>
              <a:t> </a:t>
            </a:r>
            <a:r>
              <a:rPr dirty="0"/>
              <a:t>you</a:t>
            </a:r>
            <a:r>
              <a:rPr spc="-25" dirty="0"/>
              <a:t> </a:t>
            </a:r>
            <a:r>
              <a:rPr dirty="0"/>
              <a:t>need</a:t>
            </a:r>
            <a:r>
              <a:rPr spc="-25" dirty="0"/>
              <a:t> </a:t>
            </a:r>
            <a:r>
              <a:rPr spc="-5" dirty="0"/>
              <a:t>to</a:t>
            </a:r>
            <a:r>
              <a:rPr spc="-10" dirty="0"/>
              <a:t> </a:t>
            </a:r>
            <a:r>
              <a:rPr spc="-25" dirty="0"/>
              <a:t>grow.</a:t>
            </a:r>
          </a:p>
          <a:p>
            <a:pPr marL="1402715" indent="-342900">
              <a:lnSpc>
                <a:spcPct val="100000"/>
              </a:lnSpc>
              <a:spcBef>
                <a:spcPts val="1305"/>
              </a:spcBef>
              <a:buFont typeface="Wingdings"/>
              <a:buChar char=""/>
              <a:tabLst>
                <a:tab pos="1402080" algn="l"/>
                <a:tab pos="1402715" algn="l"/>
              </a:tabLst>
            </a:pPr>
            <a:r>
              <a:rPr dirty="0"/>
              <a:t>Its</a:t>
            </a:r>
            <a:r>
              <a:rPr spc="-25" dirty="0"/>
              <a:t> </a:t>
            </a:r>
            <a:r>
              <a:rPr spc="-5" dirty="0"/>
              <a:t>more</a:t>
            </a:r>
            <a:r>
              <a:rPr spc="5" dirty="0"/>
              <a:t> </a:t>
            </a:r>
            <a:r>
              <a:rPr dirty="0"/>
              <a:t>reliable</a:t>
            </a:r>
            <a:r>
              <a:rPr spc="-35" dirty="0"/>
              <a:t> </a:t>
            </a:r>
            <a:r>
              <a:rPr dirty="0"/>
              <a:t>and user</a:t>
            </a:r>
            <a:r>
              <a:rPr spc="-35" dirty="0"/>
              <a:t> </a:t>
            </a:r>
            <a:r>
              <a:rPr dirty="0"/>
              <a:t>friendly</a:t>
            </a:r>
            <a:r>
              <a:rPr spc="-45" dirty="0"/>
              <a:t> </a:t>
            </a:r>
            <a:r>
              <a:rPr dirty="0"/>
              <a:t>interface</a:t>
            </a:r>
            <a:r>
              <a:rPr spc="-35" dirty="0"/>
              <a:t> </a:t>
            </a:r>
            <a:r>
              <a:rPr dirty="0"/>
              <a:t>than</a:t>
            </a:r>
            <a:r>
              <a:rPr spc="-20" dirty="0"/>
              <a:t> </a:t>
            </a:r>
            <a:r>
              <a:rPr dirty="0"/>
              <a:t>existing</a:t>
            </a:r>
            <a:r>
              <a:rPr spc="-25" dirty="0"/>
              <a:t> </a:t>
            </a:r>
            <a:r>
              <a:rPr spc="-5" dirty="0"/>
              <a:t>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TotalTime>
  <Words>1570</Words>
  <Application>Microsoft Office PowerPoint</Application>
  <PresentationFormat>Widescreen</PresentationFormat>
  <Paragraphs>134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Times New Roman</vt:lpstr>
      <vt:lpstr>Wingdings</vt:lpstr>
      <vt:lpstr>Office Theme</vt:lpstr>
      <vt:lpstr>MUTHYAMMAL COLLEGE OF ENGINEERING,RASIPURAM – 637 408. DEPARTMENT OF COMPUTERSCIENCEAND ENGINEERING</vt:lpstr>
      <vt:lpstr>Project Name</vt:lpstr>
      <vt:lpstr>ABSTRACT</vt:lpstr>
      <vt:lpstr>LITERATURE SURVEY</vt:lpstr>
      <vt:lpstr>LITERATURE SURVEY</vt:lpstr>
      <vt:lpstr>EXISTING SYSTEM</vt:lpstr>
      <vt:lpstr>DISADVANTAGES</vt:lpstr>
      <vt:lpstr>PROPOSED SYSTEM</vt:lpstr>
      <vt:lpstr>ADVANTAGES</vt:lpstr>
      <vt:lpstr>LIST OF MODULES</vt:lpstr>
      <vt:lpstr>Trading journal</vt:lpstr>
      <vt:lpstr>Stocks visualizing</vt:lpstr>
      <vt:lpstr>Trading charts</vt:lpstr>
      <vt:lpstr>Account Management</vt:lpstr>
      <vt:lpstr>PowerPoint Presentation</vt:lpstr>
      <vt:lpstr>Landing Page</vt:lpstr>
      <vt:lpstr>Dashboard</vt:lpstr>
      <vt:lpstr>Chart</vt:lpstr>
      <vt:lpstr>Calendar</vt:lpstr>
      <vt:lpstr>Top Gainers</vt:lpstr>
      <vt:lpstr>Top Losers</vt:lpstr>
      <vt:lpstr>NIFTY 50 Heat Map</vt:lpstr>
      <vt:lpstr>Adding Journal</vt:lpstr>
      <vt:lpstr>Journal page</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Gokul Raj</cp:lastModifiedBy>
  <cp:revision>7</cp:revision>
  <dcterms:created xsi:type="dcterms:W3CDTF">2023-04-27T06:52:40Z</dcterms:created>
  <dcterms:modified xsi:type="dcterms:W3CDTF">2023-05-19T06:22:06Z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2023-04-20T00:00:00Z</vt:filetime>
  </property>
  <property fmtid="{D5CDD505-2E9C-101B-9397-08002B2CF9AE}" pid="3" name="Creator">
    <vt:lpwstr>Microsoft® PowerPoint® 2019</vt:lpwstr>
  </property>
  <property fmtid="{D5CDD505-2E9C-101B-9397-08002B2CF9AE}" pid="4" name="LastSaved">
    <vt:filetime>2023-04-27T00:00:00Z</vt:filetime>
  </property>
</Properties>
</file>