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3"/>
  </p:notesMasterIdLst>
  <p:sldIdLst>
    <p:sldId id="256" r:id="rId2"/>
    <p:sldId id="257" r:id="rId3"/>
    <p:sldId id="258" r:id="rId4"/>
    <p:sldId id="260" r:id="rId5"/>
    <p:sldId id="261" r:id="rId6"/>
    <p:sldId id="262" r:id="rId7"/>
    <p:sldId id="263" r:id="rId8"/>
    <p:sldId id="266" r:id="rId9"/>
    <p:sldId id="267" r:id="rId10"/>
    <p:sldId id="268"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kul Raja" initials="GR" lastIdx="1" clrIdx="0">
    <p:extLst>
      <p:ext uri="{19B8F6BF-5375-455C-9EA6-DF929625EA0E}">
        <p15:presenceInfo xmlns:p15="http://schemas.microsoft.com/office/powerpoint/2012/main" userId="69d29ccc0cabfc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DF9D8"/>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36" autoAdjust="0"/>
    <p:restoredTop sz="94660"/>
  </p:normalViewPr>
  <p:slideViewPr>
    <p:cSldViewPr snapToGrid="0">
      <p:cViewPr>
        <p:scale>
          <a:sx n="81" d="100"/>
          <a:sy n="81" d="100"/>
        </p:scale>
        <p:origin x="81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C5836C-2321-4C88-B91E-A457FB3FE8C4}" type="datetimeFigureOut">
              <a:rPr lang="en-IN" smtClean="0"/>
              <a:t>16-03-2023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E518D6-5AD1-42A9-B0B5-CA5D66333577}" type="slidenum">
              <a:rPr lang="en-IN" smtClean="0"/>
              <a:t>‹#›</a:t>
            </a:fld>
            <a:endParaRPr lang="en-IN"/>
          </a:p>
        </p:txBody>
      </p:sp>
    </p:spTree>
    <p:extLst>
      <p:ext uri="{BB962C8B-B14F-4D97-AF65-F5344CB8AC3E}">
        <p14:creationId xmlns:p14="http://schemas.microsoft.com/office/powerpoint/2010/main" val="3580669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DB41AEA-FD27-4C32-8C63-7E4C6DC1D784}" type="datetimeFigureOut">
              <a:rPr lang="en-IN" smtClean="0"/>
              <a:t>16-03-2023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9B9E65-EF73-467F-B562-85EEB693A4AC}" type="slidenum">
              <a:rPr lang="en-IN" smtClean="0"/>
              <a:t>‹#›</a:t>
            </a:fld>
            <a:endParaRPr lang="en-IN"/>
          </a:p>
        </p:txBody>
      </p:sp>
    </p:spTree>
    <p:extLst>
      <p:ext uri="{BB962C8B-B14F-4D97-AF65-F5344CB8AC3E}">
        <p14:creationId xmlns:p14="http://schemas.microsoft.com/office/powerpoint/2010/main" val="163921535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B41AEA-FD27-4C32-8C63-7E4C6DC1D784}"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B9E65-EF73-467F-B562-85EEB693A4AC}" type="slidenum">
              <a:rPr lang="en-IN" smtClean="0"/>
              <a:t>‹#›</a:t>
            </a:fld>
            <a:endParaRPr lang="en-IN"/>
          </a:p>
        </p:txBody>
      </p:sp>
    </p:spTree>
    <p:extLst>
      <p:ext uri="{BB962C8B-B14F-4D97-AF65-F5344CB8AC3E}">
        <p14:creationId xmlns:p14="http://schemas.microsoft.com/office/powerpoint/2010/main" val="3183243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B41AEA-FD27-4C32-8C63-7E4C6DC1D784}"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B9E65-EF73-467F-B562-85EEB693A4AC}" type="slidenum">
              <a:rPr lang="en-IN" smtClean="0"/>
              <a:t>‹#›</a:t>
            </a:fld>
            <a:endParaRPr lang="en-IN"/>
          </a:p>
        </p:txBody>
      </p:sp>
    </p:spTree>
    <p:extLst>
      <p:ext uri="{BB962C8B-B14F-4D97-AF65-F5344CB8AC3E}">
        <p14:creationId xmlns:p14="http://schemas.microsoft.com/office/powerpoint/2010/main" val="2789177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B41AEA-FD27-4C32-8C63-7E4C6DC1D784}" type="datetimeFigureOut">
              <a:rPr lang="en-IN" smtClean="0"/>
              <a:t>16-03-2023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9B9E65-EF73-467F-B562-85EEB693A4AC}" type="slidenum">
              <a:rPr lang="en-IN" smtClean="0"/>
              <a:t>‹#›</a:t>
            </a:fld>
            <a:endParaRPr lang="en-IN"/>
          </a:p>
        </p:txBody>
      </p:sp>
    </p:spTree>
    <p:extLst>
      <p:ext uri="{BB962C8B-B14F-4D97-AF65-F5344CB8AC3E}">
        <p14:creationId xmlns:p14="http://schemas.microsoft.com/office/powerpoint/2010/main" val="1902788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DB41AEA-FD27-4C32-8C63-7E4C6DC1D784}" type="datetimeFigureOut">
              <a:rPr lang="en-IN" smtClean="0"/>
              <a:t>16-03-2023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9B9E65-EF73-467F-B562-85EEB693A4AC}" type="slidenum">
              <a:rPr lang="en-IN" smtClean="0"/>
              <a:t>‹#›</a:t>
            </a:fld>
            <a:endParaRPr lang="en-IN"/>
          </a:p>
        </p:txBody>
      </p:sp>
    </p:spTree>
    <p:extLst>
      <p:ext uri="{BB962C8B-B14F-4D97-AF65-F5344CB8AC3E}">
        <p14:creationId xmlns:p14="http://schemas.microsoft.com/office/powerpoint/2010/main" val="40926948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DB41AEA-FD27-4C32-8C63-7E4C6DC1D784}" type="datetimeFigureOut">
              <a:rPr lang="en-IN" smtClean="0"/>
              <a:t>16-03-2023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339B9E65-EF73-467F-B562-85EEB693A4AC}" type="slidenum">
              <a:rPr lang="en-IN" smtClean="0"/>
              <a:t>‹#›</a:t>
            </a:fld>
            <a:endParaRPr lang="en-IN"/>
          </a:p>
        </p:txBody>
      </p:sp>
    </p:spTree>
    <p:extLst>
      <p:ext uri="{BB962C8B-B14F-4D97-AF65-F5344CB8AC3E}">
        <p14:creationId xmlns:p14="http://schemas.microsoft.com/office/powerpoint/2010/main" val="2848156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DB41AEA-FD27-4C32-8C63-7E4C6DC1D784}" type="datetimeFigureOut">
              <a:rPr lang="en-IN" smtClean="0"/>
              <a:t>16-03-2023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9B9E65-EF73-467F-B562-85EEB693A4AC}"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580498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B41AEA-FD27-4C32-8C63-7E4C6DC1D784}" type="datetimeFigureOut">
              <a:rPr lang="en-IN" smtClean="0"/>
              <a:t>16-03-2023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9B9E65-EF73-467F-B562-85EEB693A4AC}" type="slidenum">
              <a:rPr lang="en-IN" smtClean="0"/>
              <a:t>‹#›</a:t>
            </a:fld>
            <a:endParaRPr lang="en-IN"/>
          </a:p>
        </p:txBody>
      </p:sp>
    </p:spTree>
    <p:extLst>
      <p:ext uri="{BB962C8B-B14F-4D97-AF65-F5344CB8AC3E}">
        <p14:creationId xmlns:p14="http://schemas.microsoft.com/office/powerpoint/2010/main" val="446214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B41AEA-FD27-4C32-8C63-7E4C6DC1D784}" type="datetimeFigureOut">
              <a:rPr lang="en-IN" smtClean="0"/>
              <a:t>16-03-2023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9B9E65-EF73-467F-B562-85EEB693A4AC}" type="slidenum">
              <a:rPr lang="en-IN" smtClean="0"/>
              <a:t>‹#›</a:t>
            </a:fld>
            <a:endParaRPr lang="en-IN"/>
          </a:p>
        </p:txBody>
      </p:sp>
    </p:spTree>
    <p:extLst>
      <p:ext uri="{BB962C8B-B14F-4D97-AF65-F5344CB8AC3E}">
        <p14:creationId xmlns:p14="http://schemas.microsoft.com/office/powerpoint/2010/main" val="3561926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0DB41AEA-FD27-4C32-8C63-7E4C6DC1D784}" type="datetimeFigureOut">
              <a:rPr lang="en-IN" smtClean="0"/>
              <a:t>16-03-2023</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339B9E65-EF73-467F-B562-85EEB693A4AC}" type="slidenum">
              <a:rPr lang="en-IN" smtClean="0"/>
              <a:t>‹#›</a:t>
            </a:fld>
            <a:endParaRPr lang="en-IN"/>
          </a:p>
        </p:txBody>
      </p:sp>
    </p:spTree>
    <p:extLst>
      <p:ext uri="{BB962C8B-B14F-4D97-AF65-F5344CB8AC3E}">
        <p14:creationId xmlns:p14="http://schemas.microsoft.com/office/powerpoint/2010/main" val="4281900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DB41AEA-FD27-4C32-8C63-7E4C6DC1D784}" type="datetimeFigureOut">
              <a:rPr lang="en-IN" smtClean="0"/>
              <a:t>16-03-2023</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339B9E65-EF73-467F-B562-85EEB693A4AC}" type="slidenum">
              <a:rPr lang="en-IN" smtClean="0"/>
              <a:t>‹#›</a:t>
            </a:fld>
            <a:endParaRPr lang="en-IN"/>
          </a:p>
        </p:txBody>
      </p:sp>
    </p:spTree>
    <p:extLst>
      <p:ext uri="{BB962C8B-B14F-4D97-AF65-F5344CB8AC3E}">
        <p14:creationId xmlns:p14="http://schemas.microsoft.com/office/powerpoint/2010/main" val="530204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DB41AEA-FD27-4C32-8C63-7E4C6DC1D784}" type="datetimeFigureOut">
              <a:rPr lang="en-IN" smtClean="0"/>
              <a:t>16-03-2023</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39B9E65-EF73-467F-B562-85EEB693A4AC}" type="slidenum">
              <a:rPr lang="en-IN" smtClean="0"/>
              <a:t>‹#›</a:t>
            </a:fld>
            <a:endParaRPr lang="en-IN"/>
          </a:p>
        </p:txBody>
      </p:sp>
    </p:spTree>
    <p:extLst>
      <p:ext uri="{BB962C8B-B14F-4D97-AF65-F5344CB8AC3E}">
        <p14:creationId xmlns:p14="http://schemas.microsoft.com/office/powerpoint/2010/main" val="356218533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B2C74-66D5-42AC-8B85-FAA2D3A465CD}"/>
              </a:ext>
            </a:extLst>
          </p:cNvPr>
          <p:cNvSpPr>
            <a:spLocks noGrp="1"/>
          </p:cNvSpPr>
          <p:nvPr>
            <p:ph type="ctrTitle"/>
          </p:nvPr>
        </p:nvSpPr>
        <p:spPr/>
        <p:txBody>
          <a:bodyPr/>
          <a:lstStyle/>
          <a:p>
            <a:r>
              <a:rPr lang="en-IN" dirty="0"/>
              <a:t>Global Terrorism Analysis</a:t>
            </a:r>
            <a:br>
              <a:rPr lang="en-IN" dirty="0"/>
            </a:br>
            <a:r>
              <a:rPr lang="en-IN" sz="2400" dirty="0"/>
              <a:t>Task-2</a:t>
            </a:r>
            <a:endParaRPr lang="en-IN" dirty="0"/>
          </a:p>
        </p:txBody>
      </p:sp>
      <p:sp>
        <p:nvSpPr>
          <p:cNvPr id="3" name="Subtitle 2">
            <a:extLst>
              <a:ext uri="{FF2B5EF4-FFF2-40B4-BE49-F238E27FC236}">
                <a16:creationId xmlns:a16="http://schemas.microsoft.com/office/drawing/2014/main" id="{30BA07D1-2CDB-4651-B6D5-A33E5878689C}"/>
              </a:ext>
            </a:extLst>
          </p:cNvPr>
          <p:cNvSpPr>
            <a:spLocks noGrp="1"/>
          </p:cNvSpPr>
          <p:nvPr>
            <p:ph type="subTitle" idx="1"/>
          </p:nvPr>
        </p:nvSpPr>
        <p:spPr/>
        <p:txBody>
          <a:bodyPr/>
          <a:lstStyle/>
          <a:p>
            <a:r>
              <a:rPr lang="en-IN" dirty="0"/>
              <a:t>Using Power BI</a:t>
            </a:r>
          </a:p>
        </p:txBody>
      </p:sp>
      <p:pic>
        <p:nvPicPr>
          <p:cNvPr id="1026" name="Picture 2" descr="GRIP | The Sparks Foundation">
            <a:extLst>
              <a:ext uri="{FF2B5EF4-FFF2-40B4-BE49-F238E27FC236}">
                <a16:creationId xmlns:a16="http://schemas.microsoft.com/office/drawing/2014/main" id="{D3188FA1-1D5D-4278-994D-22E6A7A4E8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374" y="596510"/>
            <a:ext cx="1971290" cy="16567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A84C7A1-95A0-42CA-93B8-05D4C27EB77B}"/>
              </a:ext>
            </a:extLst>
          </p:cNvPr>
          <p:cNvSpPr txBox="1"/>
          <p:nvPr/>
        </p:nvSpPr>
        <p:spPr>
          <a:xfrm>
            <a:off x="8279944" y="5512539"/>
            <a:ext cx="3234393" cy="1200329"/>
          </a:xfrm>
          <a:prstGeom prst="rect">
            <a:avLst/>
          </a:prstGeom>
          <a:noFill/>
        </p:spPr>
        <p:txBody>
          <a:bodyPr wrap="square" rtlCol="0">
            <a:spAutoFit/>
          </a:bodyPr>
          <a:lstStyle/>
          <a:p>
            <a:r>
              <a:rPr lang="en-IN" dirty="0"/>
              <a:t>By</a:t>
            </a:r>
          </a:p>
          <a:p>
            <a:r>
              <a:rPr lang="en-IN" dirty="0"/>
              <a:t>Gokul Raja R</a:t>
            </a:r>
          </a:p>
          <a:p>
            <a:r>
              <a:rPr lang="en-IN" dirty="0"/>
              <a:t>Data Science and Business Analytics Intern</a:t>
            </a:r>
          </a:p>
        </p:txBody>
      </p:sp>
    </p:spTree>
    <p:extLst>
      <p:ext uri="{BB962C8B-B14F-4D97-AF65-F5344CB8AC3E}">
        <p14:creationId xmlns:p14="http://schemas.microsoft.com/office/powerpoint/2010/main" val="25890251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00C3-3ECD-4C67-AE54-6C4443305641}"/>
              </a:ext>
            </a:extLst>
          </p:cNvPr>
          <p:cNvSpPr>
            <a:spLocks noGrp="1"/>
          </p:cNvSpPr>
          <p:nvPr>
            <p:ph type="title"/>
          </p:nvPr>
        </p:nvSpPr>
        <p:spPr>
          <a:xfrm>
            <a:off x="1887006" y="679558"/>
            <a:ext cx="7256994" cy="539643"/>
          </a:xfrm>
        </p:spPr>
        <p:txBody>
          <a:bodyPr>
            <a:normAutofit fontScale="90000"/>
          </a:bodyPr>
          <a:lstStyle/>
          <a:p>
            <a:r>
              <a:rPr lang="en-IN" dirty="0"/>
              <a:t>Prevention</a:t>
            </a:r>
          </a:p>
        </p:txBody>
      </p:sp>
      <p:sp>
        <p:nvSpPr>
          <p:cNvPr id="3" name="Content Placeholder 2">
            <a:extLst>
              <a:ext uri="{FF2B5EF4-FFF2-40B4-BE49-F238E27FC236}">
                <a16:creationId xmlns:a16="http://schemas.microsoft.com/office/drawing/2014/main" id="{2A2474F9-0CFA-4CA4-943B-3E6BF0DE507C}"/>
              </a:ext>
            </a:extLst>
          </p:cNvPr>
          <p:cNvSpPr>
            <a:spLocks noGrp="1"/>
          </p:cNvSpPr>
          <p:nvPr>
            <p:ph idx="1"/>
          </p:nvPr>
        </p:nvSpPr>
        <p:spPr>
          <a:xfrm>
            <a:off x="958251" y="1661653"/>
            <a:ext cx="9114504" cy="4778476"/>
          </a:xfrm>
        </p:spPr>
        <p:txBody>
          <a:bodyPr>
            <a:normAutofit/>
          </a:bodyPr>
          <a:lstStyle/>
          <a:p>
            <a:r>
              <a:rPr lang="en-US" sz="2000" dirty="0">
                <a:latin typeface="Times New Roman" panose="02020603050405020304" pitchFamily="18" charset="0"/>
                <a:cs typeface="Times New Roman" panose="02020603050405020304" pitchFamily="18" charset="0"/>
              </a:rPr>
              <a:t>Increasing tight security on critical infrastructure like (Nuclear Power Stations, Airport, Seaport).</a:t>
            </a:r>
          </a:p>
          <a:p>
            <a:r>
              <a:rPr lang="en-US" sz="2000" dirty="0">
                <a:latin typeface="Times New Roman" panose="02020603050405020304" pitchFamily="18" charset="0"/>
                <a:cs typeface="Times New Roman" panose="02020603050405020304" pitchFamily="18" charset="0"/>
              </a:rPr>
              <a:t>Addressing the root cause of terrorism (for e.g. Terrorist attack due poverty , Agriculture ) and government should take response to solve the problem.</a:t>
            </a:r>
          </a:p>
          <a:p>
            <a:r>
              <a:rPr lang="en-US" sz="2000" dirty="0">
                <a:latin typeface="Times New Roman" panose="02020603050405020304" pitchFamily="18" charset="0"/>
                <a:cs typeface="Times New Roman" panose="02020603050405020304" pitchFamily="18" charset="0"/>
              </a:rPr>
              <a:t>Increasing the vehicle scanners in terrorism area’s.</a:t>
            </a:r>
          </a:p>
          <a:p>
            <a:r>
              <a:rPr lang="en-US" sz="2000" dirty="0">
                <a:latin typeface="Times New Roman" panose="02020603050405020304" pitchFamily="18" charset="0"/>
                <a:cs typeface="Times New Roman" panose="02020603050405020304" pitchFamily="18" charset="0"/>
              </a:rPr>
              <a:t>Satellite surveillance in the border.</a:t>
            </a:r>
          </a:p>
          <a:p>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59147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AE9AC-BC9C-4E72-8245-26CADBAD4A3F}"/>
              </a:ext>
            </a:extLst>
          </p:cNvPr>
          <p:cNvSpPr>
            <a:spLocks noGrp="1"/>
          </p:cNvSpPr>
          <p:nvPr>
            <p:ph type="title"/>
          </p:nvPr>
        </p:nvSpPr>
        <p:spPr>
          <a:xfrm>
            <a:off x="1946001" y="2646008"/>
            <a:ext cx="7729728" cy="1188720"/>
          </a:xfrm>
        </p:spPr>
        <p:txBody>
          <a:bodyPr/>
          <a:lstStyle/>
          <a:p>
            <a:r>
              <a:rPr lang="en-IN" dirty="0"/>
              <a:t>Thank you</a:t>
            </a:r>
          </a:p>
        </p:txBody>
      </p:sp>
    </p:spTree>
    <p:extLst>
      <p:ext uri="{BB962C8B-B14F-4D97-AF65-F5344CB8AC3E}">
        <p14:creationId xmlns:p14="http://schemas.microsoft.com/office/powerpoint/2010/main" val="2443240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00C3-3ECD-4C67-AE54-6C4443305641}"/>
              </a:ext>
            </a:extLst>
          </p:cNvPr>
          <p:cNvSpPr>
            <a:spLocks noGrp="1"/>
          </p:cNvSpPr>
          <p:nvPr>
            <p:ph type="title"/>
          </p:nvPr>
        </p:nvSpPr>
        <p:spPr>
          <a:xfrm>
            <a:off x="1887006" y="928133"/>
            <a:ext cx="7256994" cy="539643"/>
          </a:xfrm>
        </p:spPr>
        <p:txBody>
          <a:bodyPr>
            <a:normAutofit fontScale="90000"/>
          </a:bodyPr>
          <a:lstStyle/>
          <a:p>
            <a:r>
              <a:rPr lang="en-IN" dirty="0"/>
              <a:t>Task</a:t>
            </a:r>
          </a:p>
        </p:txBody>
      </p:sp>
      <p:sp>
        <p:nvSpPr>
          <p:cNvPr id="3" name="Content Placeholder 2">
            <a:extLst>
              <a:ext uri="{FF2B5EF4-FFF2-40B4-BE49-F238E27FC236}">
                <a16:creationId xmlns:a16="http://schemas.microsoft.com/office/drawing/2014/main" id="{2A2474F9-0CFA-4CA4-943B-3E6BF0DE507C}"/>
              </a:ext>
            </a:extLst>
          </p:cNvPr>
          <p:cNvSpPr>
            <a:spLocks noGrp="1"/>
          </p:cNvSpPr>
          <p:nvPr>
            <p:ph idx="1"/>
          </p:nvPr>
        </p:nvSpPr>
        <p:spPr>
          <a:xfrm>
            <a:off x="958251" y="2176392"/>
            <a:ext cx="9114504" cy="2798731"/>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 Perform ‘Exploratory Data Analysis’ on dataset ‘Global Terrorism’</a:t>
            </a:r>
          </a:p>
          <a:p>
            <a:pPr marL="0" indent="0">
              <a:buNone/>
            </a:pPr>
            <a:r>
              <a:rPr lang="en-US" sz="2000" dirty="0">
                <a:latin typeface="Times New Roman" panose="02020603050405020304" pitchFamily="18" charset="0"/>
                <a:cs typeface="Times New Roman" panose="02020603050405020304" pitchFamily="18" charset="0"/>
              </a:rPr>
              <a:t>● As a security/defense analyst, try to find out the hot zone of terrorism.</a:t>
            </a:r>
          </a:p>
          <a:p>
            <a:pPr marL="0" indent="0">
              <a:buNone/>
            </a:pPr>
            <a:r>
              <a:rPr lang="en-US" sz="2000" dirty="0">
                <a:latin typeface="Times New Roman" panose="02020603050405020304" pitchFamily="18" charset="0"/>
                <a:cs typeface="Times New Roman" panose="02020603050405020304" pitchFamily="18" charset="0"/>
              </a:rPr>
              <a:t>● What all security issues and insights you can derive by EDA?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48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00C3-3ECD-4C67-AE54-6C4443305641}"/>
              </a:ext>
            </a:extLst>
          </p:cNvPr>
          <p:cNvSpPr>
            <a:spLocks noGrp="1"/>
          </p:cNvSpPr>
          <p:nvPr>
            <p:ph type="title"/>
          </p:nvPr>
        </p:nvSpPr>
        <p:spPr>
          <a:xfrm>
            <a:off x="1887006" y="679558"/>
            <a:ext cx="7256994" cy="539643"/>
          </a:xfrm>
        </p:spPr>
        <p:txBody>
          <a:bodyPr>
            <a:normAutofit fontScale="90000"/>
          </a:bodyPr>
          <a:lstStyle/>
          <a:p>
            <a:r>
              <a:rPr lang="en-IN" dirty="0"/>
              <a:t>Data cleaning</a:t>
            </a:r>
          </a:p>
        </p:txBody>
      </p:sp>
      <p:sp>
        <p:nvSpPr>
          <p:cNvPr id="3" name="Content Placeholder 2">
            <a:extLst>
              <a:ext uri="{FF2B5EF4-FFF2-40B4-BE49-F238E27FC236}">
                <a16:creationId xmlns:a16="http://schemas.microsoft.com/office/drawing/2014/main" id="{2A2474F9-0CFA-4CA4-943B-3E6BF0DE507C}"/>
              </a:ext>
            </a:extLst>
          </p:cNvPr>
          <p:cNvSpPr>
            <a:spLocks noGrp="1"/>
          </p:cNvSpPr>
          <p:nvPr>
            <p:ph idx="1"/>
          </p:nvPr>
        </p:nvSpPr>
        <p:spPr>
          <a:xfrm>
            <a:off x="958251" y="1661653"/>
            <a:ext cx="9114504" cy="412954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 Removing unnecessary data, that burden to us.</a:t>
            </a:r>
          </a:p>
          <a:p>
            <a:pPr marL="0" indent="0">
              <a:buNone/>
            </a:pPr>
            <a:r>
              <a:rPr lang="en-US" sz="2000" dirty="0">
                <a:latin typeface="Times New Roman" panose="02020603050405020304" pitchFamily="18" charset="0"/>
                <a:cs typeface="Times New Roman" panose="02020603050405020304" pitchFamily="18" charset="0"/>
              </a:rPr>
              <a:t>Data Cleaning and Preprocessing: Check for missing values and duplicates in the dataset. If there are missing values, you can impute them with the mean, median or mode value. Also, check for any inconsistencies in the data and remove irrelevant columns that won't be useful for analysis.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Removing the unneccsary columns.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Removing the null values rows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Modifying the data for clean understanding</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37934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00C3-3ECD-4C67-AE54-6C4443305641}"/>
              </a:ext>
            </a:extLst>
          </p:cNvPr>
          <p:cNvSpPr>
            <a:spLocks noGrp="1"/>
          </p:cNvSpPr>
          <p:nvPr>
            <p:ph type="title"/>
          </p:nvPr>
        </p:nvSpPr>
        <p:spPr>
          <a:xfrm>
            <a:off x="1788684" y="286268"/>
            <a:ext cx="7256994" cy="539643"/>
          </a:xfrm>
        </p:spPr>
        <p:txBody>
          <a:bodyPr>
            <a:normAutofit fontScale="90000"/>
          </a:bodyPr>
          <a:lstStyle/>
          <a:p>
            <a:r>
              <a:rPr lang="en-IN" dirty="0"/>
              <a:t>Columns needed for EDA</a:t>
            </a:r>
          </a:p>
        </p:txBody>
      </p:sp>
      <p:sp>
        <p:nvSpPr>
          <p:cNvPr id="3" name="Content Placeholder 2">
            <a:extLst>
              <a:ext uri="{FF2B5EF4-FFF2-40B4-BE49-F238E27FC236}">
                <a16:creationId xmlns:a16="http://schemas.microsoft.com/office/drawing/2014/main" id="{2A2474F9-0CFA-4CA4-943B-3E6BF0DE507C}"/>
              </a:ext>
            </a:extLst>
          </p:cNvPr>
          <p:cNvSpPr>
            <a:spLocks noGrp="1"/>
          </p:cNvSpPr>
          <p:nvPr>
            <p:ph idx="1"/>
          </p:nvPr>
        </p:nvSpPr>
        <p:spPr>
          <a:xfrm>
            <a:off x="656982" y="1211564"/>
            <a:ext cx="9916227" cy="5525727"/>
          </a:xfrm>
        </p:spPr>
        <p:txBody>
          <a:bodyPr>
            <a:noAutofit/>
          </a:bodyPr>
          <a:lstStyle/>
          <a:p>
            <a:pPr marL="0" indent="0">
              <a:buNone/>
            </a:pPr>
            <a:r>
              <a:rPr lang="en-US" sz="1600" b="1" dirty="0">
                <a:latin typeface="Times New Roman" panose="02020603050405020304" pitchFamily="18" charset="0"/>
                <a:cs typeface="Times New Roman" panose="02020603050405020304" pitchFamily="18" charset="0"/>
              </a:rPr>
              <a:t>Event ID</a:t>
            </a:r>
            <a:r>
              <a:rPr lang="en-US" sz="1600" dirty="0">
                <a:latin typeface="Times New Roman" panose="02020603050405020304" pitchFamily="18" charset="0"/>
                <a:cs typeface="Times New Roman" panose="02020603050405020304" pitchFamily="18" charset="0"/>
              </a:rPr>
              <a:t>: Unique identifier for each terrorist attack event.</a:t>
            </a:r>
          </a:p>
          <a:p>
            <a:pPr marL="0" indent="0">
              <a:buNone/>
            </a:pPr>
            <a:r>
              <a:rPr lang="en-US" sz="1600" b="1" dirty="0">
                <a:latin typeface="Times New Roman" panose="02020603050405020304" pitchFamily="18" charset="0"/>
                <a:cs typeface="Times New Roman" panose="02020603050405020304" pitchFamily="18" charset="0"/>
              </a:rPr>
              <a:t>Year</a:t>
            </a:r>
            <a:r>
              <a:rPr lang="en-US" sz="1600" dirty="0">
                <a:latin typeface="Times New Roman" panose="02020603050405020304" pitchFamily="18" charset="0"/>
                <a:cs typeface="Times New Roman" panose="02020603050405020304" pitchFamily="18" charset="0"/>
              </a:rPr>
              <a:t>: Year in which the terrorist attack occurred.</a:t>
            </a:r>
          </a:p>
          <a:p>
            <a:pPr marL="0" indent="0">
              <a:buNone/>
            </a:pPr>
            <a:r>
              <a:rPr lang="en-US" sz="1600" b="1" dirty="0">
                <a:latin typeface="Times New Roman" panose="02020603050405020304" pitchFamily="18" charset="0"/>
                <a:cs typeface="Times New Roman" panose="02020603050405020304" pitchFamily="18" charset="0"/>
              </a:rPr>
              <a:t>Month</a:t>
            </a:r>
            <a:r>
              <a:rPr lang="en-US" sz="1600" dirty="0">
                <a:latin typeface="Times New Roman" panose="02020603050405020304" pitchFamily="18" charset="0"/>
                <a:cs typeface="Times New Roman" panose="02020603050405020304" pitchFamily="18" charset="0"/>
              </a:rPr>
              <a:t>: Month in which the terrorist attack occurred.</a:t>
            </a:r>
          </a:p>
          <a:p>
            <a:pPr marL="0" indent="0">
              <a:buNone/>
            </a:pPr>
            <a:r>
              <a:rPr lang="en-US" sz="1600" b="1" dirty="0">
                <a:latin typeface="Times New Roman" panose="02020603050405020304" pitchFamily="18" charset="0"/>
                <a:cs typeface="Times New Roman" panose="02020603050405020304" pitchFamily="18" charset="0"/>
              </a:rPr>
              <a:t>Day</a:t>
            </a:r>
            <a:r>
              <a:rPr lang="en-US" sz="1600" dirty="0">
                <a:latin typeface="Times New Roman" panose="02020603050405020304" pitchFamily="18" charset="0"/>
                <a:cs typeface="Times New Roman" panose="02020603050405020304" pitchFamily="18" charset="0"/>
              </a:rPr>
              <a:t>: Day on which the terrorist attack occurred.</a:t>
            </a:r>
          </a:p>
          <a:p>
            <a:pPr marL="0" indent="0">
              <a:buNone/>
            </a:pPr>
            <a:r>
              <a:rPr lang="en-US" sz="1600" b="1" dirty="0">
                <a:latin typeface="Times New Roman" panose="02020603050405020304" pitchFamily="18" charset="0"/>
                <a:cs typeface="Times New Roman" panose="02020603050405020304" pitchFamily="18" charset="0"/>
              </a:rPr>
              <a:t>Country</a:t>
            </a:r>
            <a:r>
              <a:rPr lang="en-US" sz="1600" dirty="0">
                <a:latin typeface="Times New Roman" panose="02020603050405020304" pitchFamily="18" charset="0"/>
                <a:cs typeface="Times New Roman" panose="02020603050405020304" pitchFamily="18" charset="0"/>
              </a:rPr>
              <a:t>: Name of the country in which the terrorist attack occurred.</a:t>
            </a:r>
          </a:p>
          <a:p>
            <a:pPr marL="0" indent="0">
              <a:buNone/>
            </a:pPr>
            <a:r>
              <a:rPr lang="en-US" sz="1600" b="1" dirty="0">
                <a:latin typeface="Times New Roman" panose="02020603050405020304" pitchFamily="18" charset="0"/>
                <a:cs typeface="Times New Roman" panose="02020603050405020304" pitchFamily="18" charset="0"/>
              </a:rPr>
              <a:t>Region</a:t>
            </a:r>
            <a:r>
              <a:rPr lang="en-US" sz="1600" dirty="0">
                <a:latin typeface="Times New Roman" panose="02020603050405020304" pitchFamily="18" charset="0"/>
                <a:cs typeface="Times New Roman" panose="02020603050405020304" pitchFamily="18" charset="0"/>
              </a:rPr>
              <a:t>: Name of the region in which the terrorist attack occurred.</a:t>
            </a:r>
          </a:p>
          <a:p>
            <a:pPr marL="0" indent="0">
              <a:buNone/>
            </a:pPr>
            <a:r>
              <a:rPr lang="en-US" sz="1600" b="1" dirty="0">
                <a:latin typeface="Times New Roman" panose="02020603050405020304" pitchFamily="18" charset="0"/>
                <a:cs typeface="Times New Roman" panose="02020603050405020304" pitchFamily="18" charset="0"/>
              </a:rPr>
              <a:t>City</a:t>
            </a:r>
            <a:r>
              <a:rPr lang="en-US" sz="1600" dirty="0">
                <a:latin typeface="Times New Roman" panose="02020603050405020304" pitchFamily="18" charset="0"/>
                <a:cs typeface="Times New Roman" panose="02020603050405020304" pitchFamily="18" charset="0"/>
              </a:rPr>
              <a:t>: Name of the city in which the terrorist attack occurred.</a:t>
            </a:r>
          </a:p>
          <a:p>
            <a:pPr marL="0" indent="0">
              <a:buNone/>
            </a:pPr>
            <a:r>
              <a:rPr lang="en-US" sz="1600" b="1" dirty="0">
                <a:latin typeface="Times New Roman" panose="02020603050405020304" pitchFamily="18" charset="0"/>
                <a:cs typeface="Times New Roman" panose="02020603050405020304" pitchFamily="18" charset="0"/>
              </a:rPr>
              <a:t>Latitude</a:t>
            </a:r>
            <a:r>
              <a:rPr lang="en-US" sz="1600" dirty="0">
                <a:latin typeface="Times New Roman" panose="02020603050405020304" pitchFamily="18" charset="0"/>
                <a:cs typeface="Times New Roman" panose="02020603050405020304" pitchFamily="18" charset="0"/>
              </a:rPr>
              <a:t>: Latitude of the city in which the terrorist attack occurred.</a:t>
            </a:r>
          </a:p>
          <a:p>
            <a:pPr marL="0" indent="0">
              <a:buNone/>
            </a:pPr>
            <a:r>
              <a:rPr lang="en-US" sz="1600" b="1" dirty="0">
                <a:latin typeface="Times New Roman" panose="02020603050405020304" pitchFamily="18" charset="0"/>
                <a:cs typeface="Times New Roman" panose="02020603050405020304" pitchFamily="18" charset="0"/>
              </a:rPr>
              <a:t>Longitude</a:t>
            </a:r>
            <a:r>
              <a:rPr lang="en-US" sz="1600" dirty="0">
                <a:latin typeface="Times New Roman" panose="02020603050405020304" pitchFamily="18" charset="0"/>
                <a:cs typeface="Times New Roman" panose="02020603050405020304" pitchFamily="18" charset="0"/>
              </a:rPr>
              <a:t>: Longitude of the city in which the terrorist attack occurred.</a:t>
            </a:r>
          </a:p>
          <a:p>
            <a:pPr marL="0" indent="0">
              <a:buNone/>
            </a:pPr>
            <a:r>
              <a:rPr lang="en-US" sz="1600" b="1" dirty="0">
                <a:latin typeface="Times New Roman" panose="02020603050405020304" pitchFamily="18" charset="0"/>
                <a:cs typeface="Times New Roman" panose="02020603050405020304" pitchFamily="18" charset="0"/>
              </a:rPr>
              <a:t>Attack Type</a:t>
            </a:r>
            <a:r>
              <a:rPr lang="en-US" sz="1600" dirty="0">
                <a:latin typeface="Times New Roman" panose="02020603050405020304" pitchFamily="18" charset="0"/>
                <a:cs typeface="Times New Roman" panose="02020603050405020304" pitchFamily="18" charset="0"/>
              </a:rPr>
              <a:t>: Type of attack used by the terrorists (e.g. bombing, armed assault, assassination, hijacking).</a:t>
            </a:r>
          </a:p>
          <a:p>
            <a:pPr marL="0" indent="0">
              <a:buNone/>
            </a:pPr>
            <a:r>
              <a:rPr lang="en-US" sz="1600" b="1" dirty="0">
                <a:latin typeface="Times New Roman" panose="02020603050405020304" pitchFamily="18" charset="0"/>
                <a:cs typeface="Times New Roman" panose="02020603050405020304" pitchFamily="18" charset="0"/>
              </a:rPr>
              <a:t>Target Type</a:t>
            </a:r>
            <a:r>
              <a:rPr lang="en-US" sz="1600" dirty="0">
                <a:latin typeface="Times New Roman" panose="02020603050405020304" pitchFamily="18" charset="0"/>
                <a:cs typeface="Times New Roman" panose="02020603050405020304" pitchFamily="18" charset="0"/>
              </a:rPr>
              <a:t>: Type of target that was attacked (e.g. business, government, military, police, private citizens).</a:t>
            </a:r>
          </a:p>
          <a:p>
            <a:pPr marL="0" indent="0">
              <a:buNone/>
            </a:pPr>
            <a:r>
              <a:rPr lang="en-US" sz="1600" b="1" dirty="0">
                <a:latin typeface="Times New Roman" panose="02020603050405020304" pitchFamily="18" charset="0"/>
                <a:cs typeface="Times New Roman" panose="02020603050405020304" pitchFamily="18" charset="0"/>
              </a:rPr>
              <a:t>Gang Name</a:t>
            </a:r>
            <a:r>
              <a:rPr lang="en-US" sz="1600" dirty="0">
                <a:latin typeface="Times New Roman" panose="02020603050405020304" pitchFamily="18" charset="0"/>
                <a:cs typeface="Times New Roman" panose="02020603050405020304" pitchFamily="18" charset="0"/>
              </a:rPr>
              <a:t>: Name of the terrorist group that carried out the attack.</a:t>
            </a:r>
          </a:p>
          <a:p>
            <a:pPr marL="0" indent="0">
              <a:buNone/>
            </a:pPr>
            <a:r>
              <a:rPr lang="en-US" sz="1600" b="1" dirty="0">
                <a:latin typeface="Times New Roman" panose="02020603050405020304" pitchFamily="18" charset="0"/>
                <a:cs typeface="Times New Roman" panose="02020603050405020304" pitchFamily="18" charset="0"/>
              </a:rPr>
              <a:t>Motive</a:t>
            </a:r>
            <a:r>
              <a:rPr lang="en-US" sz="1600" dirty="0">
                <a:latin typeface="Times New Roman" panose="02020603050405020304" pitchFamily="18" charset="0"/>
                <a:cs typeface="Times New Roman" panose="02020603050405020304" pitchFamily="18" charset="0"/>
              </a:rPr>
              <a:t>: Reason or motive behind the terrorist attack.</a:t>
            </a:r>
          </a:p>
        </p:txBody>
      </p:sp>
    </p:spTree>
    <p:extLst>
      <p:ext uri="{BB962C8B-B14F-4D97-AF65-F5344CB8AC3E}">
        <p14:creationId xmlns:p14="http://schemas.microsoft.com/office/powerpoint/2010/main" val="4208991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00C3-3ECD-4C67-AE54-6C4443305641}"/>
              </a:ext>
            </a:extLst>
          </p:cNvPr>
          <p:cNvSpPr>
            <a:spLocks noGrp="1"/>
          </p:cNvSpPr>
          <p:nvPr>
            <p:ph type="title"/>
          </p:nvPr>
        </p:nvSpPr>
        <p:spPr>
          <a:xfrm>
            <a:off x="1788684" y="286268"/>
            <a:ext cx="7256994" cy="539643"/>
          </a:xfrm>
        </p:spPr>
        <p:txBody>
          <a:bodyPr>
            <a:normAutofit fontScale="90000"/>
          </a:bodyPr>
          <a:lstStyle/>
          <a:p>
            <a:r>
              <a:rPr lang="en-IN" dirty="0"/>
              <a:t>Columns needed for EDA</a:t>
            </a:r>
          </a:p>
        </p:txBody>
      </p:sp>
      <p:sp>
        <p:nvSpPr>
          <p:cNvPr id="3" name="Content Placeholder 2">
            <a:extLst>
              <a:ext uri="{FF2B5EF4-FFF2-40B4-BE49-F238E27FC236}">
                <a16:creationId xmlns:a16="http://schemas.microsoft.com/office/drawing/2014/main" id="{2A2474F9-0CFA-4CA4-943B-3E6BF0DE507C}"/>
              </a:ext>
            </a:extLst>
          </p:cNvPr>
          <p:cNvSpPr>
            <a:spLocks noGrp="1"/>
          </p:cNvSpPr>
          <p:nvPr>
            <p:ph idx="1"/>
          </p:nvPr>
        </p:nvSpPr>
        <p:spPr>
          <a:xfrm>
            <a:off x="630349" y="1140543"/>
            <a:ext cx="9916227" cy="5525727"/>
          </a:xfrm>
        </p:spPr>
        <p:txBody>
          <a:bodyPr>
            <a:noAutofit/>
          </a:bodyPr>
          <a:lstStyle/>
          <a:p>
            <a:pPr marL="0" indent="0">
              <a:buNone/>
            </a:pPr>
            <a:r>
              <a:rPr lang="en-US" sz="1600" b="1" dirty="0">
                <a:latin typeface="Times New Roman" panose="02020603050405020304" pitchFamily="18" charset="0"/>
                <a:cs typeface="Times New Roman" panose="02020603050405020304" pitchFamily="18" charset="0"/>
              </a:rPr>
              <a:t>Weapon type: </a:t>
            </a:r>
            <a:r>
              <a:rPr lang="en-US" sz="1600" dirty="0">
                <a:latin typeface="Times New Roman" panose="02020603050405020304" pitchFamily="18" charset="0"/>
                <a:cs typeface="Times New Roman" panose="02020603050405020304" pitchFamily="18" charset="0"/>
              </a:rPr>
              <a:t>Type of weapon(s) used in the attack.</a:t>
            </a:r>
          </a:p>
          <a:p>
            <a:pPr marL="0" indent="0">
              <a:buNone/>
            </a:pPr>
            <a:r>
              <a:rPr lang="en-US" sz="1600" b="1" dirty="0">
                <a:latin typeface="Times New Roman" panose="02020603050405020304" pitchFamily="18" charset="0"/>
                <a:cs typeface="Times New Roman" panose="02020603050405020304" pitchFamily="18" charset="0"/>
              </a:rPr>
              <a:t>Weapon Sub-type</a:t>
            </a:r>
            <a:r>
              <a:rPr lang="en-US" sz="1600" dirty="0">
                <a:latin typeface="Times New Roman" panose="02020603050405020304" pitchFamily="18" charset="0"/>
                <a:cs typeface="Times New Roman" panose="02020603050405020304" pitchFamily="18" charset="0"/>
              </a:rPr>
              <a:t>: Subtype of weapon(s) used in the attack.</a:t>
            </a:r>
          </a:p>
          <a:p>
            <a:pPr marL="0" indent="0">
              <a:buNone/>
            </a:pPr>
            <a:r>
              <a:rPr lang="en-US" sz="1600" b="1" dirty="0">
                <a:latin typeface="Times New Roman" panose="02020603050405020304" pitchFamily="18" charset="0"/>
                <a:cs typeface="Times New Roman" panose="02020603050405020304" pitchFamily="18" charset="0"/>
              </a:rPr>
              <a:t>Weapon Details</a:t>
            </a:r>
            <a:r>
              <a:rPr lang="en-US" sz="1600" dirty="0">
                <a:latin typeface="Times New Roman" panose="02020603050405020304" pitchFamily="18" charset="0"/>
                <a:cs typeface="Times New Roman" panose="02020603050405020304" pitchFamily="18" charset="0"/>
              </a:rPr>
              <a:t>: Additional details about the weapons used in the attack.</a:t>
            </a:r>
          </a:p>
          <a:p>
            <a:pPr marL="0" indent="0">
              <a:buNone/>
            </a:pPr>
            <a:r>
              <a:rPr lang="en-US" sz="1600" b="1" dirty="0">
                <a:latin typeface="Times New Roman" panose="02020603050405020304" pitchFamily="18" charset="0"/>
                <a:cs typeface="Times New Roman" panose="02020603050405020304" pitchFamily="18" charset="0"/>
              </a:rPr>
              <a:t>Number of people killed :</a:t>
            </a:r>
            <a:r>
              <a:rPr lang="en-US" sz="1600" dirty="0">
                <a:latin typeface="Times New Roman" panose="02020603050405020304" pitchFamily="18" charset="0"/>
                <a:cs typeface="Times New Roman" panose="02020603050405020304" pitchFamily="18" charset="0"/>
              </a:rPr>
              <a:t>This column represents the total number of people killed in the terrorist attack. It includes all individuals, including civilians, military personnel, and terrorists themselves.</a:t>
            </a:r>
          </a:p>
          <a:p>
            <a:pPr marL="0" indent="0">
              <a:buNone/>
            </a:pPr>
            <a:r>
              <a:rPr lang="en-US" sz="1600" b="1" dirty="0">
                <a:latin typeface="Times New Roman" panose="02020603050405020304" pitchFamily="18" charset="0"/>
                <a:cs typeface="Times New Roman" panose="02020603050405020304" pitchFamily="18" charset="0"/>
              </a:rPr>
              <a:t>Terrorist killed </a:t>
            </a:r>
            <a:r>
              <a:rPr lang="en-US" sz="1600" dirty="0">
                <a:latin typeface="Times New Roman" panose="02020603050405020304" pitchFamily="18" charset="0"/>
                <a:cs typeface="Times New Roman" panose="02020603050405020304" pitchFamily="18" charset="0"/>
              </a:rPr>
              <a:t>: This column represents the number of terrorists killed in the terrorist attack.</a:t>
            </a:r>
          </a:p>
          <a:p>
            <a:pPr marL="0" indent="0">
              <a:buNone/>
            </a:pPr>
            <a:r>
              <a:rPr lang="en-US" sz="1600" b="1" dirty="0">
                <a:latin typeface="Times New Roman" panose="02020603050405020304" pitchFamily="18" charset="0"/>
                <a:cs typeface="Times New Roman" panose="02020603050405020304" pitchFamily="18" charset="0"/>
              </a:rPr>
              <a:t>Number of people wounded </a:t>
            </a:r>
            <a:r>
              <a:rPr lang="en-US" sz="1600" dirty="0">
                <a:latin typeface="Times New Roman" panose="02020603050405020304" pitchFamily="18" charset="0"/>
                <a:cs typeface="Times New Roman" panose="02020603050405020304" pitchFamily="18" charset="0"/>
              </a:rPr>
              <a:t>: This column represents the total number of people wounded in the terrorist attack.</a:t>
            </a:r>
          </a:p>
          <a:p>
            <a:pPr marL="0" indent="0">
              <a:buNone/>
            </a:pPr>
            <a:r>
              <a:rPr lang="en-US" sz="1600" b="1" dirty="0">
                <a:latin typeface="Times New Roman" panose="02020603050405020304" pitchFamily="18" charset="0"/>
                <a:cs typeface="Times New Roman" panose="02020603050405020304" pitchFamily="18" charset="0"/>
              </a:rPr>
              <a:t>Loss of property </a:t>
            </a:r>
            <a:r>
              <a:rPr lang="en-US" sz="1600" dirty="0">
                <a:latin typeface="Times New Roman" panose="02020603050405020304" pitchFamily="18" charset="0"/>
                <a:cs typeface="Times New Roman" panose="02020603050405020304" pitchFamily="18" charset="0"/>
              </a:rPr>
              <a:t>: This column represents the extent of property damage caused by the terrorist attack. It can take numerical value for </a:t>
            </a:r>
            <a:r>
              <a:rPr lang="en-US" sz="1600" dirty="0" err="1">
                <a:latin typeface="Times New Roman" panose="02020603050405020304" pitchFamily="18" charset="0"/>
                <a:cs typeface="Times New Roman" panose="02020603050405020304" pitchFamily="18" charset="0"/>
              </a:rPr>
              <a:t>eg</a:t>
            </a:r>
            <a:r>
              <a:rPr lang="en-US" sz="1600" dirty="0">
                <a:latin typeface="Times New Roman" panose="02020603050405020304" pitchFamily="18" charset="0"/>
                <a:cs typeface="Times New Roman" panose="02020603050405020304" pitchFamily="18" charset="0"/>
              </a:rPr>
              <a:t> :-(200000$)</a:t>
            </a:r>
          </a:p>
          <a:p>
            <a:pPr marL="0" indent="0">
              <a:buNone/>
            </a:pPr>
            <a:r>
              <a:rPr lang="en-US" sz="1600" b="1" dirty="0">
                <a:latin typeface="Times New Roman" panose="02020603050405020304" pitchFamily="18" charset="0"/>
                <a:cs typeface="Times New Roman" panose="02020603050405020304" pitchFamily="18" charset="0"/>
              </a:rPr>
              <a:t>Kids as host </a:t>
            </a:r>
            <a:r>
              <a:rPr lang="en-US" sz="1600" dirty="0">
                <a:latin typeface="Times New Roman" panose="02020603050405020304" pitchFamily="18" charset="0"/>
                <a:cs typeface="Times New Roman" panose="02020603050405020304" pitchFamily="18" charset="0"/>
              </a:rPr>
              <a:t>: This column represents whether any hostages were children. It takes a value of 1 if children were taken as hostages, otherwise 0.</a:t>
            </a:r>
          </a:p>
          <a:p>
            <a:pPr marL="0" indent="0">
              <a:buNone/>
            </a:pPr>
            <a:r>
              <a:rPr lang="en-US" sz="1600" b="1" dirty="0">
                <a:latin typeface="Times New Roman" panose="02020603050405020304" pitchFamily="18" charset="0"/>
                <a:cs typeface="Times New Roman" panose="02020603050405020304" pitchFamily="18" charset="0"/>
              </a:rPr>
              <a:t>Count of kids </a:t>
            </a:r>
            <a:r>
              <a:rPr lang="en-US" sz="1600" dirty="0">
                <a:latin typeface="Times New Roman" panose="02020603050405020304" pitchFamily="18" charset="0"/>
                <a:cs typeface="Times New Roman" panose="02020603050405020304" pitchFamily="18" charset="0"/>
              </a:rPr>
              <a:t>: This column represents the total number of children who were taken as hostages in the terrorist attack.</a:t>
            </a:r>
          </a:p>
          <a:p>
            <a:pPr marL="0" indent="0">
              <a:buNone/>
            </a:pPr>
            <a:r>
              <a:rPr lang="en-US" sz="1600" b="1" dirty="0">
                <a:latin typeface="Times New Roman" panose="02020603050405020304" pitchFamily="18" charset="0"/>
                <a:cs typeface="Times New Roman" panose="02020603050405020304" pitchFamily="18" charset="0"/>
              </a:rPr>
              <a:t>Ransom</a:t>
            </a:r>
            <a:r>
              <a:rPr lang="en-US" sz="1600" dirty="0">
                <a:latin typeface="Times New Roman" panose="02020603050405020304" pitchFamily="18" charset="0"/>
                <a:cs typeface="Times New Roman" panose="02020603050405020304" pitchFamily="18" charset="0"/>
              </a:rPr>
              <a:t> : This column represents the amount of ransom demanded by the terrorists in the attack. It is measured in US dollars.</a:t>
            </a:r>
          </a:p>
        </p:txBody>
      </p:sp>
    </p:spTree>
    <p:extLst>
      <p:ext uri="{BB962C8B-B14F-4D97-AF65-F5344CB8AC3E}">
        <p14:creationId xmlns:p14="http://schemas.microsoft.com/office/powerpoint/2010/main" val="26288483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00C3-3ECD-4C67-AE54-6C4443305641}"/>
              </a:ext>
            </a:extLst>
          </p:cNvPr>
          <p:cNvSpPr>
            <a:spLocks noGrp="1"/>
          </p:cNvSpPr>
          <p:nvPr>
            <p:ph type="title"/>
          </p:nvPr>
        </p:nvSpPr>
        <p:spPr>
          <a:xfrm>
            <a:off x="1916503" y="2889357"/>
            <a:ext cx="7256994" cy="539643"/>
          </a:xfrm>
        </p:spPr>
        <p:txBody>
          <a:bodyPr>
            <a:normAutofit fontScale="90000"/>
          </a:bodyPr>
          <a:lstStyle/>
          <a:p>
            <a:r>
              <a:rPr lang="en-IN" dirty="0"/>
              <a:t>Data Visualization</a:t>
            </a:r>
          </a:p>
        </p:txBody>
      </p:sp>
    </p:spTree>
    <p:extLst>
      <p:ext uri="{BB962C8B-B14F-4D97-AF65-F5344CB8AC3E}">
        <p14:creationId xmlns:p14="http://schemas.microsoft.com/office/powerpoint/2010/main" val="16208226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00C3-3ECD-4C67-AE54-6C4443305641}"/>
              </a:ext>
            </a:extLst>
          </p:cNvPr>
          <p:cNvSpPr>
            <a:spLocks noGrp="1"/>
          </p:cNvSpPr>
          <p:nvPr>
            <p:ph type="title"/>
          </p:nvPr>
        </p:nvSpPr>
        <p:spPr>
          <a:xfrm>
            <a:off x="1877174" y="463248"/>
            <a:ext cx="7256994" cy="539643"/>
          </a:xfrm>
        </p:spPr>
        <p:txBody>
          <a:bodyPr>
            <a:normAutofit fontScale="90000"/>
          </a:bodyPr>
          <a:lstStyle/>
          <a:p>
            <a:r>
              <a:rPr lang="en-IN" dirty="0"/>
              <a:t>Pattern and insights</a:t>
            </a:r>
          </a:p>
        </p:txBody>
      </p:sp>
      <p:sp>
        <p:nvSpPr>
          <p:cNvPr id="3" name="Content Placeholder 2">
            <a:extLst>
              <a:ext uri="{FF2B5EF4-FFF2-40B4-BE49-F238E27FC236}">
                <a16:creationId xmlns:a16="http://schemas.microsoft.com/office/drawing/2014/main" id="{2A2474F9-0CFA-4CA4-943B-3E6BF0DE507C}"/>
              </a:ext>
            </a:extLst>
          </p:cNvPr>
          <p:cNvSpPr>
            <a:spLocks noGrp="1"/>
          </p:cNvSpPr>
          <p:nvPr>
            <p:ph idx="1"/>
          </p:nvPr>
        </p:nvSpPr>
        <p:spPr>
          <a:xfrm>
            <a:off x="914400" y="1406013"/>
            <a:ext cx="7728156" cy="539643"/>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THE MAIN HOT ZONES OF TERRORISM ARE</a:t>
            </a:r>
          </a:p>
          <a:p>
            <a:endParaRPr lang="en-US" sz="2000" b="1"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0529243A-70AE-48C5-AF35-2B1716EA3CD9}"/>
              </a:ext>
            </a:extLst>
          </p:cNvPr>
          <p:cNvSpPr txBox="1">
            <a:spLocks/>
          </p:cNvSpPr>
          <p:nvPr/>
        </p:nvSpPr>
        <p:spPr>
          <a:xfrm>
            <a:off x="427703" y="2196379"/>
            <a:ext cx="3996814" cy="466162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sz="2000" b="1" dirty="0">
                <a:latin typeface="Times New Roman" panose="02020603050405020304" pitchFamily="18" charset="0"/>
                <a:cs typeface="Times New Roman" panose="02020603050405020304" pitchFamily="18" charset="0"/>
              </a:rPr>
              <a:t>Top Regions</a:t>
            </a:r>
          </a:p>
          <a:p>
            <a:r>
              <a:rPr lang="en-US" dirty="0">
                <a:latin typeface="Times New Roman" panose="02020603050405020304" pitchFamily="18" charset="0"/>
                <a:cs typeface="Times New Roman" panose="02020603050405020304" pitchFamily="18" charset="0"/>
              </a:rPr>
              <a:t>Middle East &amp; North Africa</a:t>
            </a:r>
          </a:p>
          <a:p>
            <a:r>
              <a:rPr lang="en-US" dirty="0">
                <a:latin typeface="Times New Roman" panose="02020603050405020304" pitchFamily="18" charset="0"/>
                <a:cs typeface="Times New Roman" panose="02020603050405020304" pitchFamily="18" charset="0"/>
              </a:rPr>
              <a:t>South Asia</a:t>
            </a:r>
          </a:p>
          <a:p>
            <a:r>
              <a:rPr lang="en-US" dirty="0">
                <a:latin typeface="Times New Roman" panose="02020603050405020304" pitchFamily="18" charset="0"/>
                <a:cs typeface="Times New Roman" panose="02020603050405020304" pitchFamily="18" charset="0"/>
              </a:rPr>
              <a:t>Sub-Saharan Africa</a:t>
            </a:r>
          </a:p>
          <a:p>
            <a:r>
              <a:rPr lang="en-US" dirty="0">
                <a:latin typeface="Times New Roman" panose="02020603050405020304" pitchFamily="18" charset="0"/>
                <a:cs typeface="Times New Roman" panose="02020603050405020304" pitchFamily="18" charset="0"/>
              </a:rPr>
              <a:t>South America</a:t>
            </a:r>
          </a:p>
          <a:p>
            <a:r>
              <a:rPr lang="en-US" dirty="0">
                <a:latin typeface="Times New Roman" panose="02020603050405020304" pitchFamily="18" charset="0"/>
                <a:cs typeface="Times New Roman" panose="02020603050405020304" pitchFamily="18" charset="0"/>
              </a:rPr>
              <a:t>Central America &amp; Caribbean </a:t>
            </a:r>
          </a:p>
          <a:p>
            <a:endParaRPr lang="en-US"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816BF845-6B86-456D-8F5B-B33497E344DE}"/>
              </a:ext>
            </a:extLst>
          </p:cNvPr>
          <p:cNvSpPr txBox="1">
            <a:spLocks/>
          </p:cNvSpPr>
          <p:nvPr/>
        </p:nvSpPr>
        <p:spPr>
          <a:xfrm>
            <a:off x="3770671" y="2196377"/>
            <a:ext cx="3996814" cy="466162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sz="2000" b="1" dirty="0">
                <a:latin typeface="Times New Roman" panose="02020603050405020304" pitchFamily="18" charset="0"/>
                <a:cs typeface="Times New Roman" panose="02020603050405020304" pitchFamily="18" charset="0"/>
              </a:rPr>
              <a:t>Top Countries</a:t>
            </a:r>
          </a:p>
          <a:p>
            <a:r>
              <a:rPr lang="en-US" dirty="0">
                <a:latin typeface="Times New Roman" panose="02020603050405020304" pitchFamily="18" charset="0"/>
                <a:cs typeface="Times New Roman" panose="02020603050405020304" pitchFamily="18" charset="0"/>
              </a:rPr>
              <a:t>Iraq</a:t>
            </a:r>
          </a:p>
          <a:p>
            <a:r>
              <a:rPr lang="en-US" dirty="0">
                <a:latin typeface="Times New Roman" panose="02020603050405020304" pitchFamily="18" charset="0"/>
                <a:cs typeface="Times New Roman" panose="02020603050405020304" pitchFamily="18" charset="0"/>
              </a:rPr>
              <a:t>Pakistan</a:t>
            </a:r>
          </a:p>
          <a:p>
            <a:r>
              <a:rPr lang="en-US" dirty="0">
                <a:latin typeface="Times New Roman" panose="02020603050405020304" pitchFamily="18" charset="0"/>
                <a:cs typeface="Times New Roman" panose="02020603050405020304" pitchFamily="18" charset="0"/>
              </a:rPr>
              <a:t>Afghanistan</a:t>
            </a:r>
          </a:p>
          <a:p>
            <a:r>
              <a:rPr lang="en-US" dirty="0">
                <a:latin typeface="Times New Roman" panose="02020603050405020304" pitchFamily="18" charset="0"/>
                <a:cs typeface="Times New Roman" panose="02020603050405020304" pitchFamily="18" charset="0"/>
              </a:rPr>
              <a:t>India</a:t>
            </a:r>
          </a:p>
          <a:p>
            <a:r>
              <a:rPr lang="en-US" dirty="0">
                <a:latin typeface="Times New Roman" panose="02020603050405020304" pitchFamily="18" charset="0"/>
                <a:cs typeface="Times New Roman" panose="02020603050405020304" pitchFamily="18" charset="0"/>
              </a:rPr>
              <a:t>Colombia</a:t>
            </a:r>
          </a:p>
          <a:p>
            <a:r>
              <a:rPr lang="en-US" dirty="0">
                <a:latin typeface="Times New Roman" panose="02020603050405020304" pitchFamily="18" charset="0"/>
                <a:cs typeface="Times New Roman" panose="02020603050405020304" pitchFamily="18" charset="0"/>
              </a:rPr>
              <a:t>Philippines</a:t>
            </a:r>
          </a:p>
          <a:p>
            <a:r>
              <a:rPr lang="en-US" dirty="0">
                <a:latin typeface="Times New Roman" panose="02020603050405020304" pitchFamily="18" charset="0"/>
                <a:cs typeface="Times New Roman" panose="02020603050405020304" pitchFamily="18" charset="0"/>
              </a:rPr>
              <a:t>El Salvador</a:t>
            </a:r>
          </a:p>
          <a:p>
            <a:r>
              <a:rPr lang="en-US" dirty="0">
                <a:latin typeface="Times New Roman" panose="02020603050405020304" pitchFamily="18" charset="0"/>
                <a:cs typeface="Times New Roman" panose="02020603050405020304" pitchFamily="18" charset="0"/>
              </a:rPr>
              <a:t>United Kingdoms</a:t>
            </a:r>
          </a:p>
          <a:p>
            <a:r>
              <a:rPr lang="en-US" dirty="0">
                <a:latin typeface="Times New Roman" panose="02020603050405020304" pitchFamily="18" charset="0"/>
                <a:cs typeface="Times New Roman" panose="02020603050405020304" pitchFamily="18" charset="0"/>
              </a:rPr>
              <a:t>Turkey</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6A1F2D07-0A09-4A11-81D6-2C289743EB3C}"/>
              </a:ext>
            </a:extLst>
          </p:cNvPr>
          <p:cNvSpPr txBox="1">
            <a:spLocks/>
          </p:cNvSpPr>
          <p:nvPr/>
        </p:nvSpPr>
        <p:spPr>
          <a:xfrm>
            <a:off x="7600335" y="2195244"/>
            <a:ext cx="3996814" cy="466162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sz="2000" b="1" dirty="0">
                <a:latin typeface="Times New Roman" panose="02020603050405020304" pitchFamily="18" charset="0"/>
                <a:cs typeface="Times New Roman" panose="02020603050405020304" pitchFamily="18" charset="0"/>
              </a:rPr>
              <a:t>Top Cities</a:t>
            </a:r>
          </a:p>
          <a:p>
            <a:r>
              <a:rPr lang="en-US" dirty="0">
                <a:latin typeface="Times New Roman" panose="02020603050405020304" pitchFamily="18" charset="0"/>
                <a:cs typeface="Times New Roman" panose="02020603050405020304" pitchFamily="18" charset="0"/>
              </a:rPr>
              <a:t>Baghdad</a:t>
            </a:r>
          </a:p>
          <a:p>
            <a:r>
              <a:rPr lang="en-US" dirty="0">
                <a:latin typeface="Times New Roman" panose="02020603050405020304" pitchFamily="18" charset="0"/>
                <a:cs typeface="Times New Roman" panose="02020603050405020304" pitchFamily="18" charset="0"/>
              </a:rPr>
              <a:t>Karachi</a:t>
            </a:r>
          </a:p>
          <a:p>
            <a:r>
              <a:rPr lang="en-US" dirty="0">
                <a:latin typeface="Times New Roman" panose="02020603050405020304" pitchFamily="18" charset="0"/>
                <a:cs typeface="Times New Roman" panose="02020603050405020304" pitchFamily="18" charset="0"/>
              </a:rPr>
              <a:t>Lima</a:t>
            </a:r>
          </a:p>
          <a:p>
            <a:r>
              <a:rPr lang="en-US" dirty="0">
                <a:latin typeface="Times New Roman" panose="02020603050405020304" pitchFamily="18" charset="0"/>
                <a:cs typeface="Times New Roman" panose="02020603050405020304" pitchFamily="18" charset="0"/>
              </a:rPr>
              <a:t>Mosul</a:t>
            </a:r>
          </a:p>
          <a:p>
            <a:r>
              <a:rPr lang="en-US" dirty="0">
                <a:latin typeface="Times New Roman" panose="02020603050405020304" pitchFamily="18" charset="0"/>
                <a:cs typeface="Times New Roman" panose="02020603050405020304" pitchFamily="18" charset="0"/>
              </a:rPr>
              <a:t>Belfast</a:t>
            </a:r>
          </a:p>
          <a:p>
            <a:r>
              <a:rPr lang="en-US" dirty="0">
                <a:latin typeface="Times New Roman" panose="02020603050405020304" pitchFamily="18" charset="0"/>
                <a:cs typeface="Times New Roman" panose="02020603050405020304" pitchFamily="18" charset="0"/>
              </a:rPr>
              <a:t>Santiago</a:t>
            </a:r>
          </a:p>
          <a:p>
            <a:r>
              <a:rPr lang="en-US" dirty="0">
                <a:latin typeface="Times New Roman" panose="02020603050405020304" pitchFamily="18" charset="0"/>
                <a:cs typeface="Times New Roman" panose="02020603050405020304" pitchFamily="18" charset="0"/>
              </a:rPr>
              <a:t>San Salvador</a:t>
            </a:r>
          </a:p>
          <a:p>
            <a:r>
              <a:rPr lang="en-US" dirty="0">
                <a:latin typeface="Times New Roman" panose="02020603050405020304" pitchFamily="18" charset="0"/>
                <a:cs typeface="Times New Roman" panose="02020603050405020304" pitchFamily="18" charset="0"/>
              </a:rPr>
              <a:t>Istanbul</a:t>
            </a:r>
          </a:p>
          <a:p>
            <a:r>
              <a:rPr lang="en-US" dirty="0">
                <a:latin typeface="Times New Roman" panose="02020603050405020304" pitchFamily="18" charset="0"/>
                <a:cs typeface="Times New Roman" panose="02020603050405020304" pitchFamily="18" charset="0"/>
              </a:rPr>
              <a:t>Athens</a:t>
            </a:r>
          </a:p>
          <a:p>
            <a:r>
              <a:rPr lang="en-US" dirty="0">
                <a:latin typeface="Times New Roman" panose="02020603050405020304" pitchFamily="18" charset="0"/>
                <a:cs typeface="Times New Roman" panose="02020603050405020304" pitchFamily="18" charset="0"/>
              </a:rPr>
              <a:t>Bogota</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9698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00C3-3ECD-4C67-AE54-6C4443305641}"/>
              </a:ext>
            </a:extLst>
          </p:cNvPr>
          <p:cNvSpPr>
            <a:spLocks noGrp="1"/>
          </p:cNvSpPr>
          <p:nvPr>
            <p:ph type="title"/>
          </p:nvPr>
        </p:nvSpPr>
        <p:spPr>
          <a:xfrm>
            <a:off x="1887006" y="571403"/>
            <a:ext cx="7256994" cy="539643"/>
          </a:xfrm>
        </p:spPr>
        <p:txBody>
          <a:bodyPr>
            <a:normAutofit fontScale="90000"/>
          </a:bodyPr>
          <a:lstStyle/>
          <a:p>
            <a:r>
              <a:rPr lang="en-IN" dirty="0"/>
              <a:t>Pattern and insights</a:t>
            </a:r>
          </a:p>
        </p:txBody>
      </p:sp>
      <p:sp>
        <p:nvSpPr>
          <p:cNvPr id="3" name="Content Placeholder 2">
            <a:extLst>
              <a:ext uri="{FF2B5EF4-FFF2-40B4-BE49-F238E27FC236}">
                <a16:creationId xmlns:a16="http://schemas.microsoft.com/office/drawing/2014/main" id="{2A2474F9-0CFA-4CA4-943B-3E6BF0DE507C}"/>
              </a:ext>
            </a:extLst>
          </p:cNvPr>
          <p:cNvSpPr>
            <a:spLocks noGrp="1"/>
          </p:cNvSpPr>
          <p:nvPr>
            <p:ph idx="1"/>
          </p:nvPr>
        </p:nvSpPr>
        <p:spPr>
          <a:xfrm>
            <a:off x="958251" y="1350803"/>
            <a:ext cx="9601594" cy="5226978"/>
          </a:xfrm>
        </p:spPr>
        <p:txBody>
          <a:bodyPr>
            <a:normAutofit fontScale="92500"/>
          </a:bodyPr>
          <a:lstStyle/>
          <a:p>
            <a:r>
              <a:rPr lang="en-US" sz="2000" dirty="0">
                <a:latin typeface="Times New Roman" panose="02020603050405020304" pitchFamily="18" charset="0"/>
                <a:cs typeface="Times New Roman" panose="02020603050405020304" pitchFamily="18" charset="0"/>
              </a:rPr>
              <a:t>The main hot zone regions are </a:t>
            </a:r>
            <a:r>
              <a:rPr lang="en-US" sz="2000" dirty="0">
                <a:solidFill>
                  <a:srgbClr val="0070C0"/>
                </a:solidFill>
                <a:latin typeface="Times New Roman" panose="02020603050405020304" pitchFamily="18" charset="0"/>
                <a:cs typeface="Times New Roman" panose="02020603050405020304" pitchFamily="18" charset="0"/>
              </a:rPr>
              <a:t>Middle East &amp; North Africa, South Asia, Sub-Saharan Africa,  </a:t>
            </a:r>
            <a:r>
              <a:rPr lang="en-US" sz="2000" dirty="0">
                <a:solidFill>
                  <a:schemeClr val="tx1"/>
                </a:solidFill>
                <a:latin typeface="Times New Roman" panose="02020603050405020304" pitchFamily="18" charset="0"/>
                <a:cs typeface="Times New Roman" panose="02020603050405020304" pitchFamily="18" charset="0"/>
              </a:rPr>
              <a:t>in this 3 region only 3.1 lakhs people were killed, the total people killed all among the region was 4.12 lakhs only. H</a:t>
            </a:r>
            <a:r>
              <a:rPr lang="en-US" sz="2000" dirty="0">
                <a:latin typeface="Times New Roman" panose="02020603050405020304" pitchFamily="18" charset="0"/>
                <a:cs typeface="Times New Roman" panose="02020603050405020304" pitchFamily="18" charset="0"/>
              </a:rPr>
              <a:t>ere Middle East &amp; North Africa region plays a vital role in terrorism</a:t>
            </a:r>
          </a:p>
          <a:p>
            <a:r>
              <a:rPr lang="en-US" sz="2000" dirty="0">
                <a:solidFill>
                  <a:srgbClr val="0070C0"/>
                </a:solidFill>
                <a:latin typeface="Times New Roman" panose="02020603050405020304" pitchFamily="18" charset="0"/>
                <a:cs typeface="Times New Roman" panose="02020603050405020304" pitchFamily="18" charset="0"/>
              </a:rPr>
              <a:t>Taliban, Islamic State of Iraq And The Levant, Shining Path</a:t>
            </a:r>
            <a:r>
              <a:rPr lang="en-US" sz="2000" b="1" dirty="0">
                <a:solidFill>
                  <a:srgbClr val="FF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these are the main gang conduct large attack. These gangs conduct high number attacks mainly after 2000.</a:t>
            </a:r>
          </a:p>
          <a:p>
            <a:r>
              <a:rPr lang="en-US" sz="2000" dirty="0">
                <a:solidFill>
                  <a:srgbClr val="0070C0"/>
                </a:solidFill>
                <a:latin typeface="Times New Roman" panose="02020603050405020304" pitchFamily="18" charset="0"/>
                <a:cs typeface="Times New Roman" panose="02020603050405020304" pitchFamily="18" charset="0"/>
              </a:rPr>
              <a:t>Baghdad </a:t>
            </a:r>
            <a:r>
              <a:rPr lang="en-US" sz="2000" dirty="0">
                <a:latin typeface="Times New Roman" panose="02020603050405020304" pitchFamily="18" charset="0"/>
                <a:cs typeface="Times New Roman" panose="02020603050405020304" pitchFamily="18" charset="0"/>
              </a:rPr>
              <a:t>and </a:t>
            </a:r>
            <a:r>
              <a:rPr lang="en-US" sz="2000" dirty="0">
                <a:solidFill>
                  <a:srgbClr val="0070C0"/>
                </a:solidFill>
                <a:latin typeface="Times New Roman" panose="02020603050405020304" pitchFamily="18" charset="0"/>
                <a:cs typeface="Times New Roman" panose="02020603050405020304" pitchFamily="18" charset="0"/>
              </a:rPr>
              <a:t>Karachi</a:t>
            </a:r>
            <a:r>
              <a:rPr lang="en-US" sz="2000" dirty="0">
                <a:latin typeface="Times New Roman" panose="02020603050405020304" pitchFamily="18" charset="0"/>
                <a:cs typeface="Times New Roman" panose="02020603050405020304" pitchFamily="18" charset="0"/>
              </a:rPr>
              <a:t> is top cities well known for Terrorism.</a:t>
            </a:r>
          </a:p>
          <a:p>
            <a:r>
              <a:rPr lang="en-US" sz="2000" dirty="0">
                <a:solidFill>
                  <a:srgbClr val="0070C0"/>
                </a:solidFill>
                <a:latin typeface="Times New Roman" panose="02020603050405020304" pitchFamily="18" charset="0"/>
                <a:cs typeface="Times New Roman" panose="02020603050405020304" pitchFamily="18" charset="0"/>
              </a:rPr>
              <a:t>Iraq, Pakistan, India, Afghanistan</a:t>
            </a:r>
            <a:r>
              <a:rPr lang="en-US" sz="2000" dirty="0">
                <a:latin typeface="Times New Roman" panose="02020603050405020304" pitchFamily="18" charset="0"/>
                <a:cs typeface="Times New Roman" panose="02020603050405020304" pitchFamily="18" charset="0"/>
              </a:rPr>
              <a:t> this are the top country’s in terrorism.</a:t>
            </a:r>
          </a:p>
          <a:p>
            <a:r>
              <a:rPr lang="en-US" sz="2000" dirty="0">
                <a:latin typeface="Times New Roman" panose="02020603050405020304" pitchFamily="18" charset="0"/>
                <a:cs typeface="Times New Roman" panose="02020603050405020304" pitchFamily="18" charset="0"/>
              </a:rPr>
              <a:t>After </a:t>
            </a:r>
            <a:r>
              <a:rPr lang="en-US" sz="2000" b="1" dirty="0">
                <a:solidFill>
                  <a:srgbClr val="0070C0"/>
                </a:solidFill>
                <a:latin typeface="Times New Roman" panose="02020603050405020304" pitchFamily="18" charset="0"/>
                <a:cs typeface="Times New Roman" panose="02020603050405020304" pitchFamily="18" charset="0"/>
              </a:rPr>
              <a:t>2004</a:t>
            </a:r>
            <a:r>
              <a:rPr lang="en-US" sz="2000" dirty="0">
                <a:latin typeface="Times New Roman" panose="02020603050405020304" pitchFamily="18" charset="0"/>
                <a:cs typeface="Times New Roman" panose="02020603050405020304" pitchFamily="18" charset="0"/>
              </a:rPr>
              <a:t> the number of terrorist attack get double every year , in the year </a:t>
            </a:r>
            <a:r>
              <a:rPr lang="en-US" sz="2000" b="1" dirty="0">
                <a:solidFill>
                  <a:srgbClr val="0070C0"/>
                </a:solidFill>
                <a:latin typeface="Times New Roman" panose="02020603050405020304" pitchFamily="18" charset="0"/>
                <a:cs typeface="Times New Roman" panose="02020603050405020304" pitchFamily="18" charset="0"/>
              </a:rPr>
              <a:t>2015,</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b="1" dirty="0">
                <a:solidFill>
                  <a:srgbClr val="0070C0"/>
                </a:solidFill>
                <a:latin typeface="Times New Roman" panose="02020603050405020304" pitchFamily="18" charset="0"/>
                <a:cs typeface="Times New Roman" panose="02020603050405020304" pitchFamily="18" charset="0"/>
              </a:rPr>
              <a:t>15975</a:t>
            </a:r>
            <a:r>
              <a:rPr lang="en-US" sz="2000" dirty="0">
                <a:latin typeface="Times New Roman" panose="02020603050405020304" pitchFamily="18" charset="0"/>
                <a:cs typeface="Times New Roman" panose="02020603050405020304" pitchFamily="18" charset="0"/>
              </a:rPr>
              <a:t> attack has been recorder.</a:t>
            </a:r>
          </a:p>
          <a:p>
            <a:r>
              <a:rPr lang="en-US" sz="2000" dirty="0">
                <a:latin typeface="Times New Roman" panose="02020603050405020304" pitchFamily="18" charset="0"/>
                <a:cs typeface="Times New Roman" panose="02020603050405020304" pitchFamily="18" charset="0"/>
              </a:rPr>
              <a:t>The total attack was in history </a:t>
            </a:r>
            <a:r>
              <a:rPr lang="en-US" sz="2000" dirty="0">
                <a:solidFill>
                  <a:srgbClr val="0070C0"/>
                </a:solidFill>
                <a:latin typeface="Times New Roman" panose="02020603050405020304" pitchFamily="18" charset="0"/>
                <a:cs typeface="Times New Roman" panose="02020603050405020304" pitchFamily="18" charset="0"/>
              </a:rPr>
              <a:t>1.8 lakhs</a:t>
            </a:r>
            <a:r>
              <a:rPr lang="en-US" sz="2000" dirty="0">
                <a:latin typeface="Times New Roman" panose="02020603050405020304" pitchFamily="18" charset="0"/>
                <a:cs typeface="Times New Roman" panose="02020603050405020304" pitchFamily="18" charset="0"/>
              </a:rPr>
              <a:t>, after 2000 the attacks was </a:t>
            </a:r>
            <a:r>
              <a:rPr lang="en-US" sz="2000" dirty="0">
                <a:solidFill>
                  <a:srgbClr val="0070C0"/>
                </a:solidFill>
                <a:latin typeface="Times New Roman" panose="02020603050405020304" pitchFamily="18" charset="0"/>
                <a:cs typeface="Times New Roman" panose="02020603050405020304" pitchFamily="18" charset="0"/>
              </a:rPr>
              <a:t>1 lakhs</a:t>
            </a:r>
            <a:r>
              <a:rPr lang="en-US" sz="2000" dirty="0">
                <a:latin typeface="Times New Roman" panose="02020603050405020304" pitchFamily="18" charset="0"/>
                <a:cs typeface="Times New Roman" panose="02020603050405020304" pitchFamily="18" charset="0"/>
              </a:rPr>
              <a:t> attack recorded.</a:t>
            </a:r>
          </a:p>
          <a:p>
            <a:r>
              <a:rPr lang="en-US" sz="2000" dirty="0">
                <a:latin typeface="Times New Roman" panose="02020603050405020304" pitchFamily="18" charset="0"/>
                <a:cs typeface="Times New Roman" panose="02020603050405020304" pitchFamily="18" charset="0"/>
              </a:rPr>
              <a:t>Terrorism are increasing year by year after 2000.</a:t>
            </a:r>
          </a:p>
          <a:p>
            <a:r>
              <a:rPr lang="en-US" sz="2000" dirty="0">
                <a:latin typeface="Times New Roman" panose="02020603050405020304" pitchFamily="18" charset="0"/>
                <a:cs typeface="Times New Roman" panose="02020603050405020304" pitchFamily="18" charset="0"/>
              </a:rPr>
              <a:t>The Ransom cases are highly seen in </a:t>
            </a:r>
            <a:r>
              <a:rPr lang="en-US" sz="2000" dirty="0">
                <a:solidFill>
                  <a:srgbClr val="0070C0"/>
                </a:solidFill>
                <a:latin typeface="Times New Roman" panose="02020603050405020304" pitchFamily="18" charset="0"/>
                <a:cs typeface="Times New Roman" panose="02020603050405020304" pitchFamily="18" charset="0"/>
              </a:rPr>
              <a:t>South Asia, South America, Sub-Sharan Africa.</a:t>
            </a:r>
          </a:p>
          <a:p>
            <a:r>
              <a:rPr lang="en-US" sz="2000" dirty="0">
                <a:latin typeface="Times New Roman" panose="02020603050405020304" pitchFamily="18" charset="0"/>
                <a:cs typeface="Times New Roman" panose="02020603050405020304" pitchFamily="18" charset="0"/>
              </a:rPr>
              <a:t>Terrorists most preferred target types are </a:t>
            </a:r>
            <a:r>
              <a:rPr lang="en-US" sz="2000" dirty="0">
                <a:solidFill>
                  <a:srgbClr val="FF0000"/>
                </a:solidFill>
                <a:latin typeface="Times New Roman" panose="02020603050405020304" pitchFamily="18" charset="0"/>
                <a:cs typeface="Times New Roman" panose="02020603050405020304" pitchFamily="18" charset="0"/>
              </a:rPr>
              <a:t>Private Citizen &amp; property, Government, Military and Police</a:t>
            </a: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52625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00C3-3ECD-4C67-AE54-6C4443305641}"/>
              </a:ext>
            </a:extLst>
          </p:cNvPr>
          <p:cNvSpPr>
            <a:spLocks noGrp="1"/>
          </p:cNvSpPr>
          <p:nvPr>
            <p:ph type="title"/>
          </p:nvPr>
        </p:nvSpPr>
        <p:spPr>
          <a:xfrm>
            <a:off x="1887006" y="551738"/>
            <a:ext cx="7256994" cy="539643"/>
          </a:xfrm>
        </p:spPr>
        <p:txBody>
          <a:bodyPr>
            <a:normAutofit fontScale="90000"/>
          </a:bodyPr>
          <a:lstStyle/>
          <a:p>
            <a:r>
              <a:rPr lang="en-IN" dirty="0"/>
              <a:t>Pattern and insights</a:t>
            </a:r>
          </a:p>
        </p:txBody>
      </p:sp>
      <p:sp>
        <p:nvSpPr>
          <p:cNvPr id="3" name="Content Placeholder 2">
            <a:extLst>
              <a:ext uri="{FF2B5EF4-FFF2-40B4-BE49-F238E27FC236}">
                <a16:creationId xmlns:a16="http://schemas.microsoft.com/office/drawing/2014/main" id="{2A2474F9-0CFA-4CA4-943B-3E6BF0DE507C}"/>
              </a:ext>
            </a:extLst>
          </p:cNvPr>
          <p:cNvSpPr>
            <a:spLocks noGrp="1"/>
          </p:cNvSpPr>
          <p:nvPr>
            <p:ph idx="1"/>
          </p:nvPr>
        </p:nvSpPr>
        <p:spPr>
          <a:xfrm>
            <a:off x="958251" y="1661653"/>
            <a:ext cx="9114504" cy="4778476"/>
          </a:xfrm>
        </p:spPr>
        <p:txBody>
          <a:bodyPr>
            <a:normAutofit/>
          </a:bodyPr>
          <a:lstStyle/>
          <a:p>
            <a:r>
              <a:rPr lang="en-US" sz="2000" dirty="0">
                <a:latin typeface="Times New Roman" panose="02020603050405020304" pitchFamily="18" charset="0"/>
                <a:cs typeface="Times New Roman" panose="02020603050405020304" pitchFamily="18" charset="0"/>
              </a:rPr>
              <a:t>The terrorist highly preferer’s </a:t>
            </a:r>
            <a:r>
              <a:rPr lang="en-US" sz="2000" dirty="0">
                <a:solidFill>
                  <a:srgbClr val="0070C0"/>
                </a:solidFill>
                <a:latin typeface="Times New Roman" panose="02020603050405020304" pitchFamily="18" charset="0"/>
                <a:cs typeface="Times New Roman" panose="02020603050405020304" pitchFamily="18" charset="0"/>
              </a:rPr>
              <a:t>explosion and Armed assault </a:t>
            </a:r>
            <a:r>
              <a:rPr lang="en-US" sz="2000" dirty="0">
                <a:latin typeface="Times New Roman" panose="02020603050405020304" pitchFamily="18" charset="0"/>
                <a:cs typeface="Times New Roman" panose="02020603050405020304" pitchFamily="18" charset="0"/>
              </a:rPr>
              <a:t>for attacking ,In the Iraq among the </a:t>
            </a:r>
            <a:r>
              <a:rPr lang="en-US" sz="2000" dirty="0">
                <a:solidFill>
                  <a:srgbClr val="0070C0"/>
                </a:solidFill>
                <a:latin typeface="Times New Roman" panose="02020603050405020304" pitchFamily="18" charset="0"/>
                <a:cs typeface="Times New Roman" panose="02020603050405020304" pitchFamily="18" charset="0"/>
              </a:rPr>
              <a:t>23K</a:t>
            </a:r>
            <a:r>
              <a:rPr lang="en-US" sz="2000" dirty="0">
                <a:latin typeface="Times New Roman" panose="02020603050405020304" pitchFamily="18" charset="0"/>
                <a:cs typeface="Times New Roman" panose="02020603050405020304" pitchFamily="18" charset="0"/>
              </a:rPr>
              <a:t> attacks </a:t>
            </a:r>
            <a:r>
              <a:rPr lang="en-US" sz="2000" dirty="0">
                <a:solidFill>
                  <a:srgbClr val="0070C0"/>
                </a:solidFill>
                <a:latin typeface="Times New Roman" panose="02020603050405020304" pitchFamily="18" charset="0"/>
                <a:cs typeface="Times New Roman" panose="02020603050405020304" pitchFamily="18" charset="0"/>
              </a:rPr>
              <a:t>18K</a:t>
            </a:r>
            <a:r>
              <a:rPr lang="en-US" sz="2000" dirty="0">
                <a:latin typeface="Times New Roman" panose="02020603050405020304" pitchFamily="18" charset="0"/>
                <a:cs typeface="Times New Roman" panose="02020603050405020304" pitchFamily="18" charset="0"/>
              </a:rPr>
              <a:t> was explosion attacks. Pakistan takes lead in Armed Assault(4K attacks).</a:t>
            </a:r>
          </a:p>
          <a:p>
            <a:r>
              <a:rPr lang="en-US" sz="2000" dirty="0">
                <a:latin typeface="Times New Roman" panose="02020603050405020304" pitchFamily="18" charset="0"/>
                <a:cs typeface="Times New Roman" panose="02020603050405020304" pitchFamily="18" charset="0"/>
              </a:rPr>
              <a:t>Recently one of the developing gang in terrorism is </a:t>
            </a:r>
            <a:r>
              <a:rPr lang="en-US" sz="2000" dirty="0">
                <a:solidFill>
                  <a:srgbClr val="0070C0"/>
                </a:solidFill>
                <a:latin typeface="Times New Roman" panose="02020603050405020304" pitchFamily="18" charset="0"/>
                <a:cs typeface="Times New Roman" panose="02020603050405020304" pitchFamily="18" charset="0"/>
              </a:rPr>
              <a:t>Islamic State of Iraq and The Levant</a:t>
            </a:r>
            <a:r>
              <a:rPr lang="en-US" sz="2000" dirty="0">
                <a:solidFill>
                  <a:schemeClr val="tx1"/>
                </a:solidFill>
                <a:latin typeface="Times New Roman" panose="02020603050405020304" pitchFamily="18" charset="0"/>
                <a:cs typeface="Times New Roman" panose="02020603050405020304" pitchFamily="18" charset="0"/>
              </a:rPr>
              <a:t>(Iraq)</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97966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343</TotalTime>
  <Words>915</Words>
  <Application>Microsoft Office PowerPoint</Application>
  <PresentationFormat>Widescreen</PresentationFormat>
  <Paragraphs>89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Times New Roman</vt:lpstr>
      <vt:lpstr>Parcel</vt:lpstr>
      <vt:lpstr>Global Terrorism Analysis Task-2</vt:lpstr>
      <vt:lpstr>Task</vt:lpstr>
      <vt:lpstr>Data cleaning</vt:lpstr>
      <vt:lpstr>Columns needed for EDA</vt:lpstr>
      <vt:lpstr>Columns needed for EDA</vt:lpstr>
      <vt:lpstr>Data Visualization</vt:lpstr>
      <vt:lpstr>Pattern and insights</vt:lpstr>
      <vt:lpstr>Pattern and insights</vt:lpstr>
      <vt:lpstr>Pattern and insights</vt:lpstr>
      <vt:lpstr>Prevention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Terrorism Analysis</dc:title>
  <dc:creator>Gokul Raja</dc:creator>
  <cp:lastModifiedBy>Gokul Raja</cp:lastModifiedBy>
  <cp:revision>14</cp:revision>
  <dcterms:created xsi:type="dcterms:W3CDTF">2023-03-07T16:52:24Z</dcterms:created>
  <dcterms:modified xsi:type="dcterms:W3CDTF">2023-03-16T17:55:42Z</dcterms:modified>
</cp:coreProperties>
</file>