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1"/>
  </p:notes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kul Raja" initials="GR" lastIdx="1" clrIdx="0">
    <p:extLst>
      <p:ext uri="{19B8F6BF-5375-455C-9EA6-DF929625EA0E}">
        <p15:presenceInfo xmlns:p15="http://schemas.microsoft.com/office/powerpoint/2012/main" userId="69d29ccc0cabfc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DF9D8"/>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C5836C-2321-4C88-B91E-A457FB3FE8C4}" type="datetimeFigureOut">
              <a:rPr lang="en-IN" smtClean="0"/>
              <a:t>11-03-2023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E518D6-5AD1-42A9-B0B5-CA5D66333577}" type="slidenum">
              <a:rPr lang="en-IN" smtClean="0"/>
              <a:t>‹#›</a:t>
            </a:fld>
            <a:endParaRPr lang="en-IN"/>
          </a:p>
        </p:txBody>
      </p:sp>
    </p:spTree>
    <p:extLst>
      <p:ext uri="{BB962C8B-B14F-4D97-AF65-F5344CB8AC3E}">
        <p14:creationId xmlns:p14="http://schemas.microsoft.com/office/powerpoint/2010/main" val="3580669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DB41AEA-FD27-4C32-8C63-7E4C6DC1D784}" type="datetimeFigureOut">
              <a:rPr lang="en-IN" smtClean="0"/>
              <a:t>11-03-2023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16392153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41AEA-FD27-4C32-8C63-7E4C6DC1D784}"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3183243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41AEA-FD27-4C32-8C63-7E4C6DC1D784}"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2789177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B41AEA-FD27-4C32-8C63-7E4C6DC1D784}" type="datetimeFigureOut">
              <a:rPr lang="en-IN" smtClean="0"/>
              <a:t>11-03-2023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1902788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DB41AEA-FD27-4C32-8C63-7E4C6DC1D784}" type="datetimeFigureOut">
              <a:rPr lang="en-IN" smtClean="0"/>
              <a:t>11-03-2023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40926948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DB41AEA-FD27-4C32-8C63-7E4C6DC1D784}" type="datetimeFigureOut">
              <a:rPr lang="en-IN" smtClean="0"/>
              <a:t>11-03-2023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2848156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DB41AEA-FD27-4C32-8C63-7E4C6DC1D784}" type="datetimeFigureOut">
              <a:rPr lang="en-IN" smtClean="0"/>
              <a:t>11-03-2023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9B9E65-EF73-467F-B562-85EEB693A4AC}"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8049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B41AEA-FD27-4C32-8C63-7E4C6DC1D784}" type="datetimeFigureOut">
              <a:rPr lang="en-IN" smtClean="0"/>
              <a:t>11-03-2023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446214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B41AEA-FD27-4C32-8C63-7E4C6DC1D784}" type="datetimeFigureOut">
              <a:rPr lang="en-IN" smtClean="0"/>
              <a:t>11-03-2023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3561926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DB41AEA-FD27-4C32-8C63-7E4C6DC1D784}" type="datetimeFigureOut">
              <a:rPr lang="en-IN" smtClean="0"/>
              <a:t>11-03-2023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428190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DB41AEA-FD27-4C32-8C63-7E4C6DC1D784}" type="datetimeFigureOut">
              <a:rPr lang="en-IN" smtClean="0"/>
              <a:t>11-03-2023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530204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DB41AEA-FD27-4C32-8C63-7E4C6DC1D784}" type="datetimeFigureOut">
              <a:rPr lang="en-IN" smtClean="0"/>
              <a:t>11-03-2023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39B9E65-EF73-467F-B562-85EEB693A4AC}" type="slidenum">
              <a:rPr lang="en-IN" smtClean="0"/>
              <a:t>‹#›</a:t>
            </a:fld>
            <a:endParaRPr lang="en-IN"/>
          </a:p>
        </p:txBody>
      </p:sp>
    </p:spTree>
    <p:extLst>
      <p:ext uri="{BB962C8B-B14F-4D97-AF65-F5344CB8AC3E}">
        <p14:creationId xmlns:p14="http://schemas.microsoft.com/office/powerpoint/2010/main" val="356218533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B2C74-66D5-42AC-8B85-FAA2D3A465CD}"/>
              </a:ext>
            </a:extLst>
          </p:cNvPr>
          <p:cNvSpPr>
            <a:spLocks noGrp="1"/>
          </p:cNvSpPr>
          <p:nvPr>
            <p:ph type="ctrTitle"/>
          </p:nvPr>
        </p:nvSpPr>
        <p:spPr/>
        <p:txBody>
          <a:bodyPr/>
          <a:lstStyle/>
          <a:p>
            <a:r>
              <a:rPr lang="en-IN" dirty="0"/>
              <a:t>Global Terrorism Analysis</a:t>
            </a:r>
          </a:p>
        </p:txBody>
      </p:sp>
      <p:sp>
        <p:nvSpPr>
          <p:cNvPr id="3" name="Subtitle 2">
            <a:extLst>
              <a:ext uri="{FF2B5EF4-FFF2-40B4-BE49-F238E27FC236}">
                <a16:creationId xmlns:a16="http://schemas.microsoft.com/office/drawing/2014/main" id="{30BA07D1-2CDB-4651-B6D5-A33E5878689C}"/>
              </a:ext>
            </a:extLst>
          </p:cNvPr>
          <p:cNvSpPr>
            <a:spLocks noGrp="1"/>
          </p:cNvSpPr>
          <p:nvPr>
            <p:ph type="subTitle" idx="1"/>
          </p:nvPr>
        </p:nvSpPr>
        <p:spPr/>
        <p:txBody>
          <a:bodyPr/>
          <a:lstStyle/>
          <a:p>
            <a:r>
              <a:rPr lang="en-IN" dirty="0"/>
              <a:t>Using Power BI</a:t>
            </a:r>
          </a:p>
        </p:txBody>
      </p:sp>
      <p:pic>
        <p:nvPicPr>
          <p:cNvPr id="1026" name="Picture 2" descr="GRIP | The Sparks Foundation">
            <a:extLst>
              <a:ext uri="{FF2B5EF4-FFF2-40B4-BE49-F238E27FC236}">
                <a16:creationId xmlns:a16="http://schemas.microsoft.com/office/drawing/2014/main" id="{D3188FA1-1D5D-4278-994D-22E6A7A4E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949" y="410079"/>
            <a:ext cx="1971290" cy="16567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A84C7A1-95A0-42CA-93B8-05D4C27EB77B}"/>
              </a:ext>
            </a:extLst>
          </p:cNvPr>
          <p:cNvSpPr txBox="1"/>
          <p:nvPr/>
        </p:nvSpPr>
        <p:spPr>
          <a:xfrm>
            <a:off x="9222659" y="5810865"/>
            <a:ext cx="2094271" cy="646331"/>
          </a:xfrm>
          <a:prstGeom prst="rect">
            <a:avLst/>
          </a:prstGeom>
          <a:noFill/>
        </p:spPr>
        <p:txBody>
          <a:bodyPr wrap="square" rtlCol="0">
            <a:spAutoFit/>
          </a:bodyPr>
          <a:lstStyle/>
          <a:p>
            <a:r>
              <a:rPr lang="en-IN" dirty="0"/>
              <a:t>By</a:t>
            </a:r>
          </a:p>
          <a:p>
            <a:r>
              <a:rPr lang="en-IN" dirty="0"/>
              <a:t>Gokul Raja R</a:t>
            </a:r>
          </a:p>
        </p:txBody>
      </p:sp>
    </p:spTree>
    <p:extLst>
      <p:ext uri="{BB962C8B-B14F-4D97-AF65-F5344CB8AC3E}">
        <p14:creationId xmlns:p14="http://schemas.microsoft.com/office/powerpoint/2010/main" val="2589025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887006" y="679558"/>
            <a:ext cx="7256994" cy="539643"/>
          </a:xfrm>
        </p:spPr>
        <p:txBody>
          <a:bodyPr>
            <a:normAutofit fontScale="90000"/>
          </a:bodyPr>
          <a:lstStyle/>
          <a:p>
            <a:r>
              <a:rPr lang="en-IN" dirty="0"/>
              <a:t>Task</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958251" y="2176392"/>
            <a:ext cx="9114504" cy="2798731"/>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Perform ‘Exploratory Data Analysis’ on dataset ‘Global Terrorism’</a:t>
            </a:r>
          </a:p>
          <a:p>
            <a:pPr marL="0" indent="0">
              <a:buNone/>
            </a:pPr>
            <a:r>
              <a:rPr lang="en-US" sz="2000" dirty="0">
                <a:latin typeface="Times New Roman" panose="02020603050405020304" pitchFamily="18" charset="0"/>
                <a:cs typeface="Times New Roman" panose="02020603050405020304" pitchFamily="18" charset="0"/>
              </a:rPr>
              <a:t>● As a security/defense analyst, try to find out the hot zone of terrorism.</a:t>
            </a:r>
          </a:p>
          <a:p>
            <a:pPr marL="0" indent="0">
              <a:buNone/>
            </a:pPr>
            <a:r>
              <a:rPr lang="en-US" sz="2000" dirty="0">
                <a:latin typeface="Times New Roman" panose="02020603050405020304" pitchFamily="18" charset="0"/>
                <a:cs typeface="Times New Roman" panose="02020603050405020304" pitchFamily="18" charset="0"/>
              </a:rPr>
              <a:t>● What all security issues and insights you can derive by EDA?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8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887006" y="679558"/>
            <a:ext cx="7256994" cy="539643"/>
          </a:xfrm>
        </p:spPr>
        <p:txBody>
          <a:bodyPr>
            <a:normAutofit fontScale="90000"/>
          </a:bodyPr>
          <a:lstStyle/>
          <a:p>
            <a:r>
              <a:rPr lang="en-IN" dirty="0"/>
              <a:t>Data cleaning</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958251" y="1661653"/>
            <a:ext cx="9114504" cy="412954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Removing unnecessary data, that burden to us.</a:t>
            </a:r>
          </a:p>
          <a:p>
            <a:pPr marL="0" indent="0">
              <a:buNone/>
            </a:pPr>
            <a:r>
              <a:rPr lang="en-US" sz="2000" dirty="0">
                <a:latin typeface="Times New Roman" panose="02020603050405020304" pitchFamily="18" charset="0"/>
                <a:cs typeface="Times New Roman" panose="02020603050405020304" pitchFamily="18" charset="0"/>
              </a:rPr>
              <a:t>Data Cleaning and Preprocessing: Check for missing values and duplicates in the dataset. If there are missing values, you can impute them with the mean, median or mode value. Also, check for any inconsistencies in the data and remove irrelevant columns that won't be useful for analysis.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Removing the unneccsary columns.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Removing the null values rows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Modifying the data for clean understanding</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3793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788684" y="286268"/>
            <a:ext cx="7256994" cy="539643"/>
          </a:xfrm>
        </p:spPr>
        <p:txBody>
          <a:bodyPr>
            <a:normAutofit fontScale="90000"/>
          </a:bodyPr>
          <a:lstStyle/>
          <a:p>
            <a:r>
              <a:rPr lang="en-IN" dirty="0"/>
              <a:t>Columns needed for EDA</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781269" y="1140543"/>
            <a:ext cx="9916227" cy="5525727"/>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Event ID: Unique identifier for each terrorist attack event.</a:t>
            </a:r>
          </a:p>
          <a:p>
            <a:pPr marL="0" indent="0">
              <a:buNone/>
            </a:pPr>
            <a:r>
              <a:rPr lang="en-US" dirty="0">
                <a:latin typeface="Times New Roman" panose="02020603050405020304" pitchFamily="18" charset="0"/>
                <a:cs typeface="Times New Roman" panose="02020603050405020304" pitchFamily="18" charset="0"/>
              </a:rPr>
              <a:t>Year: Year in which the terrorist attack occurred.</a:t>
            </a:r>
          </a:p>
          <a:p>
            <a:pPr marL="0" indent="0">
              <a:buNone/>
            </a:pPr>
            <a:r>
              <a:rPr lang="en-US" dirty="0">
                <a:latin typeface="Times New Roman" panose="02020603050405020304" pitchFamily="18" charset="0"/>
                <a:cs typeface="Times New Roman" panose="02020603050405020304" pitchFamily="18" charset="0"/>
              </a:rPr>
              <a:t>Month: Month in which the terrorist attack occurred.</a:t>
            </a:r>
          </a:p>
          <a:p>
            <a:pPr marL="0" indent="0">
              <a:buNone/>
            </a:pPr>
            <a:r>
              <a:rPr lang="en-US" dirty="0">
                <a:latin typeface="Times New Roman" panose="02020603050405020304" pitchFamily="18" charset="0"/>
                <a:cs typeface="Times New Roman" panose="02020603050405020304" pitchFamily="18" charset="0"/>
              </a:rPr>
              <a:t>Day: Day on which the terrorist attack occurred.</a:t>
            </a:r>
          </a:p>
          <a:p>
            <a:pPr marL="0" indent="0">
              <a:buNone/>
            </a:pPr>
            <a:r>
              <a:rPr lang="en-US" dirty="0">
                <a:latin typeface="Times New Roman" panose="02020603050405020304" pitchFamily="18" charset="0"/>
                <a:cs typeface="Times New Roman" panose="02020603050405020304" pitchFamily="18" charset="0"/>
              </a:rPr>
              <a:t>Country: Name of the country in which the terrorist attack occurred.</a:t>
            </a:r>
          </a:p>
          <a:p>
            <a:pPr marL="0" indent="0">
              <a:buNone/>
            </a:pPr>
            <a:r>
              <a:rPr lang="en-US" dirty="0">
                <a:latin typeface="Times New Roman" panose="02020603050405020304" pitchFamily="18" charset="0"/>
                <a:cs typeface="Times New Roman" panose="02020603050405020304" pitchFamily="18" charset="0"/>
              </a:rPr>
              <a:t>Region: Name of the region in which the terrorist attack occurred.</a:t>
            </a:r>
          </a:p>
          <a:p>
            <a:pPr marL="0" indent="0">
              <a:buNone/>
            </a:pPr>
            <a:r>
              <a:rPr lang="en-US" dirty="0">
                <a:latin typeface="Times New Roman" panose="02020603050405020304" pitchFamily="18" charset="0"/>
                <a:cs typeface="Times New Roman" panose="02020603050405020304" pitchFamily="18" charset="0"/>
              </a:rPr>
              <a:t>City: Name of the city in which the terrorist attack occurred.</a:t>
            </a:r>
          </a:p>
          <a:p>
            <a:pPr marL="0" indent="0">
              <a:buNone/>
            </a:pPr>
            <a:r>
              <a:rPr lang="en-US" dirty="0">
                <a:latin typeface="Times New Roman" panose="02020603050405020304" pitchFamily="18" charset="0"/>
                <a:cs typeface="Times New Roman" panose="02020603050405020304" pitchFamily="18" charset="0"/>
              </a:rPr>
              <a:t>Latitude: Latitude of the city in which the terrorist attack occurred.</a:t>
            </a:r>
          </a:p>
          <a:p>
            <a:pPr marL="0" indent="0">
              <a:buNone/>
            </a:pPr>
            <a:r>
              <a:rPr lang="en-US" dirty="0">
                <a:latin typeface="Times New Roman" panose="02020603050405020304" pitchFamily="18" charset="0"/>
                <a:cs typeface="Times New Roman" panose="02020603050405020304" pitchFamily="18" charset="0"/>
              </a:rPr>
              <a:t>Longitude: Longitude of the city in which the terrorist attack occurred.</a:t>
            </a:r>
          </a:p>
          <a:p>
            <a:pPr marL="0" indent="0">
              <a:buNone/>
            </a:pPr>
            <a:r>
              <a:rPr lang="en-US" dirty="0">
                <a:latin typeface="Times New Roman" panose="02020603050405020304" pitchFamily="18" charset="0"/>
                <a:cs typeface="Times New Roman" panose="02020603050405020304" pitchFamily="18" charset="0"/>
              </a:rPr>
              <a:t>Attack Type: Type of attack used by the terrorists (e.g. bombing, armed assault, assassination, hijacking).</a:t>
            </a:r>
          </a:p>
          <a:p>
            <a:pPr marL="0" indent="0">
              <a:buNone/>
            </a:pPr>
            <a:r>
              <a:rPr lang="en-US" dirty="0">
                <a:latin typeface="Times New Roman" panose="02020603050405020304" pitchFamily="18" charset="0"/>
                <a:cs typeface="Times New Roman" panose="02020603050405020304" pitchFamily="18" charset="0"/>
              </a:rPr>
              <a:t>Target Type: Type of target that was attacked (e.g. business, government, military, police, private citizens).</a:t>
            </a:r>
          </a:p>
          <a:p>
            <a:pPr marL="0" indent="0">
              <a:buNone/>
            </a:pPr>
            <a:r>
              <a:rPr lang="en-US" dirty="0">
                <a:latin typeface="Times New Roman" panose="02020603050405020304" pitchFamily="18" charset="0"/>
                <a:cs typeface="Times New Roman" panose="02020603050405020304" pitchFamily="18" charset="0"/>
              </a:rPr>
              <a:t>Gang Name: Name of the terrorist group that carried out the attack.</a:t>
            </a:r>
          </a:p>
          <a:p>
            <a:pPr marL="0" indent="0">
              <a:buNone/>
            </a:pPr>
            <a:r>
              <a:rPr lang="en-US" dirty="0">
                <a:latin typeface="Times New Roman" panose="02020603050405020304" pitchFamily="18" charset="0"/>
                <a:cs typeface="Times New Roman" panose="02020603050405020304" pitchFamily="18" charset="0"/>
              </a:rPr>
              <a:t>Motive: Reason or motive behind the terrorist attack.</a:t>
            </a:r>
          </a:p>
        </p:txBody>
      </p:sp>
    </p:spTree>
    <p:extLst>
      <p:ext uri="{BB962C8B-B14F-4D97-AF65-F5344CB8AC3E}">
        <p14:creationId xmlns:p14="http://schemas.microsoft.com/office/powerpoint/2010/main" val="4208991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788684" y="286268"/>
            <a:ext cx="7256994" cy="539643"/>
          </a:xfrm>
        </p:spPr>
        <p:txBody>
          <a:bodyPr>
            <a:normAutofit fontScale="90000"/>
          </a:bodyPr>
          <a:lstStyle/>
          <a:p>
            <a:r>
              <a:rPr lang="en-IN" dirty="0"/>
              <a:t>Columns needed for EDA</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781269" y="1140543"/>
            <a:ext cx="9916227" cy="5525727"/>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Weapon type: Type of weapon(s) used in the attack.</a:t>
            </a:r>
          </a:p>
          <a:p>
            <a:pPr marL="0" indent="0">
              <a:buNone/>
            </a:pPr>
            <a:r>
              <a:rPr lang="en-US" sz="1600" dirty="0">
                <a:latin typeface="Times New Roman" panose="02020603050405020304" pitchFamily="18" charset="0"/>
                <a:cs typeface="Times New Roman" panose="02020603050405020304" pitchFamily="18" charset="0"/>
              </a:rPr>
              <a:t>Weapon Sub-type: Subtype of weapon(s) used in the attack.</a:t>
            </a:r>
          </a:p>
          <a:p>
            <a:pPr marL="0" indent="0">
              <a:buNone/>
            </a:pPr>
            <a:r>
              <a:rPr lang="en-US" sz="1600" dirty="0">
                <a:latin typeface="Times New Roman" panose="02020603050405020304" pitchFamily="18" charset="0"/>
                <a:cs typeface="Times New Roman" panose="02020603050405020304" pitchFamily="18" charset="0"/>
              </a:rPr>
              <a:t>Weapon Details: Additional details about the weapons used in the attack.</a:t>
            </a:r>
          </a:p>
          <a:p>
            <a:pPr marL="0" indent="0">
              <a:buNone/>
            </a:pPr>
            <a:r>
              <a:rPr lang="en-US" sz="1600" dirty="0">
                <a:latin typeface="Times New Roman" panose="02020603050405020304" pitchFamily="18" charset="0"/>
                <a:cs typeface="Times New Roman" panose="02020603050405020304" pitchFamily="18" charset="0"/>
              </a:rPr>
              <a:t>Number of people killed (</a:t>
            </a:r>
            <a:r>
              <a:rPr lang="en-US" sz="1600" dirty="0" err="1">
                <a:latin typeface="Times New Roman" panose="02020603050405020304" pitchFamily="18" charset="0"/>
                <a:cs typeface="Times New Roman" panose="02020603050405020304" pitchFamily="18" charset="0"/>
              </a:rPr>
              <a:t>nkill</a:t>
            </a:r>
            <a:r>
              <a:rPr lang="en-US" sz="1600" dirty="0">
                <a:latin typeface="Times New Roman" panose="02020603050405020304" pitchFamily="18" charset="0"/>
                <a:cs typeface="Times New Roman" panose="02020603050405020304" pitchFamily="18" charset="0"/>
              </a:rPr>
              <a:t>): This column represents the total number of people killed in the terrorist attack. It includes all individuals, including civilians, military personnel, and terrorists themselves.</a:t>
            </a:r>
          </a:p>
          <a:p>
            <a:pPr marL="0" indent="0">
              <a:buNone/>
            </a:pPr>
            <a:r>
              <a:rPr lang="en-US" sz="1600" dirty="0">
                <a:latin typeface="Times New Roman" panose="02020603050405020304" pitchFamily="18" charset="0"/>
                <a:cs typeface="Times New Roman" panose="02020603050405020304" pitchFamily="18" charset="0"/>
              </a:rPr>
              <a:t>Terrorist killed (</a:t>
            </a:r>
            <a:r>
              <a:rPr lang="en-US" sz="1600" dirty="0" err="1">
                <a:latin typeface="Times New Roman" panose="02020603050405020304" pitchFamily="18" charset="0"/>
                <a:cs typeface="Times New Roman" panose="02020603050405020304" pitchFamily="18" charset="0"/>
              </a:rPr>
              <a:t>nkillter</a:t>
            </a:r>
            <a:r>
              <a:rPr lang="en-US" sz="1600" dirty="0">
                <a:latin typeface="Times New Roman" panose="02020603050405020304" pitchFamily="18" charset="0"/>
                <a:cs typeface="Times New Roman" panose="02020603050405020304" pitchFamily="18" charset="0"/>
              </a:rPr>
              <a:t>): This column represents the number of terrorists killed in the terrorist attack.</a:t>
            </a:r>
          </a:p>
          <a:p>
            <a:pPr marL="0" indent="0">
              <a:buNone/>
            </a:pPr>
            <a:r>
              <a:rPr lang="en-US" sz="1600" dirty="0">
                <a:latin typeface="Times New Roman" panose="02020603050405020304" pitchFamily="18" charset="0"/>
                <a:cs typeface="Times New Roman" panose="02020603050405020304" pitchFamily="18" charset="0"/>
              </a:rPr>
              <a:t>Number of people wounded (</a:t>
            </a:r>
            <a:r>
              <a:rPr lang="en-US" sz="1600" dirty="0" err="1">
                <a:latin typeface="Times New Roman" panose="02020603050405020304" pitchFamily="18" charset="0"/>
                <a:cs typeface="Times New Roman" panose="02020603050405020304" pitchFamily="18" charset="0"/>
              </a:rPr>
              <a:t>nwound</a:t>
            </a:r>
            <a:r>
              <a:rPr lang="en-US" sz="1600" dirty="0">
                <a:latin typeface="Times New Roman" panose="02020603050405020304" pitchFamily="18" charset="0"/>
                <a:cs typeface="Times New Roman" panose="02020603050405020304" pitchFamily="18" charset="0"/>
              </a:rPr>
              <a:t>): This column represents the total number of people wounded in the terrorist attack.</a:t>
            </a:r>
          </a:p>
          <a:p>
            <a:pPr marL="0" indent="0">
              <a:buNone/>
            </a:pPr>
            <a:r>
              <a:rPr lang="en-US" sz="1600" dirty="0">
                <a:latin typeface="Times New Roman" panose="02020603050405020304" pitchFamily="18" charset="0"/>
                <a:cs typeface="Times New Roman" panose="02020603050405020304" pitchFamily="18" charset="0"/>
              </a:rPr>
              <a:t>Loss of property (property): This column represents the extent of property damage caused by the terrorist attack. It can take numerical value for </a:t>
            </a:r>
            <a:r>
              <a:rPr lang="en-US" sz="1600" dirty="0" err="1">
                <a:latin typeface="Times New Roman" panose="02020603050405020304" pitchFamily="18" charset="0"/>
                <a:cs typeface="Times New Roman" panose="02020603050405020304" pitchFamily="18" charset="0"/>
              </a:rPr>
              <a:t>eg</a:t>
            </a:r>
            <a:r>
              <a:rPr lang="en-US" sz="1600" dirty="0">
                <a:latin typeface="Times New Roman" panose="02020603050405020304" pitchFamily="18" charset="0"/>
                <a:cs typeface="Times New Roman" panose="02020603050405020304" pitchFamily="18" charset="0"/>
              </a:rPr>
              <a:t> :-(200000$)</a:t>
            </a:r>
          </a:p>
          <a:p>
            <a:pPr marL="0" indent="0">
              <a:buNone/>
            </a:pPr>
            <a:r>
              <a:rPr lang="en-US" sz="1600" dirty="0">
                <a:latin typeface="Times New Roman" panose="02020603050405020304" pitchFamily="18" charset="0"/>
                <a:cs typeface="Times New Roman" panose="02020603050405020304" pitchFamily="18" charset="0"/>
              </a:rPr>
              <a:t>Kids as host (</a:t>
            </a:r>
            <a:r>
              <a:rPr lang="en-US" sz="1600" dirty="0" err="1">
                <a:latin typeface="Times New Roman" panose="02020603050405020304" pitchFamily="18" charset="0"/>
                <a:cs typeface="Times New Roman" panose="02020603050405020304" pitchFamily="18" charset="0"/>
              </a:rPr>
              <a:t>ishostkid</a:t>
            </a:r>
            <a:r>
              <a:rPr lang="en-US" sz="1600" dirty="0">
                <a:latin typeface="Times New Roman" panose="02020603050405020304" pitchFamily="18" charset="0"/>
                <a:cs typeface="Times New Roman" panose="02020603050405020304" pitchFamily="18" charset="0"/>
              </a:rPr>
              <a:t>): This column represents whether any hostages were children. It takes a value of 1 if children were taken as hostages, otherwise 0.</a:t>
            </a:r>
          </a:p>
          <a:p>
            <a:pPr marL="0" indent="0">
              <a:buNone/>
            </a:pPr>
            <a:r>
              <a:rPr lang="en-US" sz="1600" dirty="0">
                <a:latin typeface="Times New Roman" panose="02020603050405020304" pitchFamily="18" charset="0"/>
                <a:cs typeface="Times New Roman" panose="02020603050405020304" pitchFamily="18" charset="0"/>
              </a:rPr>
              <a:t>Count of kids (</a:t>
            </a:r>
            <a:r>
              <a:rPr lang="en-US" sz="1600" dirty="0" err="1">
                <a:latin typeface="Times New Roman" panose="02020603050405020304" pitchFamily="18" charset="0"/>
                <a:cs typeface="Times New Roman" panose="02020603050405020304" pitchFamily="18" charset="0"/>
              </a:rPr>
              <a:t>nhostkid</a:t>
            </a:r>
            <a:r>
              <a:rPr lang="en-US" sz="1600" dirty="0">
                <a:latin typeface="Times New Roman" panose="02020603050405020304" pitchFamily="18" charset="0"/>
                <a:cs typeface="Times New Roman" panose="02020603050405020304" pitchFamily="18" charset="0"/>
              </a:rPr>
              <a:t>): This column represents the total number of children who were taken as hostages in the terrorist attack.</a:t>
            </a:r>
          </a:p>
          <a:p>
            <a:pPr marL="0" indent="0">
              <a:buNone/>
            </a:pPr>
            <a:r>
              <a:rPr lang="en-US" sz="1600" dirty="0">
                <a:latin typeface="Times New Roman" panose="02020603050405020304" pitchFamily="18" charset="0"/>
                <a:cs typeface="Times New Roman" panose="02020603050405020304" pitchFamily="18" charset="0"/>
              </a:rPr>
              <a:t>Ransom (</a:t>
            </a:r>
            <a:r>
              <a:rPr lang="en-US" sz="1600" dirty="0" err="1">
                <a:latin typeface="Times New Roman" panose="02020603050405020304" pitchFamily="18" charset="0"/>
                <a:cs typeface="Times New Roman" panose="02020603050405020304" pitchFamily="18" charset="0"/>
              </a:rPr>
              <a:t>ransomamt</a:t>
            </a:r>
            <a:r>
              <a:rPr lang="en-US" sz="1600" dirty="0">
                <a:latin typeface="Times New Roman" panose="02020603050405020304" pitchFamily="18" charset="0"/>
                <a:cs typeface="Times New Roman" panose="02020603050405020304" pitchFamily="18" charset="0"/>
              </a:rPr>
              <a:t>): This column represents the amount of ransom demanded by the terrorists in the attack. It is measured in US dollars.</a:t>
            </a:r>
          </a:p>
        </p:txBody>
      </p:sp>
    </p:spTree>
    <p:extLst>
      <p:ext uri="{BB962C8B-B14F-4D97-AF65-F5344CB8AC3E}">
        <p14:creationId xmlns:p14="http://schemas.microsoft.com/office/powerpoint/2010/main" val="2628848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887006" y="679558"/>
            <a:ext cx="7256994" cy="539643"/>
          </a:xfrm>
        </p:spPr>
        <p:txBody>
          <a:bodyPr>
            <a:normAutofit fontScale="90000"/>
          </a:bodyPr>
          <a:lstStyle/>
          <a:p>
            <a:r>
              <a:rPr lang="en-IN" dirty="0"/>
              <a:t>Data Visualization</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958251" y="1661653"/>
            <a:ext cx="9114504" cy="4129548"/>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822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887006" y="679558"/>
            <a:ext cx="7256994" cy="539643"/>
          </a:xfrm>
        </p:spPr>
        <p:txBody>
          <a:bodyPr>
            <a:normAutofit fontScale="90000"/>
          </a:bodyPr>
          <a:lstStyle/>
          <a:p>
            <a:r>
              <a:rPr lang="en-IN" dirty="0"/>
              <a:t>Pattern and insights</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958251" y="1661653"/>
            <a:ext cx="9114504" cy="4129548"/>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9698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E9AC-BC9C-4E72-8245-26CADBAD4A3F}"/>
              </a:ext>
            </a:extLst>
          </p:cNvPr>
          <p:cNvSpPr>
            <a:spLocks noGrp="1"/>
          </p:cNvSpPr>
          <p:nvPr>
            <p:ph type="title"/>
          </p:nvPr>
        </p:nvSpPr>
        <p:spPr>
          <a:xfrm>
            <a:off x="1946001" y="2646008"/>
            <a:ext cx="7729728" cy="1188720"/>
          </a:xfrm>
        </p:spPr>
        <p:txBody>
          <a:bodyPr/>
          <a:lstStyle/>
          <a:p>
            <a:r>
              <a:rPr lang="en-IN" dirty="0"/>
              <a:t>Thank you</a:t>
            </a:r>
          </a:p>
        </p:txBody>
      </p:sp>
    </p:spTree>
    <p:extLst>
      <p:ext uri="{BB962C8B-B14F-4D97-AF65-F5344CB8AC3E}">
        <p14:creationId xmlns:p14="http://schemas.microsoft.com/office/powerpoint/2010/main" val="2443240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7E439DA-79EB-475E-B9E3-7ABF369AC8D8}"/>
              </a:ext>
            </a:extLst>
          </p:cNvPr>
          <p:cNvSpPr/>
          <p:nvPr/>
        </p:nvSpPr>
        <p:spPr>
          <a:xfrm>
            <a:off x="0" y="0"/>
            <a:ext cx="12192000" cy="6292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3B966A7-45D6-489E-8436-E9D5EA85E05D}"/>
              </a:ext>
            </a:extLst>
          </p:cNvPr>
          <p:cNvSpPr/>
          <p:nvPr/>
        </p:nvSpPr>
        <p:spPr>
          <a:xfrm>
            <a:off x="0" y="629265"/>
            <a:ext cx="12192000" cy="622873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8406725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87</TotalTime>
  <Words>558</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Times New Roman</vt:lpstr>
      <vt:lpstr>Parcel</vt:lpstr>
      <vt:lpstr>Global Terrorism Analysis</vt:lpstr>
      <vt:lpstr>Task</vt:lpstr>
      <vt:lpstr>Data cleaning</vt:lpstr>
      <vt:lpstr>Columns needed for EDA</vt:lpstr>
      <vt:lpstr>Columns needed for EDA</vt:lpstr>
      <vt:lpstr>Data Visualization</vt:lpstr>
      <vt:lpstr>Pattern and insights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Terrorism Analysis</dc:title>
  <dc:creator>Gokul Raja</dc:creator>
  <cp:lastModifiedBy>Gokul Raja</cp:lastModifiedBy>
  <cp:revision>8</cp:revision>
  <dcterms:created xsi:type="dcterms:W3CDTF">2023-03-07T16:52:24Z</dcterms:created>
  <dcterms:modified xsi:type="dcterms:W3CDTF">2023-03-10T18:49:47Z</dcterms:modified>
</cp:coreProperties>
</file>