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0" r:id="rId20"/>
    <p:sldId id="281" r:id="rId21"/>
    <p:sldId id="275" r:id="rId22"/>
    <p:sldId id="276" r:id="rId23"/>
    <p:sldId id="277" r:id="rId24"/>
    <p:sldId id="27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16, D Cache = L Cache =16, L2 cache = 256</a:t>
            </a:r>
            <a:endParaRPr lang="en-US" sz="18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Sheet1!$A$2:$A$7</c:f>
              <c:numCache>
                <c:formatCode>General</c:formatCode>
                <c:ptCount val="6"/>
                <c:pt idx="0">
                  <c:v>1</c:v>
                </c:pt>
                <c:pt idx="1">
                  <c:v>2</c:v>
                </c:pt>
                <c:pt idx="2">
                  <c:v>3</c:v>
                </c:pt>
                <c:pt idx="3">
                  <c:v>4</c:v>
                </c:pt>
                <c:pt idx="4">
                  <c:v>5</c:v>
                </c:pt>
                <c:pt idx="5">
                  <c:v>6</c:v>
                </c:pt>
              </c:numCache>
            </c:numRef>
          </c:cat>
          <c:val>
            <c:numRef>
              <c:f>Sheet1!$B$2:$B$7</c:f>
              <c:numCache>
                <c:formatCode>General</c:formatCode>
                <c:ptCount val="6"/>
                <c:pt idx="0">
                  <c:v>4.8918723000000002</c:v>
                </c:pt>
                <c:pt idx="1">
                  <c:v>4.8918723000000002</c:v>
                </c:pt>
                <c:pt idx="2">
                  <c:v>4.8784722</c:v>
                </c:pt>
                <c:pt idx="3">
                  <c:v>4.8886402000000002</c:v>
                </c:pt>
                <c:pt idx="4">
                  <c:v>4.8748025000000004</c:v>
                </c:pt>
                <c:pt idx="5">
                  <c:v>4.8563527000000004</c:v>
                </c:pt>
              </c:numCache>
            </c:numRef>
          </c:val>
          <c:extLst>
            <c:ext xmlns:c16="http://schemas.microsoft.com/office/drawing/2014/chart" uri="{C3380CC4-5D6E-409C-BE32-E72D297353CC}">
              <c16:uniqueId val="{00000000-9C5A-43A3-99FE-931C0A635D8A}"/>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16, D Cache = L Cache =64, L2 cache = 1024</a:t>
            </a:r>
            <a:endParaRPr lang="en-US" sz="1800" dirty="0">
              <a:latin typeface="Times New Roman" panose="02020603050405020304" pitchFamily="18" charset="0"/>
              <a:cs typeface="Times New Roman" panose="02020603050405020304" pitchFamily="18" charset="0"/>
            </a:endParaRPr>
          </a:p>
        </c:rich>
      </c:tx>
      <c:layout>
        <c:manualLayout>
          <c:xMode val="edge"/>
          <c:yMode val="edge"/>
          <c:x val="0.13823834196891191"/>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Sheet1!$A$2:$A$7</c:f>
              <c:numCache>
                <c:formatCode>General</c:formatCode>
                <c:ptCount val="6"/>
                <c:pt idx="0">
                  <c:v>7</c:v>
                </c:pt>
                <c:pt idx="1">
                  <c:v>8</c:v>
                </c:pt>
                <c:pt idx="2">
                  <c:v>9</c:v>
                </c:pt>
                <c:pt idx="3">
                  <c:v>10</c:v>
                </c:pt>
                <c:pt idx="4">
                  <c:v>11</c:v>
                </c:pt>
                <c:pt idx="5">
                  <c:v>12</c:v>
                </c:pt>
              </c:numCache>
            </c:numRef>
          </c:cat>
          <c:val>
            <c:numRef>
              <c:f>Sheet1!$B$2:$B$7</c:f>
              <c:numCache>
                <c:formatCode>General</c:formatCode>
                <c:ptCount val="6"/>
                <c:pt idx="0">
                  <c:v>4.053884</c:v>
                </c:pt>
                <c:pt idx="1">
                  <c:v>4.0523660000000001</c:v>
                </c:pt>
                <c:pt idx="2">
                  <c:v>4.0560939999999999</c:v>
                </c:pt>
                <c:pt idx="3">
                  <c:v>4.0527670000000002</c:v>
                </c:pt>
                <c:pt idx="4">
                  <c:v>4.0568809999999997</c:v>
                </c:pt>
                <c:pt idx="5">
                  <c:v>4.0568809999999997</c:v>
                </c:pt>
              </c:numCache>
            </c:numRef>
          </c:val>
          <c:extLst>
            <c:ext xmlns:c16="http://schemas.microsoft.com/office/drawing/2014/chart" uri="{C3380CC4-5D6E-409C-BE32-E72D297353CC}">
              <c16:uniqueId val="{00000000-645C-43B4-9C41-9F0EDD604485}"/>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32, D Cache = L Cache =32, L2 cache = 512</a:t>
            </a:r>
            <a:endParaRPr lang="en-US" sz="1800" dirty="0">
              <a:latin typeface="Times New Roman" panose="02020603050405020304" pitchFamily="18" charset="0"/>
              <a:cs typeface="Times New Roman" panose="02020603050405020304" pitchFamily="18" charset="0"/>
            </a:endParaRPr>
          </a:p>
        </c:rich>
      </c:tx>
      <c:layout>
        <c:manualLayout>
          <c:xMode val="edge"/>
          <c:yMode val="edge"/>
          <c:x val="0.14727102117416671"/>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Sheet1!$A$2:$A$8</c:f>
              <c:numCache>
                <c:formatCode>General</c:formatCode>
                <c:ptCount val="7"/>
                <c:pt idx="0">
                  <c:v>20</c:v>
                </c:pt>
                <c:pt idx="1">
                  <c:v>21</c:v>
                </c:pt>
                <c:pt idx="2">
                  <c:v>22</c:v>
                </c:pt>
                <c:pt idx="3">
                  <c:v>23</c:v>
                </c:pt>
                <c:pt idx="4">
                  <c:v>24</c:v>
                </c:pt>
                <c:pt idx="5">
                  <c:v>25</c:v>
                </c:pt>
                <c:pt idx="6">
                  <c:v>26</c:v>
                </c:pt>
              </c:numCache>
            </c:numRef>
          </c:cat>
          <c:val>
            <c:numRef>
              <c:f>Sheet1!$B$2:$B$8</c:f>
              <c:numCache>
                <c:formatCode>General</c:formatCode>
                <c:ptCount val="7"/>
                <c:pt idx="0">
                  <c:v>2.5514169999999998</c:v>
                </c:pt>
                <c:pt idx="1">
                  <c:v>2.5514190000000001</c:v>
                </c:pt>
                <c:pt idx="2">
                  <c:v>2.5514169999999998</c:v>
                </c:pt>
                <c:pt idx="3">
                  <c:v>2.5523150000000001</c:v>
                </c:pt>
                <c:pt idx="4">
                  <c:v>2.5514190000000001</c:v>
                </c:pt>
                <c:pt idx="5">
                  <c:v>2.5514169999999998</c:v>
                </c:pt>
                <c:pt idx="6">
                  <c:v>2.5513849999999998</c:v>
                </c:pt>
              </c:numCache>
            </c:numRef>
          </c:val>
          <c:extLst>
            <c:ext xmlns:c16="http://schemas.microsoft.com/office/drawing/2014/chart" uri="{C3380CC4-5D6E-409C-BE32-E72D297353CC}">
              <c16:uniqueId val="{00000000-E4EB-420B-9803-96AD79AC6072}"/>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32, D Cache = L Cache =64, L2 cache = 256</a:t>
            </a:r>
            <a:endParaRPr lang="en-US" sz="18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Sheet1!$A$2:$A$6</c:f>
              <c:numCache>
                <c:formatCode>General</c:formatCode>
                <c:ptCount val="5"/>
                <c:pt idx="0">
                  <c:v>15</c:v>
                </c:pt>
                <c:pt idx="1">
                  <c:v>16</c:v>
                </c:pt>
                <c:pt idx="2">
                  <c:v>17</c:v>
                </c:pt>
                <c:pt idx="3">
                  <c:v>18</c:v>
                </c:pt>
                <c:pt idx="4">
                  <c:v>19</c:v>
                </c:pt>
              </c:numCache>
            </c:numRef>
          </c:cat>
          <c:val>
            <c:numRef>
              <c:f>Sheet1!$B$2:$B$6</c:f>
              <c:numCache>
                <c:formatCode>General</c:formatCode>
                <c:ptCount val="5"/>
                <c:pt idx="0">
                  <c:v>2.5530040000000001</c:v>
                </c:pt>
                <c:pt idx="1">
                  <c:v>2.5530040000000001</c:v>
                </c:pt>
                <c:pt idx="2">
                  <c:v>2.5514160000000001</c:v>
                </c:pt>
                <c:pt idx="3">
                  <c:v>2.5517249999999998</c:v>
                </c:pt>
                <c:pt idx="4">
                  <c:v>2.5525340000000001</c:v>
                </c:pt>
              </c:numCache>
            </c:numRef>
          </c:val>
          <c:extLst>
            <c:ext xmlns:c16="http://schemas.microsoft.com/office/drawing/2014/chart" uri="{C3380CC4-5D6E-409C-BE32-E72D297353CC}">
              <c16:uniqueId val="{00000000-494D-44F3-99B2-312B0A2B3F28}"/>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64, D Cache = L Cache =64, L2 cache = 1024</a:t>
            </a:r>
            <a:endParaRPr lang="en-US" sz="18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Sheet1!$A$2:$A$6</c:f>
              <c:numCache>
                <c:formatCode>General</c:formatCode>
                <c:ptCount val="5"/>
                <c:pt idx="0">
                  <c:v>43</c:v>
                </c:pt>
                <c:pt idx="1">
                  <c:v>44</c:v>
                </c:pt>
                <c:pt idx="2">
                  <c:v>45</c:v>
                </c:pt>
                <c:pt idx="3">
                  <c:v>46</c:v>
                </c:pt>
                <c:pt idx="4">
                  <c:v>47</c:v>
                </c:pt>
              </c:numCache>
            </c:numRef>
          </c:cat>
          <c:val>
            <c:numRef>
              <c:f>Sheet1!$B$2:$B$6</c:f>
              <c:numCache>
                <c:formatCode>General</c:formatCode>
                <c:ptCount val="5"/>
                <c:pt idx="0">
                  <c:v>1.8007569999999999</c:v>
                </c:pt>
                <c:pt idx="1">
                  <c:v>1.8008740000000001</c:v>
                </c:pt>
                <c:pt idx="2">
                  <c:v>1.8012090000000001</c:v>
                </c:pt>
                <c:pt idx="3">
                  <c:v>1.8007569999999999</c:v>
                </c:pt>
                <c:pt idx="4">
                  <c:v>1.8012090000000001</c:v>
                </c:pt>
              </c:numCache>
            </c:numRef>
          </c:val>
          <c:extLst>
            <c:ext xmlns:c16="http://schemas.microsoft.com/office/drawing/2014/chart" uri="{C3380CC4-5D6E-409C-BE32-E72D297353CC}">
              <c16:uniqueId val="{00000000-B3DF-485F-BF3D-C6BBBCD29C30}"/>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64, D Cache = L Cache =16, L2 cache = 256</a:t>
            </a:r>
            <a:endParaRPr lang="en-US" sz="18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Sheet1!$A$2:$A$6</c:f>
              <c:numCache>
                <c:formatCode>General</c:formatCode>
                <c:ptCount val="5"/>
                <c:pt idx="0">
                  <c:v>32</c:v>
                </c:pt>
                <c:pt idx="1">
                  <c:v>33</c:v>
                </c:pt>
                <c:pt idx="2">
                  <c:v>34</c:v>
                </c:pt>
                <c:pt idx="3">
                  <c:v>35</c:v>
                </c:pt>
                <c:pt idx="4">
                  <c:v>36</c:v>
                </c:pt>
              </c:numCache>
            </c:numRef>
          </c:cat>
          <c:val>
            <c:numRef>
              <c:f>Sheet1!$B$2:$B$6</c:f>
              <c:numCache>
                <c:formatCode>General</c:formatCode>
                <c:ptCount val="5"/>
                <c:pt idx="0">
                  <c:v>1.801731</c:v>
                </c:pt>
                <c:pt idx="1">
                  <c:v>1.801731</c:v>
                </c:pt>
                <c:pt idx="2">
                  <c:v>1.801515</c:v>
                </c:pt>
                <c:pt idx="3">
                  <c:v>1.801728</c:v>
                </c:pt>
                <c:pt idx="4">
                  <c:v>1.80511</c:v>
                </c:pt>
              </c:numCache>
            </c:numRef>
          </c:val>
          <c:extLst>
            <c:ext xmlns:c16="http://schemas.microsoft.com/office/drawing/2014/chart" uri="{C3380CC4-5D6E-409C-BE32-E72D297353CC}">
              <c16:uniqueId val="{00000000-22AA-459E-A167-CC58A4558DAE}"/>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32, D Cache = L Cache =128, L2 cache = 1024</a:t>
            </a:r>
            <a:endParaRPr lang="en-US" sz="18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Sheet1!$A$2:$A$6</c:f>
              <c:numCache>
                <c:formatCode>General</c:formatCode>
                <c:ptCount val="5"/>
                <c:pt idx="0">
                  <c:v>27</c:v>
                </c:pt>
                <c:pt idx="1">
                  <c:v>28</c:v>
                </c:pt>
                <c:pt idx="2">
                  <c:v>29</c:v>
                </c:pt>
                <c:pt idx="3">
                  <c:v>30</c:v>
                </c:pt>
                <c:pt idx="4">
                  <c:v>31</c:v>
                </c:pt>
              </c:numCache>
            </c:numRef>
          </c:cat>
          <c:val>
            <c:numRef>
              <c:f>Sheet1!$B$2:$B$6</c:f>
              <c:numCache>
                <c:formatCode>General</c:formatCode>
                <c:ptCount val="5"/>
                <c:pt idx="0">
                  <c:v>2.551345</c:v>
                </c:pt>
                <c:pt idx="1">
                  <c:v>2.551847</c:v>
                </c:pt>
                <c:pt idx="2">
                  <c:v>2.5513439999999998</c:v>
                </c:pt>
                <c:pt idx="3">
                  <c:v>2.5512410000000001</c:v>
                </c:pt>
                <c:pt idx="4">
                  <c:v>2.55124</c:v>
                </c:pt>
              </c:numCache>
            </c:numRef>
          </c:val>
          <c:extLst>
            <c:ext xmlns:c16="http://schemas.microsoft.com/office/drawing/2014/chart" uri="{C3380CC4-5D6E-409C-BE32-E72D297353CC}">
              <c16:uniqueId val="{00000000-F69C-4011-B72B-248B4C498ACF}"/>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64, D Cache = L Cache =128, L2 cache = 512</a:t>
            </a:r>
            <a:endParaRPr lang="en-US" sz="18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Sheet1!$A$2:$A$7</c:f>
              <c:numCache>
                <c:formatCode>General</c:formatCode>
                <c:ptCount val="6"/>
                <c:pt idx="0">
                  <c:v>37</c:v>
                </c:pt>
                <c:pt idx="1">
                  <c:v>38</c:v>
                </c:pt>
                <c:pt idx="2">
                  <c:v>39</c:v>
                </c:pt>
                <c:pt idx="3">
                  <c:v>40</c:v>
                </c:pt>
                <c:pt idx="4">
                  <c:v>41</c:v>
                </c:pt>
                <c:pt idx="5">
                  <c:v>42</c:v>
                </c:pt>
              </c:numCache>
            </c:numRef>
          </c:cat>
          <c:val>
            <c:numRef>
              <c:f>Sheet1!$B$2:$B$7</c:f>
              <c:numCache>
                <c:formatCode>General</c:formatCode>
                <c:ptCount val="6"/>
                <c:pt idx="0">
                  <c:v>1.800754</c:v>
                </c:pt>
                <c:pt idx="1">
                  <c:v>1.8012699999999999</c:v>
                </c:pt>
                <c:pt idx="2">
                  <c:v>1.8016369999999999</c:v>
                </c:pt>
                <c:pt idx="3">
                  <c:v>1.8009189999999999</c:v>
                </c:pt>
                <c:pt idx="4">
                  <c:v>1.8009189999999999</c:v>
                </c:pt>
                <c:pt idx="5">
                  <c:v>1.800756</c:v>
                </c:pt>
              </c:numCache>
            </c:numRef>
          </c:val>
          <c:extLst>
            <c:ext xmlns:c16="http://schemas.microsoft.com/office/drawing/2014/chart" uri="{C3380CC4-5D6E-409C-BE32-E72D297353CC}">
              <c16:uniqueId val="{00000000-63C3-4348-9892-15DF7B5D40B7}"/>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16, D Cache = L Cache =16, L2 cache = 256</a:t>
            </a:r>
            <a:endParaRPr lang="en-US" sz="1800" dirty="0">
              <a:effectLst/>
              <a:latin typeface="Times New Roman" panose="02020603050405020304" pitchFamily="18" charset="0"/>
              <a:cs typeface="Times New Roman" panose="02020603050405020304" pitchFamily="18" charset="0"/>
            </a:endParaRPr>
          </a:p>
        </c:rich>
      </c:tx>
      <c:layout>
        <c:manualLayout>
          <c:xMode val="edge"/>
          <c:yMode val="edge"/>
          <c:x val="0.1598721530776395"/>
          <c:y val="4.1071712989576029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Sheet1!$A$2:$A$7</c:f>
              <c:numCache>
                <c:formatCode>General</c:formatCode>
                <c:ptCount val="6"/>
                <c:pt idx="0">
                  <c:v>4.8918723000000002</c:v>
                </c:pt>
                <c:pt idx="1">
                  <c:v>4.8918723000000002</c:v>
                </c:pt>
                <c:pt idx="2">
                  <c:v>4.8784722</c:v>
                </c:pt>
                <c:pt idx="3">
                  <c:v>4.8886402000000002</c:v>
                </c:pt>
                <c:pt idx="4">
                  <c:v>4.8748025000000004</c:v>
                </c:pt>
                <c:pt idx="5">
                  <c:v>4.8563527000000004</c:v>
                </c:pt>
              </c:numCache>
            </c:numRef>
          </c:cat>
          <c:val>
            <c:numRef>
              <c:f>Sheet1!$B$2:$B$7</c:f>
              <c:numCache>
                <c:formatCode>General</c:formatCode>
                <c:ptCount val="6"/>
                <c:pt idx="0">
                  <c:v>1828</c:v>
                </c:pt>
                <c:pt idx="1">
                  <c:v>1832</c:v>
                </c:pt>
                <c:pt idx="2">
                  <c:v>1836</c:v>
                </c:pt>
                <c:pt idx="3">
                  <c:v>1840</c:v>
                </c:pt>
                <c:pt idx="4">
                  <c:v>1848</c:v>
                </c:pt>
                <c:pt idx="5">
                  <c:v>1888</c:v>
                </c:pt>
              </c:numCache>
            </c:numRef>
          </c:val>
          <c:extLst>
            <c:ext xmlns:c16="http://schemas.microsoft.com/office/drawing/2014/chart" uri="{C3380CC4-5D6E-409C-BE32-E72D297353CC}">
              <c16:uniqueId val="{00000000-BA5C-463D-9FDC-C17FDEA0BCC0}"/>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32, D Cache = L Cache =64, L2 cache = 256</a:t>
            </a:r>
            <a:endParaRPr lang="en-US" sz="1800"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Sheet1!$A$2:$A$5</c:f>
              <c:numCache>
                <c:formatCode>General</c:formatCode>
                <c:ptCount val="4"/>
                <c:pt idx="0">
                  <c:v>2.8713487</c:v>
                </c:pt>
                <c:pt idx="1">
                  <c:v>2.8764270000000001</c:v>
                </c:pt>
                <c:pt idx="2">
                  <c:v>2.8709825000000002</c:v>
                </c:pt>
                <c:pt idx="3">
                  <c:v>2.8703107999999999</c:v>
                </c:pt>
              </c:numCache>
            </c:numRef>
          </c:cat>
          <c:val>
            <c:numRef>
              <c:f>Sheet1!$B$2:$B$5</c:f>
              <c:numCache>
                <c:formatCode>General</c:formatCode>
                <c:ptCount val="4"/>
                <c:pt idx="0">
                  <c:v>2642</c:v>
                </c:pt>
                <c:pt idx="1">
                  <c:v>2632</c:v>
                </c:pt>
                <c:pt idx="2">
                  <c:v>2632</c:v>
                </c:pt>
                <c:pt idx="3">
                  <c:v>4168</c:v>
                </c:pt>
              </c:numCache>
            </c:numRef>
          </c:val>
          <c:extLst>
            <c:ext xmlns:c16="http://schemas.microsoft.com/office/drawing/2014/chart" uri="{C3380CC4-5D6E-409C-BE32-E72D297353CC}">
              <c16:uniqueId val="{00000000-9B58-48C9-8CF2-BBFE2007517A}"/>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16, D Cache = L Cache =64, L2 cache = 1024</a:t>
            </a:r>
            <a:endParaRPr lang="en-US" sz="1800"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Sheet1!$A$2:$A$7</c:f>
              <c:numCache>
                <c:formatCode>General</c:formatCode>
                <c:ptCount val="6"/>
                <c:pt idx="0">
                  <c:v>4.7275068999999998</c:v>
                </c:pt>
                <c:pt idx="1">
                  <c:v>4.7272150000000002</c:v>
                </c:pt>
                <c:pt idx="2">
                  <c:v>4.7344979</c:v>
                </c:pt>
                <c:pt idx="3">
                  <c:v>4.7378470000000004</c:v>
                </c:pt>
                <c:pt idx="4">
                  <c:v>4.728148</c:v>
                </c:pt>
                <c:pt idx="5">
                  <c:v>4.7256758999999997</c:v>
                </c:pt>
              </c:numCache>
            </c:numRef>
          </c:cat>
          <c:val>
            <c:numRef>
              <c:f>Sheet1!$B$2:$B$7</c:f>
              <c:numCache>
                <c:formatCode>General</c:formatCode>
                <c:ptCount val="6"/>
                <c:pt idx="0">
                  <c:v>7232</c:v>
                </c:pt>
                <c:pt idx="1">
                  <c:v>7236</c:v>
                </c:pt>
                <c:pt idx="2">
                  <c:v>7232</c:v>
                </c:pt>
                <c:pt idx="3">
                  <c:v>7202</c:v>
                </c:pt>
                <c:pt idx="4">
                  <c:v>7234</c:v>
                </c:pt>
                <c:pt idx="5">
                  <c:v>7264</c:v>
                </c:pt>
              </c:numCache>
            </c:numRef>
          </c:val>
          <c:extLst>
            <c:ext xmlns:c16="http://schemas.microsoft.com/office/drawing/2014/chart" uri="{C3380CC4-5D6E-409C-BE32-E72D297353CC}">
              <c16:uniqueId val="{00000000-0A3E-48F2-95B7-7652A59E2C0D}"/>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16, D Cache = L Cache =64, L2 cache = 1024</a:t>
            </a:r>
            <a:endParaRPr lang="en-US" sz="1800" dirty="0">
              <a:latin typeface="Times New Roman" panose="02020603050405020304" pitchFamily="18" charset="0"/>
              <a:cs typeface="Times New Roman" panose="02020603050405020304" pitchFamily="18" charset="0"/>
            </a:endParaRPr>
          </a:p>
        </c:rich>
      </c:tx>
      <c:layout>
        <c:manualLayout>
          <c:xMode val="edge"/>
          <c:yMode val="edge"/>
          <c:x val="0.13552537765822992"/>
          <c:y val="1.80132305050512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Sheet1!$A$2:$A$7</c:f>
              <c:numCache>
                <c:formatCode>General</c:formatCode>
                <c:ptCount val="6"/>
                <c:pt idx="0">
                  <c:v>7</c:v>
                </c:pt>
                <c:pt idx="1">
                  <c:v>8</c:v>
                </c:pt>
                <c:pt idx="2">
                  <c:v>9</c:v>
                </c:pt>
                <c:pt idx="3">
                  <c:v>10</c:v>
                </c:pt>
                <c:pt idx="4">
                  <c:v>11</c:v>
                </c:pt>
                <c:pt idx="5">
                  <c:v>12</c:v>
                </c:pt>
              </c:numCache>
            </c:numRef>
          </c:cat>
          <c:val>
            <c:numRef>
              <c:f>Sheet1!$B$2:$B$7</c:f>
              <c:numCache>
                <c:formatCode>General</c:formatCode>
                <c:ptCount val="6"/>
                <c:pt idx="0">
                  <c:v>4.7275068999999998</c:v>
                </c:pt>
                <c:pt idx="1">
                  <c:v>4.7272150000000002</c:v>
                </c:pt>
                <c:pt idx="2">
                  <c:v>4.7344979</c:v>
                </c:pt>
                <c:pt idx="3">
                  <c:v>4.7378470000000004</c:v>
                </c:pt>
                <c:pt idx="4">
                  <c:v>4.728148</c:v>
                </c:pt>
                <c:pt idx="5">
                  <c:v>4.7256758999999997</c:v>
                </c:pt>
              </c:numCache>
            </c:numRef>
          </c:val>
          <c:extLst>
            <c:ext xmlns:c16="http://schemas.microsoft.com/office/drawing/2014/chart" uri="{C3380CC4-5D6E-409C-BE32-E72D297353CC}">
              <c16:uniqueId val="{00000000-947A-4B89-A704-2EEC67ADE635}"/>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32, D Cache = L Cache =32, L2 cache = 512</a:t>
            </a:r>
            <a:endParaRPr lang="en-US" sz="1800"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Sheet1!$A$2:$A$8</c:f>
              <c:numCache>
                <c:formatCode>General</c:formatCode>
                <c:ptCount val="7"/>
                <c:pt idx="0">
                  <c:v>2.8893061000000002</c:v>
                </c:pt>
                <c:pt idx="1">
                  <c:v>2.8802663000000002</c:v>
                </c:pt>
                <c:pt idx="2">
                  <c:v>2.8856858000000001</c:v>
                </c:pt>
                <c:pt idx="3">
                  <c:v>2.9059862000000001</c:v>
                </c:pt>
                <c:pt idx="4">
                  <c:v>2.8778264999999998</c:v>
                </c:pt>
                <c:pt idx="5">
                  <c:v>2.8832575999999999</c:v>
                </c:pt>
                <c:pt idx="6">
                  <c:v>2.8705981999999999</c:v>
                </c:pt>
              </c:numCache>
            </c:numRef>
          </c:cat>
          <c:val>
            <c:numRef>
              <c:f>Sheet1!$B$2:$B$8</c:f>
              <c:numCache>
                <c:formatCode>General</c:formatCode>
                <c:ptCount val="7"/>
                <c:pt idx="0">
                  <c:v>3656</c:v>
                </c:pt>
                <c:pt idx="1">
                  <c:v>3668</c:v>
                </c:pt>
                <c:pt idx="2">
                  <c:v>3656</c:v>
                </c:pt>
                <c:pt idx="3">
                  <c:v>3658</c:v>
                </c:pt>
                <c:pt idx="4">
                  <c:v>3688</c:v>
                </c:pt>
                <c:pt idx="5">
                  <c:v>3672</c:v>
                </c:pt>
                <c:pt idx="6">
                  <c:v>3668</c:v>
                </c:pt>
              </c:numCache>
            </c:numRef>
          </c:val>
          <c:extLst>
            <c:ext xmlns:c16="http://schemas.microsoft.com/office/drawing/2014/chart" uri="{C3380CC4-5D6E-409C-BE32-E72D297353CC}">
              <c16:uniqueId val="{00000000-A099-46C9-9AB4-16005A8507F5}"/>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32, D Cache = L Cache =128, L2 cache = 1024</a:t>
            </a:r>
            <a:endParaRPr lang="en-US" sz="1800" dirty="0">
              <a:effectLst/>
              <a:latin typeface="Times New Roman" panose="02020603050405020304" pitchFamily="18" charset="0"/>
              <a:cs typeface="Times New Roman" panose="02020603050405020304" pitchFamily="18" charset="0"/>
            </a:endParaRPr>
          </a:p>
        </c:rich>
      </c:tx>
      <c:layout>
        <c:manualLayout>
          <c:xMode val="edge"/>
          <c:yMode val="edge"/>
          <c:x val="0.1598721530776395"/>
          <c:y val="4.1071712989576029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Sheet1!$A$2:$A$6</c:f>
              <c:numCache>
                <c:formatCode>General</c:formatCode>
                <c:ptCount val="5"/>
                <c:pt idx="0">
                  <c:v>2.8676354000000002</c:v>
                </c:pt>
                <c:pt idx="1">
                  <c:v>2.8680059999999998</c:v>
                </c:pt>
                <c:pt idx="2">
                  <c:v>2.867429</c:v>
                </c:pt>
                <c:pt idx="3">
                  <c:v>2.8672333999999999</c:v>
                </c:pt>
                <c:pt idx="4">
                  <c:v>2.8672129000000002</c:v>
                </c:pt>
              </c:numCache>
            </c:numRef>
          </c:cat>
          <c:val>
            <c:numRef>
              <c:f>Sheet1!$B$2:$B$6</c:f>
              <c:numCache>
                <c:formatCode>General</c:formatCode>
                <c:ptCount val="5"/>
                <c:pt idx="0">
                  <c:v>8244</c:v>
                </c:pt>
                <c:pt idx="1">
                  <c:v>8250</c:v>
                </c:pt>
                <c:pt idx="2">
                  <c:v>8276</c:v>
                </c:pt>
                <c:pt idx="3">
                  <c:v>8296</c:v>
                </c:pt>
                <c:pt idx="4">
                  <c:v>8272</c:v>
                </c:pt>
              </c:numCache>
            </c:numRef>
          </c:val>
          <c:extLst>
            <c:ext xmlns:c16="http://schemas.microsoft.com/office/drawing/2014/chart" uri="{C3380CC4-5D6E-409C-BE32-E72D297353CC}">
              <c16:uniqueId val="{00000000-99AD-4F07-9CEB-D72477ED2755}"/>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64, D Cache = L Cache =128, L2 cache = 512</a:t>
            </a:r>
            <a:endParaRPr lang="en-US" sz="1800"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Sheet1!$A$2:$A$6</c:f>
              <c:numCache>
                <c:formatCode>General</c:formatCode>
                <c:ptCount val="5"/>
                <c:pt idx="0">
                  <c:v>1.9393798</c:v>
                </c:pt>
                <c:pt idx="1">
                  <c:v>1.9392218000000001</c:v>
                </c:pt>
                <c:pt idx="2">
                  <c:v>1.9388521999999999</c:v>
                </c:pt>
                <c:pt idx="3">
                  <c:v>1.9388482</c:v>
                </c:pt>
                <c:pt idx="4">
                  <c:v>1.9387867000000001</c:v>
                </c:pt>
              </c:numCache>
            </c:numRef>
          </c:cat>
          <c:val>
            <c:numRef>
              <c:f>Sheet1!$B$2:$B$6</c:f>
              <c:numCache>
                <c:formatCode>General</c:formatCode>
                <c:ptCount val="5"/>
                <c:pt idx="0">
                  <c:v>5228</c:v>
                </c:pt>
                <c:pt idx="1">
                  <c:v>5226</c:v>
                </c:pt>
                <c:pt idx="2">
                  <c:v>5240</c:v>
                </c:pt>
                <c:pt idx="3">
                  <c:v>5256</c:v>
                </c:pt>
                <c:pt idx="4">
                  <c:v>5264</c:v>
                </c:pt>
              </c:numCache>
            </c:numRef>
          </c:val>
          <c:extLst>
            <c:ext xmlns:c16="http://schemas.microsoft.com/office/drawing/2014/chart" uri="{C3380CC4-5D6E-409C-BE32-E72D297353CC}">
              <c16:uniqueId val="{00000000-21D5-456C-9AF1-693D8D11F6A0}"/>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64, D Cache = L Cache =16, L2 cache = 256</a:t>
            </a:r>
            <a:endParaRPr lang="en-US" sz="1800"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Sheet1!$A$2:$A$6</c:f>
              <c:numCache>
                <c:formatCode>General</c:formatCode>
                <c:ptCount val="5"/>
                <c:pt idx="0">
                  <c:v>2.0318584999999998</c:v>
                </c:pt>
                <c:pt idx="1">
                  <c:v>2.0298370999999999</c:v>
                </c:pt>
                <c:pt idx="2">
                  <c:v>2.0256517999999999</c:v>
                </c:pt>
                <c:pt idx="3">
                  <c:v>2.0298370999999999</c:v>
                </c:pt>
                <c:pt idx="4">
                  <c:v>2.0194741999999999</c:v>
                </c:pt>
              </c:numCache>
            </c:numRef>
          </c:cat>
          <c:val>
            <c:numRef>
              <c:f>Sheet1!$B$2:$B$6</c:f>
              <c:numCache>
                <c:formatCode>General</c:formatCode>
                <c:ptCount val="5"/>
                <c:pt idx="0">
                  <c:v>1876</c:v>
                </c:pt>
                <c:pt idx="1">
                  <c:v>1884</c:v>
                </c:pt>
                <c:pt idx="2">
                  <c:v>1896</c:v>
                </c:pt>
                <c:pt idx="3">
                  <c:v>1908</c:v>
                </c:pt>
                <c:pt idx="4">
                  <c:v>1712</c:v>
                </c:pt>
              </c:numCache>
            </c:numRef>
          </c:val>
          <c:extLst>
            <c:ext xmlns:c16="http://schemas.microsoft.com/office/drawing/2014/chart" uri="{C3380CC4-5D6E-409C-BE32-E72D297353CC}">
              <c16:uniqueId val="{00000000-0BEF-496A-8807-A9F4C64F35B6}"/>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64, D Cache = L Cache =64, L2 cache = 1024</a:t>
            </a:r>
            <a:endParaRPr lang="en-US" sz="1800"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Sheet1!$A$2:$A$6</c:f>
              <c:numCache>
                <c:formatCode>General</c:formatCode>
                <c:ptCount val="5"/>
                <c:pt idx="0">
                  <c:v>1.9414788000000001</c:v>
                </c:pt>
                <c:pt idx="1">
                  <c:v>1.9400712</c:v>
                </c:pt>
                <c:pt idx="2">
                  <c:v>1.9451326</c:v>
                </c:pt>
                <c:pt idx="3">
                  <c:v>1.945192</c:v>
                </c:pt>
                <c:pt idx="4">
                  <c:v>1.9415095</c:v>
                </c:pt>
              </c:numCache>
            </c:numRef>
          </c:cat>
          <c:val>
            <c:numRef>
              <c:f>Sheet1!$B$2:$B$6</c:f>
              <c:numCache>
                <c:formatCode>General</c:formatCode>
                <c:ptCount val="5"/>
                <c:pt idx="0">
                  <c:v>6504</c:v>
                </c:pt>
                <c:pt idx="1">
                  <c:v>6516</c:v>
                </c:pt>
                <c:pt idx="2">
                  <c:v>6506</c:v>
                </c:pt>
                <c:pt idx="3">
                  <c:v>6504</c:v>
                </c:pt>
                <c:pt idx="4">
                  <c:v>6506</c:v>
                </c:pt>
              </c:numCache>
            </c:numRef>
          </c:val>
          <c:extLst>
            <c:ext xmlns:c16="http://schemas.microsoft.com/office/drawing/2014/chart" uri="{C3380CC4-5D6E-409C-BE32-E72D297353CC}">
              <c16:uniqueId val="{00000000-422B-4212-B5FC-C79C1DC4C3C1}"/>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16, D Cache = L Cache =16, L2 cache = 256</a:t>
            </a:r>
            <a:endParaRPr lang="en-US" sz="1800" dirty="0">
              <a:effectLst/>
              <a:latin typeface="Times New Roman" panose="02020603050405020304" pitchFamily="18" charset="0"/>
              <a:cs typeface="Times New Roman" panose="02020603050405020304" pitchFamily="18" charset="0"/>
            </a:endParaRPr>
          </a:p>
        </c:rich>
      </c:tx>
      <c:layout>
        <c:manualLayout>
          <c:xMode val="edge"/>
          <c:yMode val="edge"/>
          <c:x val="0.1598721530776395"/>
          <c:y val="4.1071712989576029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Sheet1!$A$2:$A$7</c:f>
              <c:numCache>
                <c:formatCode>General</c:formatCode>
                <c:ptCount val="6"/>
                <c:pt idx="0">
                  <c:v>4.0940839999999996</c:v>
                </c:pt>
                <c:pt idx="1">
                  <c:v>4.0940839999999996</c:v>
                </c:pt>
                <c:pt idx="2">
                  <c:v>4.0940830000000004</c:v>
                </c:pt>
                <c:pt idx="3">
                  <c:v>4.0523730000000002</c:v>
                </c:pt>
                <c:pt idx="4">
                  <c:v>4.0940830000000004</c:v>
                </c:pt>
                <c:pt idx="5">
                  <c:v>4.0523759999999998</c:v>
                </c:pt>
              </c:numCache>
            </c:numRef>
          </c:cat>
          <c:val>
            <c:numRef>
              <c:f>Sheet1!$B$2:$B$7</c:f>
              <c:numCache>
                <c:formatCode>General</c:formatCode>
                <c:ptCount val="6"/>
                <c:pt idx="0">
                  <c:v>1828</c:v>
                </c:pt>
                <c:pt idx="1">
                  <c:v>1832</c:v>
                </c:pt>
                <c:pt idx="2">
                  <c:v>1836</c:v>
                </c:pt>
                <c:pt idx="3">
                  <c:v>1840</c:v>
                </c:pt>
                <c:pt idx="4">
                  <c:v>1848</c:v>
                </c:pt>
                <c:pt idx="5">
                  <c:v>1696</c:v>
                </c:pt>
              </c:numCache>
            </c:numRef>
          </c:val>
          <c:extLst>
            <c:ext xmlns:c16="http://schemas.microsoft.com/office/drawing/2014/chart" uri="{C3380CC4-5D6E-409C-BE32-E72D297353CC}">
              <c16:uniqueId val="{00000000-AF84-45DA-BCC7-EDB0A8D3CA58}"/>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32, D Cache = L Cache =64, L2 cache = 256</a:t>
            </a:r>
            <a:endParaRPr lang="en-US" sz="1800"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Sheet1!$A$2:$A$6</c:f>
              <c:numCache>
                <c:formatCode>General</c:formatCode>
                <c:ptCount val="5"/>
                <c:pt idx="0">
                  <c:v>2.5530040000000001</c:v>
                </c:pt>
                <c:pt idx="1">
                  <c:v>2.5530040000000001</c:v>
                </c:pt>
                <c:pt idx="2">
                  <c:v>2.5514160000000001</c:v>
                </c:pt>
                <c:pt idx="3">
                  <c:v>2.5517249999999998</c:v>
                </c:pt>
                <c:pt idx="4">
                  <c:v>2.5525340000000001</c:v>
                </c:pt>
              </c:numCache>
            </c:numRef>
          </c:cat>
          <c:val>
            <c:numRef>
              <c:f>Sheet1!$B$2:$B$6</c:f>
              <c:numCache>
                <c:formatCode>General</c:formatCode>
                <c:ptCount val="5"/>
                <c:pt idx="0">
                  <c:v>2628</c:v>
                </c:pt>
                <c:pt idx="1">
                  <c:v>2642</c:v>
                </c:pt>
                <c:pt idx="2">
                  <c:v>2632</c:v>
                </c:pt>
                <c:pt idx="3">
                  <c:v>2632</c:v>
                </c:pt>
                <c:pt idx="4">
                  <c:v>2644</c:v>
                </c:pt>
              </c:numCache>
            </c:numRef>
          </c:val>
          <c:extLst>
            <c:ext xmlns:c16="http://schemas.microsoft.com/office/drawing/2014/chart" uri="{C3380CC4-5D6E-409C-BE32-E72D297353CC}">
              <c16:uniqueId val="{00000000-592F-4DD8-A826-D9F94EB591A0}"/>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16, D Cache = L Cache =64, L2 cache = 1024</a:t>
            </a:r>
            <a:endParaRPr lang="en-US" sz="1800"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Sheet1!$A$2:$A$7</c:f>
              <c:numCache>
                <c:formatCode>General</c:formatCode>
                <c:ptCount val="6"/>
                <c:pt idx="0">
                  <c:v>4.053884</c:v>
                </c:pt>
                <c:pt idx="1">
                  <c:v>4.0523660000000001</c:v>
                </c:pt>
                <c:pt idx="2">
                  <c:v>4.0560939999999999</c:v>
                </c:pt>
                <c:pt idx="3">
                  <c:v>4.0527670000000002</c:v>
                </c:pt>
                <c:pt idx="4">
                  <c:v>4.0568809999999997</c:v>
                </c:pt>
                <c:pt idx="5">
                  <c:v>4.0568809999999997</c:v>
                </c:pt>
              </c:numCache>
            </c:numRef>
          </c:cat>
          <c:val>
            <c:numRef>
              <c:f>Sheet1!$B$2:$B$7</c:f>
              <c:numCache>
                <c:formatCode>General</c:formatCode>
                <c:ptCount val="6"/>
                <c:pt idx="0">
                  <c:v>7232</c:v>
                </c:pt>
                <c:pt idx="1">
                  <c:v>7236</c:v>
                </c:pt>
                <c:pt idx="2">
                  <c:v>7232</c:v>
                </c:pt>
                <c:pt idx="3">
                  <c:v>7202</c:v>
                </c:pt>
                <c:pt idx="4">
                  <c:v>7234</c:v>
                </c:pt>
                <c:pt idx="5">
                  <c:v>6496</c:v>
                </c:pt>
              </c:numCache>
            </c:numRef>
          </c:val>
          <c:extLst>
            <c:ext xmlns:c16="http://schemas.microsoft.com/office/drawing/2014/chart" uri="{C3380CC4-5D6E-409C-BE32-E72D297353CC}">
              <c16:uniqueId val="{00000000-02E6-4AE9-940F-8A998679A9C7}"/>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32, D Cache = L Cache =32, L2 cache = 512</a:t>
            </a:r>
            <a:endParaRPr lang="en-US" sz="1800"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Sheet1!$A$2:$A$8</c:f>
              <c:numCache>
                <c:formatCode>General</c:formatCode>
                <c:ptCount val="7"/>
                <c:pt idx="0">
                  <c:v>2.5514169999999998</c:v>
                </c:pt>
                <c:pt idx="1">
                  <c:v>2.5514190000000001</c:v>
                </c:pt>
                <c:pt idx="2">
                  <c:v>2.5514169999999998</c:v>
                </c:pt>
                <c:pt idx="3">
                  <c:v>2.5513150000000002</c:v>
                </c:pt>
                <c:pt idx="4">
                  <c:v>2.5514190000000001</c:v>
                </c:pt>
                <c:pt idx="5">
                  <c:v>2.5514169999999998</c:v>
                </c:pt>
                <c:pt idx="6">
                  <c:v>2.5513849999999998</c:v>
                </c:pt>
              </c:numCache>
            </c:numRef>
          </c:cat>
          <c:val>
            <c:numRef>
              <c:f>Sheet1!$B$2:$B$8</c:f>
              <c:numCache>
                <c:formatCode>General</c:formatCode>
                <c:ptCount val="7"/>
                <c:pt idx="0">
                  <c:v>3656</c:v>
                </c:pt>
                <c:pt idx="1">
                  <c:v>3668</c:v>
                </c:pt>
                <c:pt idx="2">
                  <c:v>3656</c:v>
                </c:pt>
                <c:pt idx="3">
                  <c:v>3658</c:v>
                </c:pt>
                <c:pt idx="4">
                  <c:v>3688</c:v>
                </c:pt>
                <c:pt idx="5">
                  <c:v>3672</c:v>
                </c:pt>
                <c:pt idx="6">
                  <c:v>3912</c:v>
                </c:pt>
              </c:numCache>
            </c:numRef>
          </c:val>
          <c:extLst>
            <c:ext xmlns:c16="http://schemas.microsoft.com/office/drawing/2014/chart" uri="{C3380CC4-5D6E-409C-BE32-E72D297353CC}">
              <c16:uniqueId val="{00000000-34A1-4BD7-869D-FA385F69D8CF}"/>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32, D Cache = L Cache =128, L2 cache = 1024</a:t>
            </a:r>
            <a:endParaRPr lang="en-US" sz="1800" dirty="0">
              <a:effectLst/>
              <a:latin typeface="Times New Roman" panose="02020603050405020304" pitchFamily="18" charset="0"/>
              <a:cs typeface="Times New Roman" panose="02020603050405020304" pitchFamily="18" charset="0"/>
            </a:endParaRPr>
          </a:p>
        </c:rich>
      </c:tx>
      <c:layout>
        <c:manualLayout>
          <c:xMode val="edge"/>
          <c:yMode val="edge"/>
          <c:x val="0.1598721530776395"/>
          <c:y val="4.1071712989576029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Sheet1!$A$2:$A$6</c:f>
              <c:numCache>
                <c:formatCode>General</c:formatCode>
                <c:ptCount val="5"/>
                <c:pt idx="0">
                  <c:v>2.551345</c:v>
                </c:pt>
                <c:pt idx="1">
                  <c:v>2.551847</c:v>
                </c:pt>
                <c:pt idx="2">
                  <c:v>2.5513439999999998</c:v>
                </c:pt>
                <c:pt idx="3">
                  <c:v>2.5512410000000001</c:v>
                </c:pt>
                <c:pt idx="4">
                  <c:v>2.55124</c:v>
                </c:pt>
              </c:numCache>
            </c:numRef>
          </c:cat>
          <c:val>
            <c:numRef>
              <c:f>Sheet1!$B$2:$B$6</c:f>
              <c:numCache>
                <c:formatCode>General</c:formatCode>
                <c:ptCount val="5"/>
                <c:pt idx="0">
                  <c:v>7732</c:v>
                </c:pt>
                <c:pt idx="1">
                  <c:v>7738</c:v>
                </c:pt>
                <c:pt idx="2">
                  <c:v>7764</c:v>
                </c:pt>
                <c:pt idx="3">
                  <c:v>7784</c:v>
                </c:pt>
                <c:pt idx="4">
                  <c:v>7760</c:v>
                </c:pt>
              </c:numCache>
            </c:numRef>
          </c:val>
          <c:extLst>
            <c:ext xmlns:c16="http://schemas.microsoft.com/office/drawing/2014/chart" uri="{C3380CC4-5D6E-409C-BE32-E72D297353CC}">
              <c16:uniqueId val="{00000000-2380-4631-8B1F-C13296C91EE9}"/>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32, D Cache = L Cache =64, L2 cache = 256</a:t>
            </a:r>
            <a:endParaRPr lang="en-US" sz="18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Sheet1!$A$2:$A$6</c:f>
              <c:numCache>
                <c:formatCode>General</c:formatCode>
                <c:ptCount val="5"/>
                <c:pt idx="0">
                  <c:v>15</c:v>
                </c:pt>
                <c:pt idx="1">
                  <c:v>16</c:v>
                </c:pt>
                <c:pt idx="2">
                  <c:v>17</c:v>
                </c:pt>
                <c:pt idx="3">
                  <c:v>18</c:v>
                </c:pt>
                <c:pt idx="4">
                  <c:v>19</c:v>
                </c:pt>
              </c:numCache>
            </c:numRef>
          </c:cat>
          <c:val>
            <c:numRef>
              <c:f>Sheet1!$B$2:$B$6</c:f>
              <c:numCache>
                <c:formatCode>General</c:formatCode>
                <c:ptCount val="5"/>
                <c:pt idx="0">
                  <c:v>2.8713467000000001</c:v>
                </c:pt>
                <c:pt idx="1">
                  <c:v>2.8713487</c:v>
                </c:pt>
                <c:pt idx="2">
                  <c:v>2.8764270000000001</c:v>
                </c:pt>
                <c:pt idx="3">
                  <c:v>2.8709825000000002</c:v>
                </c:pt>
                <c:pt idx="4">
                  <c:v>2.8703107999999999</c:v>
                </c:pt>
              </c:numCache>
            </c:numRef>
          </c:val>
          <c:extLst>
            <c:ext xmlns:c16="http://schemas.microsoft.com/office/drawing/2014/chart" uri="{C3380CC4-5D6E-409C-BE32-E72D297353CC}">
              <c16:uniqueId val="{00000000-F185-47F6-80B5-013B1A0C5531}"/>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64, D Cache = L Cache =128, L2 cache = 512</a:t>
            </a:r>
            <a:endParaRPr lang="en-US" sz="1800"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Sheet1!$A$2:$A$7</c:f>
              <c:numCache>
                <c:formatCode>General</c:formatCode>
                <c:ptCount val="6"/>
                <c:pt idx="0">
                  <c:v>1.800754</c:v>
                </c:pt>
                <c:pt idx="1">
                  <c:v>1.8012699999999999</c:v>
                </c:pt>
                <c:pt idx="2">
                  <c:v>1.8016369999999999</c:v>
                </c:pt>
                <c:pt idx="3">
                  <c:v>1.8009189999999999</c:v>
                </c:pt>
                <c:pt idx="4">
                  <c:v>1.8009189999999999</c:v>
                </c:pt>
                <c:pt idx="5">
                  <c:v>1.800756</c:v>
                </c:pt>
              </c:numCache>
            </c:numRef>
          </c:cat>
          <c:val>
            <c:numRef>
              <c:f>Sheet1!$B$2:$B$7</c:f>
              <c:numCache>
                <c:formatCode>General</c:formatCode>
                <c:ptCount val="6"/>
                <c:pt idx="0">
                  <c:v>5248</c:v>
                </c:pt>
                <c:pt idx="1">
                  <c:v>5228</c:v>
                </c:pt>
                <c:pt idx="2">
                  <c:v>5226</c:v>
                </c:pt>
                <c:pt idx="3">
                  <c:v>5240</c:v>
                </c:pt>
                <c:pt idx="4">
                  <c:v>5256</c:v>
                </c:pt>
                <c:pt idx="5">
                  <c:v>5264</c:v>
                </c:pt>
              </c:numCache>
            </c:numRef>
          </c:val>
          <c:extLst>
            <c:ext xmlns:c16="http://schemas.microsoft.com/office/drawing/2014/chart" uri="{C3380CC4-5D6E-409C-BE32-E72D297353CC}">
              <c16:uniqueId val="{00000000-236F-4B41-8A6D-D149F2115052}"/>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64, D Cache = L Cache =16, L2 cache = 256</a:t>
            </a:r>
            <a:endParaRPr lang="en-US" sz="1800"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Sheet1!$A$2:$A$6</c:f>
              <c:numCache>
                <c:formatCode>General</c:formatCode>
                <c:ptCount val="5"/>
                <c:pt idx="0">
                  <c:v>1.801731</c:v>
                </c:pt>
                <c:pt idx="1">
                  <c:v>1.801731</c:v>
                </c:pt>
                <c:pt idx="2">
                  <c:v>1.801515</c:v>
                </c:pt>
                <c:pt idx="3">
                  <c:v>1.801728</c:v>
                </c:pt>
                <c:pt idx="4">
                  <c:v>1.8015110000000001</c:v>
                </c:pt>
              </c:numCache>
            </c:numRef>
          </c:cat>
          <c:val>
            <c:numRef>
              <c:f>Sheet1!$B$2:$B$6</c:f>
              <c:numCache>
                <c:formatCode>General</c:formatCode>
                <c:ptCount val="5"/>
                <c:pt idx="0">
                  <c:v>1684</c:v>
                </c:pt>
                <c:pt idx="1">
                  <c:v>1692</c:v>
                </c:pt>
                <c:pt idx="2">
                  <c:v>1704</c:v>
                </c:pt>
                <c:pt idx="3">
                  <c:v>1716</c:v>
                </c:pt>
                <c:pt idx="4">
                  <c:v>1712</c:v>
                </c:pt>
              </c:numCache>
            </c:numRef>
          </c:val>
          <c:extLst>
            <c:ext xmlns:c16="http://schemas.microsoft.com/office/drawing/2014/chart" uri="{C3380CC4-5D6E-409C-BE32-E72D297353CC}">
              <c16:uniqueId val="{00000000-E400-4D8B-9277-DDAE192A42A7}"/>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00" b="0" i="0" baseline="0" dirty="0">
                <a:effectLst/>
                <a:latin typeface="Times New Roman" panose="02020603050405020304" pitchFamily="18" charset="0"/>
                <a:cs typeface="Times New Roman" panose="02020603050405020304" pitchFamily="18" charset="0"/>
              </a:rPr>
              <a:t>Cache = 64, D Cache = L Cache =64, L2 cache = 1024</a:t>
            </a:r>
            <a:endParaRPr lang="en-US" sz="1800" dirty="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Cost</c:v>
                </c:pt>
              </c:strCache>
            </c:strRef>
          </c:tx>
          <c:spPr>
            <a:solidFill>
              <a:schemeClr val="accent1"/>
            </a:solidFill>
            <a:ln>
              <a:noFill/>
            </a:ln>
            <a:effectLst/>
          </c:spPr>
          <c:invertIfNegative val="0"/>
          <c:cat>
            <c:numRef>
              <c:f>Sheet1!$A$2:$A$6</c:f>
              <c:numCache>
                <c:formatCode>General</c:formatCode>
                <c:ptCount val="5"/>
                <c:pt idx="0">
                  <c:v>1.8007569999999999</c:v>
                </c:pt>
                <c:pt idx="1">
                  <c:v>1.8008740000000001</c:v>
                </c:pt>
                <c:pt idx="2">
                  <c:v>1.8012090000000001</c:v>
                </c:pt>
                <c:pt idx="3">
                  <c:v>1.8007569999999999</c:v>
                </c:pt>
                <c:pt idx="4">
                  <c:v>1.8012090000000001</c:v>
                </c:pt>
              </c:numCache>
            </c:numRef>
          </c:cat>
          <c:val>
            <c:numRef>
              <c:f>Sheet1!$B$2:$B$6</c:f>
              <c:numCache>
                <c:formatCode>General</c:formatCode>
                <c:ptCount val="5"/>
                <c:pt idx="0">
                  <c:v>6504</c:v>
                </c:pt>
                <c:pt idx="1">
                  <c:v>6516</c:v>
                </c:pt>
                <c:pt idx="2">
                  <c:v>6506</c:v>
                </c:pt>
                <c:pt idx="3">
                  <c:v>6504</c:v>
                </c:pt>
                <c:pt idx="4">
                  <c:v>6506</c:v>
                </c:pt>
              </c:numCache>
            </c:numRef>
          </c:val>
          <c:extLst>
            <c:ext xmlns:c16="http://schemas.microsoft.com/office/drawing/2014/chart" uri="{C3380CC4-5D6E-409C-BE32-E72D297353CC}">
              <c16:uniqueId val="{00000000-EDC7-46EF-86AB-CC3D21CA8F5F}"/>
            </c:ext>
          </c:extLst>
        </c:ser>
        <c:dLbls>
          <c:showLegendKey val="0"/>
          <c:showVal val="0"/>
          <c:showCatName val="0"/>
          <c:showSerName val="0"/>
          <c:showPercent val="0"/>
          <c:showBubbleSize val="0"/>
        </c:dLbls>
        <c:gapWidth val="219"/>
        <c:overlap val="-27"/>
        <c:axId val="1123077519"/>
        <c:axId val="1748356720"/>
      </c:barChart>
      <c:catAx>
        <c:axId val="112307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8356720"/>
        <c:crosses val="autoZero"/>
        <c:auto val="1"/>
        <c:lblAlgn val="ctr"/>
        <c:lblOffset val="100"/>
        <c:noMultiLvlLbl val="0"/>
      </c:catAx>
      <c:valAx>
        <c:axId val="174835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7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32, D Cache = L Cache =32, L2 cache = 512</a:t>
            </a:r>
            <a:endParaRPr lang="en-US" sz="1800" dirty="0">
              <a:latin typeface="Times New Roman" panose="02020603050405020304" pitchFamily="18" charset="0"/>
              <a:cs typeface="Times New Roman" panose="02020603050405020304" pitchFamily="18" charset="0"/>
            </a:endParaRPr>
          </a:p>
        </c:rich>
      </c:tx>
      <c:layout>
        <c:manualLayout>
          <c:xMode val="edge"/>
          <c:yMode val="edge"/>
          <c:x val="0.12654563257313045"/>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Sheet1!$A$2:$A$8</c:f>
              <c:numCache>
                <c:formatCode>General</c:formatCode>
                <c:ptCount val="7"/>
                <c:pt idx="0">
                  <c:v>20</c:v>
                </c:pt>
                <c:pt idx="1">
                  <c:v>21</c:v>
                </c:pt>
                <c:pt idx="2">
                  <c:v>22</c:v>
                </c:pt>
                <c:pt idx="3">
                  <c:v>23</c:v>
                </c:pt>
                <c:pt idx="4">
                  <c:v>24</c:v>
                </c:pt>
                <c:pt idx="5">
                  <c:v>25</c:v>
                </c:pt>
                <c:pt idx="6">
                  <c:v>26</c:v>
                </c:pt>
              </c:numCache>
            </c:numRef>
          </c:cat>
          <c:val>
            <c:numRef>
              <c:f>Sheet1!$B$2:$B$8</c:f>
              <c:numCache>
                <c:formatCode>General</c:formatCode>
                <c:ptCount val="7"/>
                <c:pt idx="0">
                  <c:v>2.8893061000000002</c:v>
                </c:pt>
                <c:pt idx="1">
                  <c:v>2.8856858000000001</c:v>
                </c:pt>
                <c:pt idx="2">
                  <c:v>2.8802663000000002</c:v>
                </c:pt>
                <c:pt idx="3">
                  <c:v>2.9059862000000001</c:v>
                </c:pt>
                <c:pt idx="4">
                  <c:v>2.8778264999999998</c:v>
                </c:pt>
                <c:pt idx="5">
                  <c:v>2.8832575999999999</c:v>
                </c:pt>
                <c:pt idx="6">
                  <c:v>2.8705981999999999</c:v>
                </c:pt>
              </c:numCache>
            </c:numRef>
          </c:val>
          <c:extLst>
            <c:ext xmlns:c16="http://schemas.microsoft.com/office/drawing/2014/chart" uri="{C3380CC4-5D6E-409C-BE32-E72D297353CC}">
              <c16:uniqueId val="{00000000-863B-4CB5-9B6C-9A2B21134719}"/>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32, D Cache = L Cache =128, L2 cache = 1024</a:t>
            </a:r>
            <a:endParaRPr lang="en-US" sz="18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Sheet1!$A$2:$A$6</c:f>
              <c:numCache>
                <c:formatCode>General</c:formatCode>
                <c:ptCount val="5"/>
                <c:pt idx="0">
                  <c:v>27</c:v>
                </c:pt>
                <c:pt idx="1">
                  <c:v>28</c:v>
                </c:pt>
                <c:pt idx="2">
                  <c:v>29</c:v>
                </c:pt>
                <c:pt idx="3">
                  <c:v>30</c:v>
                </c:pt>
                <c:pt idx="4">
                  <c:v>31</c:v>
                </c:pt>
              </c:numCache>
            </c:numRef>
          </c:cat>
          <c:val>
            <c:numRef>
              <c:f>Sheet1!$B$2:$B$6</c:f>
              <c:numCache>
                <c:formatCode>General</c:formatCode>
                <c:ptCount val="5"/>
                <c:pt idx="0">
                  <c:v>2.8676354000000002</c:v>
                </c:pt>
                <c:pt idx="1">
                  <c:v>2.8680059999999998</c:v>
                </c:pt>
                <c:pt idx="2">
                  <c:v>2.867429</c:v>
                </c:pt>
                <c:pt idx="3">
                  <c:v>2.8672314000000001</c:v>
                </c:pt>
                <c:pt idx="4">
                  <c:v>2.8672129000000002</c:v>
                </c:pt>
              </c:numCache>
            </c:numRef>
          </c:val>
          <c:extLst>
            <c:ext xmlns:c16="http://schemas.microsoft.com/office/drawing/2014/chart" uri="{C3380CC4-5D6E-409C-BE32-E72D297353CC}">
              <c16:uniqueId val="{00000000-8A14-461B-B040-9638AFA5A56B}"/>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64, D Cache = L Cache =16, L2 cache = 256</a:t>
            </a:r>
            <a:endParaRPr lang="en-US" sz="18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Sheet1!$A$2:$A$6</c:f>
              <c:numCache>
                <c:formatCode>General</c:formatCode>
                <c:ptCount val="5"/>
                <c:pt idx="0">
                  <c:v>32</c:v>
                </c:pt>
                <c:pt idx="1">
                  <c:v>33</c:v>
                </c:pt>
                <c:pt idx="2">
                  <c:v>34</c:v>
                </c:pt>
                <c:pt idx="3">
                  <c:v>35</c:v>
                </c:pt>
                <c:pt idx="4">
                  <c:v>36</c:v>
                </c:pt>
              </c:numCache>
            </c:numRef>
          </c:cat>
          <c:val>
            <c:numRef>
              <c:f>Sheet1!$B$2:$B$6</c:f>
              <c:numCache>
                <c:formatCode>General</c:formatCode>
                <c:ptCount val="5"/>
                <c:pt idx="0">
                  <c:v>2.0318584999999998</c:v>
                </c:pt>
                <c:pt idx="1">
                  <c:v>2.0298370999999999</c:v>
                </c:pt>
                <c:pt idx="2">
                  <c:v>2.0256517999999999</c:v>
                </c:pt>
                <c:pt idx="3">
                  <c:v>2.0298370999999999</c:v>
                </c:pt>
                <c:pt idx="4">
                  <c:v>2.0194741999999999</c:v>
                </c:pt>
              </c:numCache>
            </c:numRef>
          </c:val>
          <c:extLst>
            <c:ext xmlns:c16="http://schemas.microsoft.com/office/drawing/2014/chart" uri="{C3380CC4-5D6E-409C-BE32-E72D297353CC}">
              <c16:uniqueId val="{00000000-C1A3-42C5-85AE-78DC3549EA2A}"/>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64, D Cache = L Cache =128, L2 cache = 512</a:t>
            </a:r>
            <a:endParaRPr lang="en-US" sz="18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Sheet1!$A$2:$A$7</c:f>
              <c:numCache>
                <c:formatCode>General</c:formatCode>
                <c:ptCount val="6"/>
                <c:pt idx="0">
                  <c:v>37</c:v>
                </c:pt>
                <c:pt idx="1">
                  <c:v>38</c:v>
                </c:pt>
                <c:pt idx="2">
                  <c:v>39</c:v>
                </c:pt>
                <c:pt idx="3">
                  <c:v>40</c:v>
                </c:pt>
                <c:pt idx="4">
                  <c:v>41</c:v>
                </c:pt>
                <c:pt idx="5">
                  <c:v>42</c:v>
                </c:pt>
              </c:numCache>
            </c:numRef>
          </c:cat>
          <c:val>
            <c:numRef>
              <c:f>Sheet1!$B$2:$B$7</c:f>
              <c:numCache>
                <c:formatCode>General</c:formatCode>
                <c:ptCount val="6"/>
                <c:pt idx="0">
                  <c:v>1.9388350999999999</c:v>
                </c:pt>
                <c:pt idx="1">
                  <c:v>1.9393798</c:v>
                </c:pt>
                <c:pt idx="2">
                  <c:v>1.9392218000000001</c:v>
                </c:pt>
                <c:pt idx="3">
                  <c:v>1.9388521999999999</c:v>
                </c:pt>
                <c:pt idx="4">
                  <c:v>1.9388482</c:v>
                </c:pt>
                <c:pt idx="5">
                  <c:v>1.9387867000000001</c:v>
                </c:pt>
              </c:numCache>
            </c:numRef>
          </c:val>
          <c:extLst>
            <c:ext xmlns:c16="http://schemas.microsoft.com/office/drawing/2014/chart" uri="{C3380CC4-5D6E-409C-BE32-E72D297353CC}">
              <c16:uniqueId val="{00000000-0AE9-4D36-9A92-D109D9998B13}"/>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64, D Cache = L Cache =64, L2 cache = 1024</a:t>
            </a:r>
            <a:endParaRPr lang="en-US" sz="18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Sheet1!$A$2:$A$6</c:f>
              <c:numCache>
                <c:formatCode>General</c:formatCode>
                <c:ptCount val="5"/>
                <c:pt idx="0">
                  <c:v>43</c:v>
                </c:pt>
                <c:pt idx="1">
                  <c:v>44</c:v>
                </c:pt>
                <c:pt idx="2">
                  <c:v>45</c:v>
                </c:pt>
                <c:pt idx="3">
                  <c:v>46</c:v>
                </c:pt>
                <c:pt idx="4">
                  <c:v>47</c:v>
                </c:pt>
              </c:numCache>
            </c:numRef>
          </c:cat>
          <c:val>
            <c:numRef>
              <c:f>Sheet1!$B$2:$B$6</c:f>
              <c:numCache>
                <c:formatCode>General</c:formatCode>
                <c:ptCount val="5"/>
                <c:pt idx="0">
                  <c:v>1.9414788000000001</c:v>
                </c:pt>
                <c:pt idx="1">
                  <c:v>1.9400712</c:v>
                </c:pt>
                <c:pt idx="2">
                  <c:v>1.9451326</c:v>
                </c:pt>
                <c:pt idx="3">
                  <c:v>1.945192</c:v>
                </c:pt>
                <c:pt idx="4">
                  <c:v>1.9415089999999999</c:v>
                </c:pt>
              </c:numCache>
            </c:numRef>
          </c:val>
          <c:extLst>
            <c:ext xmlns:c16="http://schemas.microsoft.com/office/drawing/2014/chart" uri="{C3380CC4-5D6E-409C-BE32-E72D297353CC}">
              <c16:uniqueId val="{00000000-40BF-4CF9-BA99-062C60A19580}"/>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latin typeface="Times New Roman" panose="02020603050405020304" pitchFamily="18" charset="0"/>
                <a:cs typeface="Times New Roman" panose="02020603050405020304" pitchFamily="18" charset="0"/>
              </a:rPr>
              <a:t>Cache</a:t>
            </a:r>
            <a:r>
              <a:rPr lang="en-US" sz="1800" baseline="0" dirty="0">
                <a:latin typeface="Times New Roman" panose="02020603050405020304" pitchFamily="18" charset="0"/>
                <a:cs typeface="Times New Roman" panose="02020603050405020304" pitchFamily="18" charset="0"/>
              </a:rPr>
              <a:t> = 16, D Cache = L Cache =16, L2 cache = 256</a:t>
            </a:r>
            <a:endParaRPr lang="en-US" sz="18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CPI</c:v>
                </c:pt>
              </c:strCache>
            </c:strRef>
          </c:tx>
          <c:spPr>
            <a:solidFill>
              <a:schemeClr val="accent1"/>
            </a:solidFill>
            <a:ln>
              <a:noFill/>
            </a:ln>
            <a:effectLst/>
          </c:spPr>
          <c:invertIfNegative val="0"/>
          <c:cat>
            <c:numRef>
              <c:f>Sheet1!$A$2:$A$7</c:f>
              <c:numCache>
                <c:formatCode>General</c:formatCode>
                <c:ptCount val="6"/>
                <c:pt idx="0">
                  <c:v>1</c:v>
                </c:pt>
                <c:pt idx="1">
                  <c:v>2</c:v>
                </c:pt>
                <c:pt idx="2">
                  <c:v>3</c:v>
                </c:pt>
                <c:pt idx="3">
                  <c:v>4</c:v>
                </c:pt>
                <c:pt idx="4">
                  <c:v>5</c:v>
                </c:pt>
                <c:pt idx="5">
                  <c:v>6</c:v>
                </c:pt>
              </c:numCache>
            </c:numRef>
          </c:cat>
          <c:val>
            <c:numRef>
              <c:f>Sheet1!$B$2:$B$7</c:f>
              <c:numCache>
                <c:formatCode>General</c:formatCode>
                <c:ptCount val="6"/>
                <c:pt idx="0">
                  <c:v>4.0940839999999996</c:v>
                </c:pt>
                <c:pt idx="1">
                  <c:v>4.0940839999999996</c:v>
                </c:pt>
                <c:pt idx="2">
                  <c:v>4.0940830000000004</c:v>
                </c:pt>
                <c:pt idx="3">
                  <c:v>4.0523730000000002</c:v>
                </c:pt>
                <c:pt idx="4">
                  <c:v>4.0940830000000004</c:v>
                </c:pt>
                <c:pt idx="5">
                  <c:v>4.0523759999999998</c:v>
                </c:pt>
              </c:numCache>
            </c:numRef>
          </c:val>
          <c:extLst>
            <c:ext xmlns:c16="http://schemas.microsoft.com/office/drawing/2014/chart" uri="{C3380CC4-5D6E-409C-BE32-E72D297353CC}">
              <c16:uniqueId val="{00000000-ED22-433D-9EB1-F267703664B8}"/>
            </c:ext>
          </c:extLst>
        </c:ser>
        <c:dLbls>
          <c:showLegendKey val="0"/>
          <c:showVal val="0"/>
          <c:showCatName val="0"/>
          <c:showSerName val="0"/>
          <c:showPercent val="0"/>
          <c:showBubbleSize val="0"/>
        </c:dLbls>
        <c:gapWidth val="219"/>
        <c:overlap val="-27"/>
        <c:axId val="1524078992"/>
        <c:axId val="1524258080"/>
      </c:barChart>
      <c:catAx>
        <c:axId val="152407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258080"/>
        <c:crosses val="autoZero"/>
        <c:auto val="1"/>
        <c:lblAlgn val="ctr"/>
        <c:lblOffset val="100"/>
        <c:noMultiLvlLbl val="0"/>
      </c:catAx>
      <c:valAx>
        <c:axId val="1524258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0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0ED13-5B6C-4029-804B-E5E7CED7320A}" type="datetimeFigureOut">
              <a:rPr lang="en-IN" smtClean="0"/>
              <a:t>28-11-2021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17A5718-126B-4B6E-B0D3-5C1CBAD6051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432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0ED13-5B6C-4029-804B-E5E7CED7320A}"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A5718-126B-4B6E-B0D3-5C1CBAD6051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125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0ED13-5B6C-4029-804B-E5E7CED7320A}"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A5718-126B-4B6E-B0D3-5C1CBAD6051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783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0ED13-5B6C-4029-804B-E5E7CED7320A}"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A5718-126B-4B6E-B0D3-5C1CBAD6051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097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0ED13-5B6C-4029-804B-E5E7CED7320A}" type="datetimeFigureOut">
              <a:rPr lang="en-IN" smtClean="0"/>
              <a:t>28-11-2021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7A5718-126B-4B6E-B0D3-5C1CBAD6051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293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0ED13-5B6C-4029-804B-E5E7CED7320A}"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A5718-126B-4B6E-B0D3-5C1CBAD6051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206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0ED13-5B6C-4029-804B-E5E7CED7320A}" type="datetimeFigureOut">
              <a:rPr lang="en-IN" smtClean="0"/>
              <a:t>28-11-2021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7A5718-126B-4B6E-B0D3-5C1CBAD6051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1464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0ED13-5B6C-4029-804B-E5E7CED7320A}" type="datetimeFigureOut">
              <a:rPr lang="en-IN" smtClean="0"/>
              <a:t>28-11-2021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7A5718-126B-4B6E-B0D3-5C1CBAD6051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102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0ED13-5B6C-4029-804B-E5E7CED7320A}" type="datetimeFigureOut">
              <a:rPr lang="en-IN" smtClean="0"/>
              <a:t>28-11-2021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7A5718-126B-4B6E-B0D3-5C1CBAD6051D}" type="slidenum">
              <a:rPr lang="en-IN" smtClean="0"/>
              <a:t>‹#›</a:t>
            </a:fld>
            <a:endParaRPr lang="en-IN"/>
          </a:p>
        </p:txBody>
      </p:sp>
    </p:spTree>
    <p:extLst>
      <p:ext uri="{BB962C8B-B14F-4D97-AF65-F5344CB8AC3E}">
        <p14:creationId xmlns:p14="http://schemas.microsoft.com/office/powerpoint/2010/main" val="54977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00ED13-5B6C-4029-804B-E5E7CED7320A}" type="datetimeFigureOut">
              <a:rPr lang="en-IN" smtClean="0"/>
              <a:t>28-11-2021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7A5718-126B-4B6E-B0D3-5C1CBAD6051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615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E00ED13-5B6C-4029-804B-E5E7CED7320A}" type="datetimeFigureOut">
              <a:rPr lang="en-IN" smtClean="0"/>
              <a:t>28-11-2021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17A5718-126B-4B6E-B0D3-5C1CBAD6051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193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E00ED13-5B6C-4029-804B-E5E7CED7320A}" type="datetimeFigureOut">
              <a:rPr lang="en-IN" smtClean="0"/>
              <a:t>28-11-2021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17A5718-126B-4B6E-B0D3-5C1CBAD6051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763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chart" Target="../charts/chart8.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5" Type="http://schemas.openxmlformats.org/officeDocument/2006/relationships/chart" Target="../charts/chart12.xml"/><Relationship Id="rId4" Type="http://schemas.openxmlformats.org/officeDocument/2006/relationships/chart" Target="../charts/chart11.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 Id="rId5" Type="http://schemas.openxmlformats.org/officeDocument/2006/relationships/chart" Target="../charts/chart16.xml"/><Relationship Id="rId4"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 Id="rId5" Type="http://schemas.openxmlformats.org/officeDocument/2006/relationships/chart" Target="../charts/chart20.xml"/><Relationship Id="rId4" Type="http://schemas.openxmlformats.org/officeDocument/2006/relationships/chart" Target="../charts/chart19.xml"/></Relationships>
</file>

<file path=ppt/slides/_rels/slide2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7.xml"/><Relationship Id="rId5" Type="http://schemas.openxmlformats.org/officeDocument/2006/relationships/chart" Target="../charts/chart24.xml"/><Relationship Id="rId4" Type="http://schemas.openxmlformats.org/officeDocument/2006/relationships/chart" Target="../charts/chart23.xml"/></Relationships>
</file>

<file path=ppt/slides/_rels/slide23.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7.xml"/><Relationship Id="rId5" Type="http://schemas.openxmlformats.org/officeDocument/2006/relationships/chart" Target="../charts/chart28.xml"/><Relationship Id="rId4" Type="http://schemas.openxmlformats.org/officeDocument/2006/relationships/chart" Target="../charts/chart27.xml"/></Relationships>
</file>

<file path=ppt/slides/_rels/slide24.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7.xml"/><Relationship Id="rId5" Type="http://schemas.openxmlformats.org/officeDocument/2006/relationships/chart" Target="../charts/chart32.xml"/><Relationship Id="rId4" Type="http://schemas.openxmlformats.org/officeDocument/2006/relationships/chart" Target="../charts/char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5703-0798-438D-83B4-A4755FBD0D1E}"/>
              </a:ext>
            </a:extLst>
          </p:cNvPr>
          <p:cNvSpPr txBox="1">
            <a:spLocks/>
          </p:cNvSpPr>
          <p:nvPr/>
        </p:nvSpPr>
        <p:spPr>
          <a:xfrm>
            <a:off x="2833054" y="122686"/>
            <a:ext cx="6525889" cy="60960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UNIVERSITY OF TEXAS AT DALLAS</a:t>
            </a:r>
            <a:endParaRPr lang="en-IN" sz="3000" dirty="0"/>
          </a:p>
        </p:txBody>
      </p:sp>
      <p:sp>
        <p:nvSpPr>
          <p:cNvPr id="3" name="TextBox 2">
            <a:extLst>
              <a:ext uri="{FF2B5EF4-FFF2-40B4-BE49-F238E27FC236}">
                <a16:creationId xmlns:a16="http://schemas.microsoft.com/office/drawing/2014/main" id="{8DB4B902-9D37-463C-B2D8-22AD4C227B62}"/>
              </a:ext>
            </a:extLst>
          </p:cNvPr>
          <p:cNvSpPr txBox="1"/>
          <p:nvPr/>
        </p:nvSpPr>
        <p:spPr>
          <a:xfrm>
            <a:off x="2452980" y="2880013"/>
            <a:ext cx="7286036" cy="1815882"/>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COMPUTER ARCHITECTURE (CE 6304.001</a:t>
            </a:r>
            <a:r>
              <a:rPr lang="en-US" sz="2800" dirty="0"/>
              <a:t>)</a:t>
            </a:r>
          </a:p>
          <a:p>
            <a:pPr algn="ctr"/>
            <a:br>
              <a:rPr lang="en-US" sz="2800" dirty="0"/>
            </a:br>
            <a:r>
              <a:rPr lang="en-US" sz="2800" dirty="0">
                <a:latin typeface="Times New Roman" panose="02020603050405020304" pitchFamily="18" charset="0"/>
                <a:cs typeface="Times New Roman" panose="02020603050405020304" pitchFamily="18" charset="0"/>
              </a:rPr>
              <a:t>Project Done on:</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OPTIMIZATION OF CACHE</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A8BCB4-1812-4E7F-A1A4-A2D8987E107D}"/>
              </a:ext>
            </a:extLst>
          </p:cNvPr>
          <p:cNvSpPr txBox="1"/>
          <p:nvPr/>
        </p:nvSpPr>
        <p:spPr>
          <a:xfrm>
            <a:off x="2353610" y="4759462"/>
            <a:ext cx="60960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Team Members:</a:t>
            </a:r>
          </a:p>
          <a:p>
            <a:r>
              <a:rPr lang="en-US" sz="2400" dirty="0">
                <a:latin typeface="Times New Roman" panose="02020603050405020304" pitchFamily="18" charset="0"/>
                <a:cs typeface="Times New Roman" panose="02020603050405020304" pitchFamily="18" charset="0"/>
              </a:rPr>
              <a:t>Abhishek Mahesh Kumar AXM200255</a:t>
            </a:r>
          </a:p>
          <a:p>
            <a:r>
              <a:rPr lang="en-US" sz="2400" dirty="0">
                <a:latin typeface="Times New Roman" panose="02020603050405020304" pitchFamily="18" charset="0"/>
                <a:cs typeface="Times New Roman" panose="02020603050405020304" pitchFamily="18" charset="0"/>
              </a:rPr>
              <a:t>Gokul Sai Raghunath        GXR200021</a:t>
            </a:r>
          </a:p>
        </p:txBody>
      </p:sp>
      <p:pic>
        <p:nvPicPr>
          <p:cNvPr id="5" name="Picture 4">
            <a:extLst>
              <a:ext uri="{FF2B5EF4-FFF2-40B4-BE49-F238E27FC236}">
                <a16:creationId xmlns:a16="http://schemas.microsoft.com/office/drawing/2014/main" id="{EE27EC0B-3CE7-4B69-AD5A-1A377614E9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8058" y="898209"/>
            <a:ext cx="1815882" cy="1815882"/>
          </a:xfrm>
          <a:prstGeom prst="rect">
            <a:avLst/>
          </a:prstGeom>
          <a:noFill/>
        </p:spPr>
      </p:pic>
      <p:cxnSp>
        <p:nvCxnSpPr>
          <p:cNvPr id="7" name="Straight Connector 6">
            <a:extLst>
              <a:ext uri="{FF2B5EF4-FFF2-40B4-BE49-F238E27FC236}">
                <a16:creationId xmlns:a16="http://schemas.microsoft.com/office/drawing/2014/main" id="{71F375DF-89D3-4890-A1E9-8FBD10EDE21F}"/>
              </a:ext>
            </a:extLst>
          </p:cNvPr>
          <p:cNvCxnSpPr>
            <a:cxnSpLocks/>
          </p:cNvCxnSpPr>
          <p:nvPr/>
        </p:nvCxnSpPr>
        <p:spPr>
          <a:xfrm flipV="1">
            <a:off x="2165682" y="3497826"/>
            <a:ext cx="7860632"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24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20F2C9-6CA0-4DF0-A359-60AAB25B6CE5}"/>
              </a:ext>
            </a:extLst>
          </p:cNvPr>
          <p:cNvSpPr txBox="1"/>
          <p:nvPr/>
        </p:nvSpPr>
        <p:spPr>
          <a:xfrm>
            <a:off x="808703" y="575638"/>
            <a:ext cx="9357852" cy="492443"/>
          </a:xfrm>
          <a:prstGeom prst="rect">
            <a:avLst/>
          </a:prstGeom>
          <a:noFill/>
        </p:spPr>
        <p:txBody>
          <a:bodyPr wrap="square">
            <a:spAutoFit/>
          </a:bodyPr>
          <a:lstStyle/>
          <a:p>
            <a:pPr rtl="0">
              <a:spcBef>
                <a:spcPts val="0"/>
              </a:spcBef>
              <a:spcAft>
                <a:spcPts val="0"/>
              </a:spcAft>
            </a:pPr>
            <a:r>
              <a:rPr lang="en-US" sz="2600" b="1" i="0" u="none" strike="noStrike" dirty="0">
                <a:solidFill>
                  <a:srgbClr val="000000"/>
                </a:solidFill>
                <a:effectLst/>
                <a:latin typeface="Times New Roman" panose="02020603050405020304" pitchFamily="18" charset="0"/>
                <a:cs typeface="Times New Roman" panose="02020603050405020304" pitchFamily="18" charset="0"/>
              </a:rPr>
              <a:t>VARIOUS COMBINATIONS FOR 458.sjeng</a:t>
            </a:r>
            <a:endParaRPr lang="en-US" sz="2600" b="0" dirty="0">
              <a:effectLst/>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D478C841-84C3-461E-BCBE-30A2E652B44C}"/>
              </a:ext>
            </a:extLst>
          </p:cNvPr>
          <p:cNvCxnSpPr/>
          <p:nvPr/>
        </p:nvCxnSpPr>
        <p:spPr>
          <a:xfrm>
            <a:off x="876000" y="1068081"/>
            <a:ext cx="1044000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9" name="Content Placeholder 3">
            <a:extLst>
              <a:ext uri="{FF2B5EF4-FFF2-40B4-BE49-F238E27FC236}">
                <a16:creationId xmlns:a16="http://schemas.microsoft.com/office/drawing/2014/main" id="{4D162FE6-8245-41BC-90EE-AA63DB87E85B}"/>
              </a:ext>
            </a:extLst>
          </p:cNvPr>
          <p:cNvGraphicFramePr>
            <a:graphicFrameLocks/>
          </p:cNvGraphicFramePr>
          <p:nvPr>
            <p:extLst>
              <p:ext uri="{D42A27DB-BD31-4B8C-83A1-F6EECF244321}">
                <p14:modId xmlns:p14="http://schemas.microsoft.com/office/powerpoint/2010/main" val="3498481667"/>
              </p:ext>
            </p:extLst>
          </p:nvPr>
        </p:nvGraphicFramePr>
        <p:xfrm>
          <a:off x="876000" y="1146073"/>
          <a:ext cx="3528852" cy="22829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ontent Placeholder 3">
            <a:extLst>
              <a:ext uri="{FF2B5EF4-FFF2-40B4-BE49-F238E27FC236}">
                <a16:creationId xmlns:a16="http://schemas.microsoft.com/office/drawing/2014/main" id="{0605CFBD-0CE2-43D7-A071-4B76ECCAD3ED}"/>
              </a:ext>
            </a:extLst>
          </p:cNvPr>
          <p:cNvGraphicFramePr>
            <a:graphicFrameLocks/>
          </p:cNvGraphicFramePr>
          <p:nvPr>
            <p:extLst>
              <p:ext uri="{D42A27DB-BD31-4B8C-83A1-F6EECF244321}">
                <p14:modId xmlns:p14="http://schemas.microsoft.com/office/powerpoint/2010/main" val="951327783"/>
              </p:ext>
            </p:extLst>
          </p:nvPr>
        </p:nvGraphicFramePr>
        <p:xfrm>
          <a:off x="6653209" y="1235513"/>
          <a:ext cx="3528852" cy="21151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ontent Placeholder 3">
            <a:extLst>
              <a:ext uri="{FF2B5EF4-FFF2-40B4-BE49-F238E27FC236}">
                <a16:creationId xmlns:a16="http://schemas.microsoft.com/office/drawing/2014/main" id="{9373D394-E849-4899-89EC-C315FB134483}"/>
              </a:ext>
            </a:extLst>
          </p:cNvPr>
          <p:cNvGraphicFramePr>
            <a:graphicFrameLocks/>
          </p:cNvGraphicFramePr>
          <p:nvPr>
            <p:extLst>
              <p:ext uri="{D42A27DB-BD31-4B8C-83A1-F6EECF244321}">
                <p14:modId xmlns:p14="http://schemas.microsoft.com/office/powerpoint/2010/main" val="943413200"/>
              </p:ext>
            </p:extLst>
          </p:nvPr>
        </p:nvGraphicFramePr>
        <p:xfrm>
          <a:off x="876000" y="3621040"/>
          <a:ext cx="3602751" cy="22976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ontent Placeholder 3">
            <a:extLst>
              <a:ext uri="{FF2B5EF4-FFF2-40B4-BE49-F238E27FC236}">
                <a16:creationId xmlns:a16="http://schemas.microsoft.com/office/drawing/2014/main" id="{DB419769-4B00-40CB-8A90-222EDD7DCB96}"/>
              </a:ext>
            </a:extLst>
          </p:cNvPr>
          <p:cNvGraphicFramePr>
            <a:graphicFrameLocks/>
          </p:cNvGraphicFramePr>
          <p:nvPr>
            <p:extLst>
              <p:ext uri="{D42A27DB-BD31-4B8C-83A1-F6EECF244321}">
                <p14:modId xmlns:p14="http://schemas.microsoft.com/office/powerpoint/2010/main" val="1410084650"/>
              </p:ext>
            </p:extLst>
          </p:nvPr>
        </p:nvGraphicFramePr>
        <p:xfrm>
          <a:off x="6653209" y="3621040"/>
          <a:ext cx="3676650" cy="2297674"/>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8F071100-0A77-4F60-A5C3-EC06040B27F5}"/>
              </a:ext>
            </a:extLst>
          </p:cNvPr>
          <p:cNvSpPr txBox="1"/>
          <p:nvPr/>
        </p:nvSpPr>
        <p:spPr>
          <a:xfrm>
            <a:off x="10329859" y="5420587"/>
            <a:ext cx="2453304"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Scale:</a:t>
            </a:r>
          </a:p>
          <a:p>
            <a:r>
              <a:rPr lang="en-US" sz="1400" dirty="0">
                <a:latin typeface="Times New Roman" panose="02020603050405020304" pitchFamily="18" charset="0"/>
                <a:cs typeface="Times New Roman" panose="02020603050405020304" pitchFamily="18" charset="0"/>
              </a:rPr>
              <a:t>Y axis = CPI</a:t>
            </a:r>
          </a:p>
          <a:p>
            <a:r>
              <a:rPr lang="en-US" sz="1400" dirty="0">
                <a:latin typeface="Times New Roman" panose="02020603050405020304" pitchFamily="18" charset="0"/>
                <a:cs typeface="Times New Roman" panose="02020603050405020304" pitchFamily="18" charset="0"/>
              </a:rPr>
              <a:t>X axis = Index Number</a:t>
            </a:r>
          </a:p>
        </p:txBody>
      </p:sp>
    </p:spTree>
    <p:extLst>
      <p:ext uri="{BB962C8B-B14F-4D97-AF65-F5344CB8AC3E}">
        <p14:creationId xmlns:p14="http://schemas.microsoft.com/office/powerpoint/2010/main" val="225620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2ADADD-32B7-439C-893B-CDC499CE15DD}"/>
              </a:ext>
            </a:extLst>
          </p:cNvPr>
          <p:cNvSpPr txBox="1"/>
          <p:nvPr/>
        </p:nvSpPr>
        <p:spPr>
          <a:xfrm>
            <a:off x="808703" y="575638"/>
            <a:ext cx="9357852" cy="492443"/>
          </a:xfrm>
          <a:prstGeom prst="rect">
            <a:avLst/>
          </a:prstGeom>
          <a:noFill/>
        </p:spPr>
        <p:txBody>
          <a:bodyPr wrap="square">
            <a:spAutoFit/>
          </a:bodyPr>
          <a:lstStyle/>
          <a:p>
            <a:pPr rtl="0">
              <a:spcBef>
                <a:spcPts val="0"/>
              </a:spcBef>
              <a:spcAft>
                <a:spcPts val="0"/>
              </a:spcAft>
            </a:pPr>
            <a:r>
              <a:rPr lang="en-US" sz="2600" b="1" i="0" u="none" strike="noStrike" dirty="0">
                <a:solidFill>
                  <a:srgbClr val="000000"/>
                </a:solidFill>
                <a:effectLst/>
                <a:latin typeface="Times New Roman" panose="02020603050405020304" pitchFamily="18" charset="0"/>
                <a:cs typeface="Times New Roman" panose="02020603050405020304" pitchFamily="18" charset="0"/>
              </a:rPr>
              <a:t>VARIOUS COMBINATIONS FOR 458.sjeng</a:t>
            </a:r>
            <a:endParaRPr lang="en-US" sz="2600" b="0" dirty="0">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CABC1608-553E-49DD-A3F7-20AE1BE02B58}"/>
              </a:ext>
            </a:extLst>
          </p:cNvPr>
          <p:cNvCxnSpPr/>
          <p:nvPr/>
        </p:nvCxnSpPr>
        <p:spPr>
          <a:xfrm>
            <a:off x="876000" y="1068081"/>
            <a:ext cx="1044000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9E5B1D1C-9B2D-4104-B3A0-D9339304C5D4}"/>
              </a:ext>
            </a:extLst>
          </p:cNvPr>
          <p:cNvGraphicFramePr>
            <a:graphicFrameLocks/>
          </p:cNvGraphicFramePr>
          <p:nvPr>
            <p:extLst>
              <p:ext uri="{D42A27DB-BD31-4B8C-83A1-F6EECF244321}">
                <p14:modId xmlns:p14="http://schemas.microsoft.com/office/powerpoint/2010/main" val="156644735"/>
              </p:ext>
            </p:extLst>
          </p:nvPr>
        </p:nvGraphicFramePr>
        <p:xfrm>
          <a:off x="876000" y="1116038"/>
          <a:ext cx="3676650" cy="24137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3">
            <a:extLst>
              <a:ext uri="{FF2B5EF4-FFF2-40B4-BE49-F238E27FC236}">
                <a16:creationId xmlns:a16="http://schemas.microsoft.com/office/drawing/2014/main" id="{828D8339-8030-4734-B64E-692D7D49818B}"/>
              </a:ext>
            </a:extLst>
          </p:cNvPr>
          <p:cNvGraphicFramePr>
            <a:graphicFrameLocks/>
          </p:cNvGraphicFramePr>
          <p:nvPr>
            <p:extLst>
              <p:ext uri="{D42A27DB-BD31-4B8C-83A1-F6EECF244321}">
                <p14:modId xmlns:p14="http://schemas.microsoft.com/office/powerpoint/2010/main" val="1322376521"/>
              </p:ext>
            </p:extLst>
          </p:nvPr>
        </p:nvGraphicFramePr>
        <p:xfrm>
          <a:off x="6961238" y="1162704"/>
          <a:ext cx="3676650" cy="23204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3">
            <a:extLst>
              <a:ext uri="{FF2B5EF4-FFF2-40B4-BE49-F238E27FC236}">
                <a16:creationId xmlns:a16="http://schemas.microsoft.com/office/drawing/2014/main" id="{6E08F0B8-8A40-4F09-AFB2-06B6995D9583}"/>
              </a:ext>
            </a:extLst>
          </p:cNvPr>
          <p:cNvGraphicFramePr>
            <a:graphicFrameLocks/>
          </p:cNvGraphicFramePr>
          <p:nvPr>
            <p:extLst>
              <p:ext uri="{D42A27DB-BD31-4B8C-83A1-F6EECF244321}">
                <p14:modId xmlns:p14="http://schemas.microsoft.com/office/powerpoint/2010/main" val="1991298321"/>
              </p:ext>
            </p:extLst>
          </p:nvPr>
        </p:nvGraphicFramePr>
        <p:xfrm>
          <a:off x="876000" y="3641725"/>
          <a:ext cx="3676650" cy="24137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ontent Placeholder 3">
            <a:extLst>
              <a:ext uri="{FF2B5EF4-FFF2-40B4-BE49-F238E27FC236}">
                <a16:creationId xmlns:a16="http://schemas.microsoft.com/office/drawing/2014/main" id="{94553E61-FF77-4451-9EC2-C1AD749BF6E8}"/>
              </a:ext>
            </a:extLst>
          </p:cNvPr>
          <p:cNvGraphicFramePr>
            <a:graphicFrameLocks/>
          </p:cNvGraphicFramePr>
          <p:nvPr>
            <p:extLst>
              <p:ext uri="{D42A27DB-BD31-4B8C-83A1-F6EECF244321}">
                <p14:modId xmlns:p14="http://schemas.microsoft.com/office/powerpoint/2010/main" val="3042570034"/>
              </p:ext>
            </p:extLst>
          </p:nvPr>
        </p:nvGraphicFramePr>
        <p:xfrm>
          <a:off x="6961238" y="3641723"/>
          <a:ext cx="3676650" cy="2413739"/>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624D36E0-9A10-46DC-9403-F7A7B223D105}"/>
              </a:ext>
            </a:extLst>
          </p:cNvPr>
          <p:cNvSpPr txBox="1"/>
          <p:nvPr/>
        </p:nvSpPr>
        <p:spPr>
          <a:xfrm>
            <a:off x="10318120" y="5316798"/>
            <a:ext cx="1995760"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Scale:</a:t>
            </a:r>
          </a:p>
          <a:p>
            <a:r>
              <a:rPr lang="en-US" sz="1400" dirty="0">
                <a:latin typeface="Times New Roman" panose="02020603050405020304" pitchFamily="18" charset="0"/>
                <a:cs typeface="Times New Roman" panose="02020603050405020304" pitchFamily="18" charset="0"/>
              </a:rPr>
              <a:t>Y axis = CPI</a:t>
            </a:r>
          </a:p>
          <a:p>
            <a:r>
              <a:rPr lang="en-US" sz="1400" dirty="0">
                <a:latin typeface="Times New Roman" panose="02020603050405020304" pitchFamily="18" charset="0"/>
                <a:cs typeface="Times New Roman" panose="02020603050405020304" pitchFamily="18" charset="0"/>
              </a:rPr>
              <a:t>X axis = Index Number</a:t>
            </a:r>
          </a:p>
        </p:txBody>
      </p:sp>
    </p:spTree>
    <p:extLst>
      <p:ext uri="{BB962C8B-B14F-4D97-AF65-F5344CB8AC3E}">
        <p14:creationId xmlns:p14="http://schemas.microsoft.com/office/powerpoint/2010/main" val="317263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71FD1C0-F6C8-446C-AC45-718C3A57B80D}"/>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377B7D7-D038-4974-BDA2-C31D3E77891D}"/>
              </a:ext>
            </a:extLst>
          </p:cNvPr>
          <p:cNvSpPr txBox="1"/>
          <p:nvPr/>
        </p:nvSpPr>
        <p:spPr>
          <a:xfrm>
            <a:off x="966537" y="702278"/>
            <a:ext cx="7479890" cy="492443"/>
          </a:xfrm>
          <a:prstGeom prst="rect">
            <a:avLst/>
          </a:prstGeom>
          <a:noFill/>
        </p:spPr>
        <p:txBody>
          <a:bodyPr wrap="square">
            <a:spAutoFit/>
          </a:bodyPr>
          <a:lstStyle/>
          <a:p>
            <a:pPr rtl="0">
              <a:spcBef>
                <a:spcPts val="0"/>
              </a:spcBef>
              <a:spcAft>
                <a:spcPts val="0"/>
              </a:spcAft>
            </a:pPr>
            <a:r>
              <a:rPr lang="en-US" sz="2600" b="1" i="0" u="none" strike="noStrike" dirty="0">
                <a:solidFill>
                  <a:srgbClr val="000000"/>
                </a:solidFill>
                <a:effectLst/>
                <a:latin typeface="Times New Roman" panose="02020603050405020304" pitchFamily="18" charset="0"/>
                <a:cs typeface="Times New Roman" panose="02020603050405020304" pitchFamily="18" charset="0"/>
              </a:rPr>
              <a:t>VARIOUS COMBINATIONS FOR 470.lbm</a:t>
            </a:r>
            <a:endParaRPr lang="en-US" sz="2600" b="1" dirty="0">
              <a:effectLst/>
              <a:latin typeface="Times New Roman" panose="02020603050405020304" pitchFamily="18" charset="0"/>
              <a:cs typeface="Times New Roman" panose="02020603050405020304" pitchFamily="18" charset="0"/>
            </a:endParaRPr>
          </a:p>
        </p:txBody>
      </p:sp>
      <p:pic>
        <p:nvPicPr>
          <p:cNvPr id="5" name="Picture 4" descr="Table&#10;&#10;Description automatically generated with low confidence">
            <a:extLst>
              <a:ext uri="{FF2B5EF4-FFF2-40B4-BE49-F238E27FC236}">
                <a16:creationId xmlns:a16="http://schemas.microsoft.com/office/drawing/2014/main" id="{B282ADCC-C1F8-4A35-B05A-403202D1D892}"/>
              </a:ext>
            </a:extLst>
          </p:cNvPr>
          <p:cNvPicPr>
            <a:picLocks noChangeAspect="1"/>
          </p:cNvPicPr>
          <p:nvPr/>
        </p:nvPicPr>
        <p:blipFill rotWithShape="1">
          <a:blip r:embed="rId2">
            <a:extLst>
              <a:ext uri="{28A0092B-C50C-407E-A947-70E740481C1C}">
                <a14:useLocalDpi xmlns:a14="http://schemas.microsoft.com/office/drawing/2010/main" val="0"/>
              </a:ext>
            </a:extLst>
          </a:blip>
          <a:srcRect l="331" t="849" r="301"/>
          <a:stretch/>
        </p:blipFill>
        <p:spPr>
          <a:xfrm>
            <a:off x="511631" y="1421705"/>
            <a:ext cx="11168737" cy="4335025"/>
          </a:xfrm>
          <a:prstGeom prst="rect">
            <a:avLst/>
          </a:prstGeom>
        </p:spPr>
      </p:pic>
    </p:spTree>
    <p:extLst>
      <p:ext uri="{BB962C8B-B14F-4D97-AF65-F5344CB8AC3E}">
        <p14:creationId xmlns:p14="http://schemas.microsoft.com/office/powerpoint/2010/main" val="364727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8FE9A68-B780-434F-8688-BF1F3E3C0B2F}"/>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7E7B506F-2EE2-4B93-9445-CE1FB326B4E9}"/>
              </a:ext>
            </a:extLst>
          </p:cNvPr>
          <p:cNvSpPr txBox="1"/>
          <p:nvPr/>
        </p:nvSpPr>
        <p:spPr>
          <a:xfrm>
            <a:off x="966537" y="702278"/>
            <a:ext cx="7479890" cy="492443"/>
          </a:xfrm>
          <a:prstGeom prst="rect">
            <a:avLst/>
          </a:prstGeom>
          <a:noFill/>
        </p:spPr>
        <p:txBody>
          <a:bodyPr wrap="square">
            <a:spAutoFit/>
          </a:bodyPr>
          <a:lstStyle/>
          <a:p>
            <a:pPr rtl="0">
              <a:spcBef>
                <a:spcPts val="0"/>
              </a:spcBef>
              <a:spcAft>
                <a:spcPts val="0"/>
              </a:spcAft>
            </a:pPr>
            <a:r>
              <a:rPr lang="en-US" sz="2600" b="1" i="0" u="none" strike="noStrike" dirty="0">
                <a:solidFill>
                  <a:srgbClr val="000000"/>
                </a:solidFill>
                <a:effectLst/>
                <a:latin typeface="Times New Roman" panose="02020603050405020304" pitchFamily="18" charset="0"/>
                <a:cs typeface="Times New Roman" panose="02020603050405020304" pitchFamily="18" charset="0"/>
              </a:rPr>
              <a:t>VARIOUS COMBINATIONS FOR 470.lbm</a:t>
            </a:r>
            <a:endParaRPr lang="en-US" sz="2600" b="1" dirty="0">
              <a:effectLst/>
              <a:latin typeface="Times New Roman" panose="02020603050405020304" pitchFamily="18" charset="0"/>
              <a:cs typeface="Times New Roman" panose="02020603050405020304" pitchFamily="18" charset="0"/>
            </a:endParaRPr>
          </a:p>
        </p:txBody>
      </p:sp>
      <p:pic>
        <p:nvPicPr>
          <p:cNvPr id="7" name="Picture 6" descr="Table&#10;&#10;Description automatically generated with low confidence">
            <a:extLst>
              <a:ext uri="{FF2B5EF4-FFF2-40B4-BE49-F238E27FC236}">
                <a16:creationId xmlns:a16="http://schemas.microsoft.com/office/drawing/2014/main" id="{85DB2F91-C716-4B3F-B3DE-BF48389C24F3}"/>
              </a:ext>
            </a:extLst>
          </p:cNvPr>
          <p:cNvPicPr>
            <a:picLocks noChangeAspect="1"/>
          </p:cNvPicPr>
          <p:nvPr/>
        </p:nvPicPr>
        <p:blipFill rotWithShape="1">
          <a:blip r:embed="rId2">
            <a:extLst>
              <a:ext uri="{28A0092B-C50C-407E-A947-70E740481C1C}">
                <a14:useLocalDpi xmlns:a14="http://schemas.microsoft.com/office/drawing/2010/main" val="0"/>
              </a:ext>
            </a:extLst>
          </a:blip>
          <a:srcRect l="188" t="1373" r="325" b="707"/>
          <a:stretch/>
        </p:blipFill>
        <p:spPr>
          <a:xfrm>
            <a:off x="521109" y="1676429"/>
            <a:ext cx="11149781" cy="3864888"/>
          </a:xfrm>
          <a:prstGeom prst="rect">
            <a:avLst/>
          </a:prstGeom>
        </p:spPr>
      </p:pic>
      <p:pic>
        <p:nvPicPr>
          <p:cNvPr id="8" name="Picture 7" descr="A picture containing table&#10;&#10;Description automatically generated">
            <a:extLst>
              <a:ext uri="{FF2B5EF4-FFF2-40B4-BE49-F238E27FC236}">
                <a16:creationId xmlns:a16="http://schemas.microsoft.com/office/drawing/2014/main" id="{85EF9668-918F-477F-909A-F66A09008B78}"/>
              </a:ext>
            </a:extLst>
          </p:cNvPr>
          <p:cNvPicPr>
            <a:picLocks noChangeAspect="1"/>
          </p:cNvPicPr>
          <p:nvPr/>
        </p:nvPicPr>
        <p:blipFill rotWithShape="1">
          <a:blip r:embed="rId3">
            <a:extLst>
              <a:ext uri="{28A0092B-C50C-407E-A947-70E740481C1C}">
                <a14:useLocalDpi xmlns:a14="http://schemas.microsoft.com/office/drawing/2010/main" val="0"/>
              </a:ext>
            </a:extLst>
          </a:blip>
          <a:srcRect l="821" r="648" b="93420"/>
          <a:stretch/>
        </p:blipFill>
        <p:spPr>
          <a:xfrm>
            <a:off x="521109" y="1376204"/>
            <a:ext cx="11149781" cy="300225"/>
          </a:xfrm>
          <a:prstGeom prst="rect">
            <a:avLst/>
          </a:prstGeom>
        </p:spPr>
      </p:pic>
    </p:spTree>
    <p:extLst>
      <p:ext uri="{BB962C8B-B14F-4D97-AF65-F5344CB8AC3E}">
        <p14:creationId xmlns:p14="http://schemas.microsoft.com/office/powerpoint/2010/main" val="741367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EDE06EE-1319-4FD7-9388-2DCF0145BE56}"/>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AE2A366-CF4B-4C31-991A-9A1E9A7F9F55}"/>
              </a:ext>
            </a:extLst>
          </p:cNvPr>
          <p:cNvSpPr txBox="1"/>
          <p:nvPr/>
        </p:nvSpPr>
        <p:spPr>
          <a:xfrm>
            <a:off x="966537" y="702278"/>
            <a:ext cx="7479890" cy="492443"/>
          </a:xfrm>
          <a:prstGeom prst="rect">
            <a:avLst/>
          </a:prstGeom>
          <a:noFill/>
        </p:spPr>
        <p:txBody>
          <a:bodyPr wrap="square">
            <a:spAutoFit/>
          </a:bodyPr>
          <a:lstStyle/>
          <a:p>
            <a:pPr rtl="0">
              <a:spcBef>
                <a:spcPts val="0"/>
              </a:spcBef>
              <a:spcAft>
                <a:spcPts val="0"/>
              </a:spcAft>
            </a:pPr>
            <a:r>
              <a:rPr lang="en-US" sz="2600" b="1" i="0" u="none" strike="noStrike" dirty="0">
                <a:solidFill>
                  <a:srgbClr val="000000"/>
                </a:solidFill>
                <a:effectLst/>
                <a:latin typeface="Times New Roman" panose="02020603050405020304" pitchFamily="18" charset="0"/>
                <a:cs typeface="Times New Roman" panose="02020603050405020304" pitchFamily="18" charset="0"/>
              </a:rPr>
              <a:t>VARIOUS COMBINATIONS FOR 470.lbm</a:t>
            </a:r>
            <a:endParaRPr lang="en-US" sz="2600" b="1" dirty="0">
              <a:effectLst/>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94E95549-2D36-48B1-A397-BBA0B6BD6212}"/>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75732-0B5D-4482-AAED-247C90F23E4B}"/>
              </a:ext>
            </a:extLst>
          </p:cNvPr>
          <p:cNvSpPr txBox="1"/>
          <p:nvPr/>
        </p:nvSpPr>
        <p:spPr>
          <a:xfrm>
            <a:off x="966537" y="702278"/>
            <a:ext cx="7479890" cy="492443"/>
          </a:xfrm>
          <a:prstGeom prst="rect">
            <a:avLst/>
          </a:prstGeom>
          <a:noFill/>
        </p:spPr>
        <p:txBody>
          <a:bodyPr wrap="square">
            <a:spAutoFit/>
          </a:bodyPr>
          <a:lstStyle/>
          <a:p>
            <a:pPr rtl="0">
              <a:spcBef>
                <a:spcPts val="0"/>
              </a:spcBef>
              <a:spcAft>
                <a:spcPts val="0"/>
              </a:spcAft>
            </a:pPr>
            <a:r>
              <a:rPr lang="en-US" sz="2600" b="1" i="0" u="none" strike="noStrike" dirty="0">
                <a:solidFill>
                  <a:srgbClr val="000000"/>
                </a:solidFill>
                <a:effectLst/>
                <a:latin typeface="Times New Roman" panose="02020603050405020304" pitchFamily="18" charset="0"/>
                <a:cs typeface="Times New Roman" panose="02020603050405020304" pitchFamily="18" charset="0"/>
              </a:rPr>
              <a:t>VARIOUS COMBINATIONS FOR 470.lbm</a:t>
            </a:r>
            <a:endParaRPr lang="en-US" sz="2600" b="1" dirty="0">
              <a:effectLst/>
              <a:latin typeface="Times New Roman" panose="02020603050405020304" pitchFamily="18" charset="0"/>
              <a:cs typeface="Times New Roman" panose="02020603050405020304" pitchFamily="18" charset="0"/>
            </a:endParaRPr>
          </a:p>
        </p:txBody>
      </p:sp>
      <p:graphicFrame>
        <p:nvGraphicFramePr>
          <p:cNvPr id="7" name="Content Placeholder 3">
            <a:extLst>
              <a:ext uri="{FF2B5EF4-FFF2-40B4-BE49-F238E27FC236}">
                <a16:creationId xmlns:a16="http://schemas.microsoft.com/office/drawing/2014/main" id="{25A78310-F8BB-4BC8-A53E-A88E5E82E433}"/>
              </a:ext>
            </a:extLst>
          </p:cNvPr>
          <p:cNvGraphicFramePr>
            <a:graphicFrameLocks/>
          </p:cNvGraphicFramePr>
          <p:nvPr>
            <p:extLst>
              <p:ext uri="{D42A27DB-BD31-4B8C-83A1-F6EECF244321}">
                <p14:modId xmlns:p14="http://schemas.microsoft.com/office/powerpoint/2010/main" val="552087832"/>
              </p:ext>
            </p:extLst>
          </p:nvPr>
        </p:nvGraphicFramePr>
        <p:xfrm>
          <a:off x="933450" y="1268363"/>
          <a:ext cx="3676650" cy="22515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3">
            <a:extLst>
              <a:ext uri="{FF2B5EF4-FFF2-40B4-BE49-F238E27FC236}">
                <a16:creationId xmlns:a16="http://schemas.microsoft.com/office/drawing/2014/main" id="{38F542A3-4640-4F68-8DB0-94D3FC751AA8}"/>
              </a:ext>
            </a:extLst>
          </p:cNvPr>
          <p:cNvGraphicFramePr>
            <a:graphicFrameLocks/>
          </p:cNvGraphicFramePr>
          <p:nvPr>
            <p:extLst>
              <p:ext uri="{D42A27DB-BD31-4B8C-83A1-F6EECF244321}">
                <p14:modId xmlns:p14="http://schemas.microsoft.com/office/powerpoint/2010/main" val="1432449120"/>
              </p:ext>
            </p:extLst>
          </p:nvPr>
        </p:nvGraphicFramePr>
        <p:xfrm>
          <a:off x="6962468" y="1213677"/>
          <a:ext cx="3676650" cy="21606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3">
            <a:extLst>
              <a:ext uri="{FF2B5EF4-FFF2-40B4-BE49-F238E27FC236}">
                <a16:creationId xmlns:a16="http://schemas.microsoft.com/office/drawing/2014/main" id="{236CE3C6-D919-4141-8729-59187AC5CCB4}"/>
              </a:ext>
            </a:extLst>
          </p:cNvPr>
          <p:cNvGraphicFramePr>
            <a:graphicFrameLocks/>
          </p:cNvGraphicFramePr>
          <p:nvPr>
            <p:extLst>
              <p:ext uri="{D42A27DB-BD31-4B8C-83A1-F6EECF244321}">
                <p14:modId xmlns:p14="http://schemas.microsoft.com/office/powerpoint/2010/main" val="1351261060"/>
              </p:ext>
            </p:extLst>
          </p:nvPr>
        </p:nvGraphicFramePr>
        <p:xfrm>
          <a:off x="6962468" y="3519949"/>
          <a:ext cx="3676650" cy="251705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ontent Placeholder 3">
            <a:extLst>
              <a:ext uri="{FF2B5EF4-FFF2-40B4-BE49-F238E27FC236}">
                <a16:creationId xmlns:a16="http://schemas.microsoft.com/office/drawing/2014/main" id="{C075CCB9-592F-48A1-9E58-929A6D88B789}"/>
              </a:ext>
            </a:extLst>
          </p:cNvPr>
          <p:cNvGraphicFramePr>
            <a:graphicFrameLocks/>
          </p:cNvGraphicFramePr>
          <p:nvPr>
            <p:extLst>
              <p:ext uri="{D42A27DB-BD31-4B8C-83A1-F6EECF244321}">
                <p14:modId xmlns:p14="http://schemas.microsoft.com/office/powerpoint/2010/main" val="968148257"/>
              </p:ext>
            </p:extLst>
          </p:nvPr>
        </p:nvGraphicFramePr>
        <p:xfrm>
          <a:off x="966537" y="3519949"/>
          <a:ext cx="3643563" cy="2443415"/>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0">
            <a:extLst>
              <a:ext uri="{FF2B5EF4-FFF2-40B4-BE49-F238E27FC236}">
                <a16:creationId xmlns:a16="http://schemas.microsoft.com/office/drawing/2014/main" id="{E5581E37-9F68-45AC-8089-B86737340D42}"/>
              </a:ext>
            </a:extLst>
          </p:cNvPr>
          <p:cNvSpPr txBox="1"/>
          <p:nvPr/>
        </p:nvSpPr>
        <p:spPr>
          <a:xfrm>
            <a:off x="10395043" y="5335828"/>
            <a:ext cx="1885336"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Scale:</a:t>
            </a:r>
          </a:p>
          <a:p>
            <a:r>
              <a:rPr lang="en-US" sz="1400" dirty="0">
                <a:latin typeface="Times New Roman" panose="02020603050405020304" pitchFamily="18" charset="0"/>
                <a:cs typeface="Times New Roman" panose="02020603050405020304" pitchFamily="18" charset="0"/>
              </a:rPr>
              <a:t>Y axis = CPI</a:t>
            </a:r>
          </a:p>
          <a:p>
            <a:r>
              <a:rPr lang="en-US" sz="1400" dirty="0">
                <a:latin typeface="Times New Roman" panose="02020603050405020304" pitchFamily="18" charset="0"/>
                <a:cs typeface="Times New Roman" panose="02020603050405020304" pitchFamily="18" charset="0"/>
              </a:rPr>
              <a:t>X axis = Index Number</a:t>
            </a:r>
          </a:p>
        </p:txBody>
      </p:sp>
    </p:spTree>
    <p:extLst>
      <p:ext uri="{BB962C8B-B14F-4D97-AF65-F5344CB8AC3E}">
        <p14:creationId xmlns:p14="http://schemas.microsoft.com/office/powerpoint/2010/main" val="3889818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F372082-AE46-4BDD-BA34-1DF43BDDC06C}"/>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EF55EB2-9E46-4904-96E0-27299DA49A4F}"/>
              </a:ext>
            </a:extLst>
          </p:cNvPr>
          <p:cNvSpPr txBox="1"/>
          <p:nvPr/>
        </p:nvSpPr>
        <p:spPr>
          <a:xfrm>
            <a:off x="966537" y="702278"/>
            <a:ext cx="7479890" cy="492443"/>
          </a:xfrm>
          <a:prstGeom prst="rect">
            <a:avLst/>
          </a:prstGeom>
          <a:noFill/>
        </p:spPr>
        <p:txBody>
          <a:bodyPr wrap="square">
            <a:spAutoFit/>
          </a:bodyPr>
          <a:lstStyle/>
          <a:p>
            <a:pPr rtl="0">
              <a:spcBef>
                <a:spcPts val="0"/>
              </a:spcBef>
              <a:spcAft>
                <a:spcPts val="0"/>
              </a:spcAft>
            </a:pPr>
            <a:r>
              <a:rPr lang="en-US" sz="2600" b="1" i="0" u="none" strike="noStrike" dirty="0">
                <a:solidFill>
                  <a:srgbClr val="000000"/>
                </a:solidFill>
                <a:effectLst/>
                <a:latin typeface="Times New Roman" panose="02020603050405020304" pitchFamily="18" charset="0"/>
                <a:cs typeface="Times New Roman" panose="02020603050405020304" pitchFamily="18" charset="0"/>
              </a:rPr>
              <a:t>VARIOUS COMBINATIONS FOR 470.lbm</a:t>
            </a:r>
            <a:endParaRPr lang="en-US" sz="2600" b="1" dirty="0">
              <a:effectLst/>
              <a:latin typeface="Times New Roman" panose="02020603050405020304" pitchFamily="18" charset="0"/>
              <a:cs typeface="Times New Roman" panose="02020603050405020304" pitchFamily="18" charset="0"/>
            </a:endParaRPr>
          </a:p>
        </p:txBody>
      </p:sp>
      <p:graphicFrame>
        <p:nvGraphicFramePr>
          <p:cNvPr id="10" name="Content Placeholder 3">
            <a:extLst>
              <a:ext uri="{FF2B5EF4-FFF2-40B4-BE49-F238E27FC236}">
                <a16:creationId xmlns:a16="http://schemas.microsoft.com/office/drawing/2014/main" id="{81058616-A214-4041-95FD-444E2276FC09}"/>
              </a:ext>
            </a:extLst>
          </p:cNvPr>
          <p:cNvGraphicFramePr>
            <a:graphicFrameLocks/>
          </p:cNvGraphicFramePr>
          <p:nvPr>
            <p:extLst>
              <p:ext uri="{D42A27DB-BD31-4B8C-83A1-F6EECF244321}">
                <p14:modId xmlns:p14="http://schemas.microsoft.com/office/powerpoint/2010/main" val="4224315525"/>
              </p:ext>
            </p:extLst>
          </p:nvPr>
        </p:nvGraphicFramePr>
        <p:xfrm>
          <a:off x="7066817" y="3618353"/>
          <a:ext cx="3676650" cy="24196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3">
            <a:extLst>
              <a:ext uri="{FF2B5EF4-FFF2-40B4-BE49-F238E27FC236}">
                <a16:creationId xmlns:a16="http://schemas.microsoft.com/office/drawing/2014/main" id="{FB4F0409-C88B-42F5-A0B1-87679E6F40BD}"/>
              </a:ext>
            </a:extLst>
          </p:cNvPr>
          <p:cNvGraphicFramePr>
            <a:graphicFrameLocks/>
          </p:cNvGraphicFramePr>
          <p:nvPr>
            <p:extLst>
              <p:ext uri="{D42A27DB-BD31-4B8C-83A1-F6EECF244321}">
                <p14:modId xmlns:p14="http://schemas.microsoft.com/office/powerpoint/2010/main" val="2266628537"/>
              </p:ext>
            </p:extLst>
          </p:nvPr>
        </p:nvGraphicFramePr>
        <p:xfrm>
          <a:off x="7066817" y="1189351"/>
          <a:ext cx="3676650" cy="24258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ontent Placeholder 3">
            <a:extLst>
              <a:ext uri="{FF2B5EF4-FFF2-40B4-BE49-F238E27FC236}">
                <a16:creationId xmlns:a16="http://schemas.microsoft.com/office/drawing/2014/main" id="{B872135C-9537-4D36-87AE-FC61FCCEB6AD}"/>
              </a:ext>
            </a:extLst>
          </p:cNvPr>
          <p:cNvGraphicFramePr>
            <a:graphicFrameLocks/>
          </p:cNvGraphicFramePr>
          <p:nvPr>
            <p:extLst>
              <p:ext uri="{D42A27DB-BD31-4B8C-83A1-F6EECF244321}">
                <p14:modId xmlns:p14="http://schemas.microsoft.com/office/powerpoint/2010/main" val="1629302174"/>
              </p:ext>
            </p:extLst>
          </p:nvPr>
        </p:nvGraphicFramePr>
        <p:xfrm>
          <a:off x="966537" y="1194721"/>
          <a:ext cx="3676650" cy="24258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3">
            <a:extLst>
              <a:ext uri="{FF2B5EF4-FFF2-40B4-BE49-F238E27FC236}">
                <a16:creationId xmlns:a16="http://schemas.microsoft.com/office/drawing/2014/main" id="{5F7AFBF8-9AAE-4CA5-A41E-4EAC84321FCD}"/>
              </a:ext>
            </a:extLst>
          </p:cNvPr>
          <p:cNvGraphicFramePr>
            <a:graphicFrameLocks/>
          </p:cNvGraphicFramePr>
          <p:nvPr>
            <p:extLst>
              <p:ext uri="{D42A27DB-BD31-4B8C-83A1-F6EECF244321}">
                <p14:modId xmlns:p14="http://schemas.microsoft.com/office/powerpoint/2010/main" val="1904954163"/>
              </p:ext>
            </p:extLst>
          </p:nvPr>
        </p:nvGraphicFramePr>
        <p:xfrm>
          <a:off x="966537" y="3615155"/>
          <a:ext cx="3676650" cy="2425804"/>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0A6B9B14-FE2A-41F6-A0E9-231D85785096}"/>
              </a:ext>
            </a:extLst>
          </p:cNvPr>
          <p:cNvSpPr txBox="1"/>
          <p:nvPr/>
        </p:nvSpPr>
        <p:spPr>
          <a:xfrm>
            <a:off x="10399959" y="5329784"/>
            <a:ext cx="2013155"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Scale:</a:t>
            </a:r>
          </a:p>
          <a:p>
            <a:r>
              <a:rPr lang="en-US" sz="1400" dirty="0">
                <a:latin typeface="Times New Roman" panose="02020603050405020304" pitchFamily="18" charset="0"/>
                <a:cs typeface="Times New Roman" panose="02020603050405020304" pitchFamily="18" charset="0"/>
              </a:rPr>
              <a:t>Y axis = CPI</a:t>
            </a:r>
          </a:p>
          <a:p>
            <a:r>
              <a:rPr lang="en-US" sz="1400" dirty="0">
                <a:latin typeface="Times New Roman" panose="02020603050405020304" pitchFamily="18" charset="0"/>
                <a:cs typeface="Times New Roman" panose="02020603050405020304" pitchFamily="18" charset="0"/>
              </a:rPr>
              <a:t>X axis = Index Number</a:t>
            </a:r>
          </a:p>
        </p:txBody>
      </p:sp>
    </p:spTree>
    <p:extLst>
      <p:ext uri="{BB962C8B-B14F-4D97-AF65-F5344CB8AC3E}">
        <p14:creationId xmlns:p14="http://schemas.microsoft.com/office/powerpoint/2010/main" val="61833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EF7261-8064-4899-9D5A-BFABC7704B6C}"/>
              </a:ext>
            </a:extLst>
          </p:cNvPr>
          <p:cNvSpPr txBox="1"/>
          <p:nvPr/>
        </p:nvSpPr>
        <p:spPr>
          <a:xfrm>
            <a:off x="966537" y="696910"/>
            <a:ext cx="6100916" cy="492443"/>
          </a:xfrm>
          <a:prstGeom prst="rect">
            <a:avLst/>
          </a:prstGeom>
          <a:noFill/>
        </p:spPr>
        <p:txBody>
          <a:bodyPr wrap="square">
            <a:spAutoFit/>
          </a:bodyPr>
          <a:lstStyle/>
          <a:p>
            <a:pPr rtl="0">
              <a:spcBef>
                <a:spcPts val="0"/>
              </a:spcBef>
              <a:spcAft>
                <a:spcPts val="0"/>
              </a:spcAft>
            </a:pPr>
            <a:r>
              <a:rPr lang="en-IN" sz="2600" b="1" i="0" u="none" strike="noStrike" dirty="0">
                <a:solidFill>
                  <a:srgbClr val="000000"/>
                </a:solidFill>
                <a:effectLst/>
                <a:latin typeface="Times New Roman" panose="02020603050405020304" pitchFamily="18" charset="0"/>
                <a:cs typeface="Times New Roman" panose="02020603050405020304" pitchFamily="18" charset="0"/>
              </a:rPr>
              <a:t>OBSERVATION</a:t>
            </a:r>
            <a:r>
              <a:rPr lang="en-IN" sz="1800" b="0" i="0" u="none" strike="noStrike" dirty="0">
                <a:solidFill>
                  <a:srgbClr val="000000"/>
                </a:solidFill>
                <a:effectLst/>
                <a:latin typeface="Calibri" panose="020F0502020204030204" pitchFamily="34" charset="0"/>
              </a:rPr>
              <a:t> </a:t>
            </a:r>
            <a:endParaRPr lang="en-IN" b="0" dirty="0">
              <a:effectLst/>
            </a:endParaRPr>
          </a:p>
        </p:txBody>
      </p:sp>
      <p:cxnSp>
        <p:nvCxnSpPr>
          <p:cNvPr id="6" name="Straight Connector 5">
            <a:extLst>
              <a:ext uri="{FF2B5EF4-FFF2-40B4-BE49-F238E27FC236}">
                <a16:creationId xmlns:a16="http://schemas.microsoft.com/office/drawing/2014/main" id="{6A421829-3FB5-478E-BC66-E1AEF3FA7874}"/>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B2893D0-8B43-4E6B-BB4B-B7C30CDFB069}"/>
              </a:ext>
            </a:extLst>
          </p:cNvPr>
          <p:cNvSpPr txBox="1"/>
          <p:nvPr/>
        </p:nvSpPr>
        <p:spPr>
          <a:xfrm>
            <a:off x="966537" y="1277843"/>
            <a:ext cx="10440000" cy="2313454"/>
          </a:xfrm>
          <a:prstGeom prst="rect">
            <a:avLst/>
          </a:prstGeom>
          <a:noFill/>
        </p:spPr>
        <p:txBody>
          <a:bodyPr wrap="square">
            <a:spAutoFit/>
          </a:bodyPr>
          <a:lstStyle/>
          <a:p>
            <a:pPr marL="285750" indent="-285750" algn="just" rtl="0" fontAlgn="base">
              <a:spcBef>
                <a:spcPts val="0"/>
              </a:spcBef>
              <a:spcAft>
                <a:spcPts val="6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CPI for both benchmarks drops significantly as the cache line size grows. This is due to the fact that increasing the line length will take advantage of spatial locality and increase the hit rate.</a:t>
            </a:r>
          </a:p>
          <a:p>
            <a:pPr marL="285750" indent="-285750" algn="just" rtl="0" fontAlgn="base">
              <a:spcBef>
                <a:spcPts val="0"/>
              </a:spcBef>
              <a:spcAft>
                <a:spcPts val="6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We see a decrease in CPI as associativity increases for small cache line sizes.</a:t>
            </a:r>
          </a:p>
          <a:p>
            <a:pPr marL="285750" indent="-28575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Cache line size =64 KB, D L1 cache size =  128KB, I L1 cache size = 128KB, L2 cache size = 512KB with D L1 associativity = 8 and I L1 associativity = 8, L2 associativity = 8 is optimum for 458.sjeng benchmark.</a:t>
            </a:r>
          </a:p>
          <a:p>
            <a:pPr marL="285750" indent="-285750" algn="just"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Cache line size =64 KB, D L1 cache size =  128KB, I L1 cache size = 128KB, L2 cache size = 512KB with D L1 associativity = 4 and I L1 associativity = 8, L2 associativity = 8 is optimum for 470.lbm benchmark.</a:t>
            </a:r>
          </a:p>
        </p:txBody>
      </p:sp>
    </p:spTree>
    <p:extLst>
      <p:ext uri="{BB962C8B-B14F-4D97-AF65-F5344CB8AC3E}">
        <p14:creationId xmlns:p14="http://schemas.microsoft.com/office/powerpoint/2010/main" val="2173008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AAB2787-2B22-4100-9DB4-F31B793CBDAE}"/>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0FD15EE-5366-4512-8E11-D07CC4BBB278}"/>
              </a:ext>
            </a:extLst>
          </p:cNvPr>
          <p:cNvSpPr txBox="1"/>
          <p:nvPr/>
        </p:nvSpPr>
        <p:spPr>
          <a:xfrm>
            <a:off x="966537" y="682613"/>
            <a:ext cx="6100916" cy="492443"/>
          </a:xfrm>
          <a:prstGeom prst="rect">
            <a:avLst/>
          </a:prstGeom>
          <a:noFill/>
        </p:spPr>
        <p:txBody>
          <a:bodyPr wrap="square">
            <a:spAutoFit/>
          </a:bodyPr>
          <a:lstStyle/>
          <a:p>
            <a:pPr rtl="0">
              <a:spcBef>
                <a:spcPts val="0"/>
              </a:spcBef>
              <a:spcAft>
                <a:spcPts val="0"/>
              </a:spcAft>
            </a:pPr>
            <a:r>
              <a:rPr lang="en-IN" sz="2600" b="1" i="0" u="none" strike="noStrike" dirty="0">
                <a:solidFill>
                  <a:srgbClr val="000000"/>
                </a:solidFill>
                <a:effectLst/>
                <a:latin typeface="Times New Roman" panose="02020603050405020304" pitchFamily="18" charset="0"/>
                <a:cs typeface="Times New Roman" panose="02020603050405020304" pitchFamily="18" charset="0"/>
              </a:rPr>
              <a:t>COST FUNCTION</a:t>
            </a:r>
            <a:endParaRPr lang="en-IN" sz="2600" b="0"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9585438-F6F5-435A-B119-EE3526A80C23}"/>
              </a:ext>
            </a:extLst>
          </p:cNvPr>
          <p:cNvSpPr txBox="1"/>
          <p:nvPr/>
        </p:nvSpPr>
        <p:spPr>
          <a:xfrm>
            <a:off x="966537" y="1281963"/>
            <a:ext cx="10440000" cy="3877985"/>
          </a:xfrm>
          <a:prstGeom prst="rect">
            <a:avLst/>
          </a:prstGeom>
          <a:noFill/>
        </p:spPr>
        <p:txBody>
          <a:bodyPr wrap="square">
            <a:spAutoFit/>
          </a:bodyPr>
          <a:lstStyle/>
          <a:p>
            <a:pPr rtl="0">
              <a:spcBef>
                <a:spcPts val="0"/>
              </a:spcBef>
              <a:spcAft>
                <a:spcPts val="60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Let's have a look at some random costs, as listed below:</a:t>
            </a:r>
          </a:p>
          <a:p>
            <a:pPr rtl="0">
              <a:spcBef>
                <a:spcPts val="0"/>
              </a:spcBef>
              <a:spcAft>
                <a:spcPts val="300"/>
              </a:spcAft>
            </a:pPr>
            <a:r>
              <a:rPr lang="en-US" sz="1800" b="1" i="0" dirty="0">
                <a:solidFill>
                  <a:srgbClr val="000000"/>
                </a:solidFill>
                <a:effectLst/>
                <a:latin typeface="Times New Roman" panose="02020603050405020304" pitchFamily="18" charset="0"/>
                <a:cs typeface="Times New Roman" panose="02020603050405020304" pitchFamily="18" charset="0"/>
              </a:rPr>
              <a:t>CACHE LINE COST:</a:t>
            </a:r>
            <a:endParaRPr lang="en-US" dirty="0">
              <a:latin typeface="Times New Roman" panose="02020603050405020304" pitchFamily="18" charset="0"/>
              <a:cs typeface="Times New Roman" panose="02020603050405020304" pitchFamily="18" charset="0"/>
            </a:endParaRPr>
          </a:p>
          <a:p>
            <a:pPr marL="285750" indent="-285750" rtl="0">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16 KB cache line = 16 units</a:t>
            </a:r>
          </a:p>
          <a:p>
            <a:pPr marL="285750" indent="-285750" rtl="0">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32 KB cache line = 32 units</a:t>
            </a:r>
          </a:p>
          <a:p>
            <a:pPr marL="285750" indent="-285750" rtl="0">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64 KB cache line = 64 units</a:t>
            </a:r>
          </a:p>
          <a:p>
            <a:pPr marL="285750" indent="-285750" rtl="0">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Cost doubles as cache line size doubles.</a:t>
            </a:r>
          </a:p>
          <a:p>
            <a:pPr rtl="0">
              <a:spcBef>
                <a:spcPts val="0"/>
              </a:spcBef>
              <a:spcAft>
                <a:spcPts val="300"/>
              </a:spcAft>
            </a:pPr>
            <a:endParaRPr lang="en-US" u="none" strike="noStrike" dirty="0">
              <a:latin typeface="Times New Roman" panose="02020603050405020304" pitchFamily="18" charset="0"/>
              <a:cs typeface="Times New Roman" panose="02020603050405020304" pitchFamily="18" charset="0"/>
            </a:endParaRPr>
          </a:p>
          <a:p>
            <a:pPr rtl="0">
              <a:spcBef>
                <a:spcPts val="0"/>
              </a:spcBef>
              <a:spcAft>
                <a:spcPts val="300"/>
              </a:spcAft>
            </a:pPr>
            <a:r>
              <a:rPr lang="en-US" sz="1800" b="1" i="0" dirty="0">
                <a:solidFill>
                  <a:srgbClr val="000000"/>
                </a:solidFill>
                <a:effectLst/>
                <a:latin typeface="Times New Roman" panose="02020603050405020304" pitchFamily="18" charset="0"/>
                <a:cs typeface="Times New Roman" panose="02020603050405020304" pitchFamily="18" charset="0"/>
              </a:rPr>
              <a:t>MAIN CACHE COST:</a:t>
            </a:r>
            <a:endParaRPr lang="en-US" dirty="0">
              <a:latin typeface="Times New Roman" panose="02020603050405020304" pitchFamily="18" charset="0"/>
              <a:cs typeface="Times New Roman" panose="02020603050405020304" pitchFamily="18" charset="0"/>
            </a:endParaRPr>
          </a:p>
          <a:p>
            <a:pPr marL="285750" indent="-285750" rtl="0">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 L1 cost = 8 units</a:t>
            </a:r>
          </a:p>
          <a:p>
            <a:pPr marL="285750" indent="-285750" rtl="0">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 L1 cost = 8 units</a:t>
            </a:r>
          </a:p>
          <a:p>
            <a:pPr marL="285750" indent="-285750" rtl="0">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L2 cost = 6 units</a:t>
            </a:r>
          </a:p>
          <a:p>
            <a:pPr marL="285750" indent="-285750" rtl="0">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L2 cache is cheaper than L1 cache as it is slower.</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450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8FC6D8-A533-45D8-92B9-3A2AE7D96DBA}"/>
              </a:ext>
            </a:extLst>
          </p:cNvPr>
          <p:cNvSpPr txBox="1"/>
          <p:nvPr/>
        </p:nvSpPr>
        <p:spPr>
          <a:xfrm>
            <a:off x="897193" y="1296449"/>
            <a:ext cx="10124767" cy="1908215"/>
          </a:xfrm>
          <a:prstGeom prst="rect">
            <a:avLst/>
          </a:prstGeom>
          <a:noFill/>
        </p:spPr>
        <p:txBody>
          <a:bodyPr wrap="square">
            <a:spAutoFit/>
          </a:bodyPr>
          <a:lstStyle/>
          <a:p>
            <a:pPr rtl="0">
              <a:spcBef>
                <a:spcPts val="0"/>
              </a:spcBef>
              <a:spcAft>
                <a:spcPts val="300"/>
              </a:spcAft>
            </a:pPr>
            <a:r>
              <a:rPr lang="en-US" sz="1800" b="1" i="0" dirty="0">
                <a:solidFill>
                  <a:srgbClr val="000000"/>
                </a:solidFill>
                <a:effectLst/>
                <a:latin typeface="Times New Roman" panose="02020603050405020304" pitchFamily="18" charset="0"/>
                <a:cs typeface="Times New Roman" panose="02020603050405020304" pitchFamily="18" charset="0"/>
              </a:rPr>
              <a:t>ASSOCIATIVITY COST:</a:t>
            </a:r>
            <a:endParaRPr lang="en-US" dirty="0">
              <a:latin typeface="Times New Roman" panose="02020603050405020304" pitchFamily="18" charset="0"/>
              <a:cs typeface="Times New Roman" panose="02020603050405020304" pitchFamily="18" charset="0"/>
            </a:endParaRPr>
          </a:p>
          <a:p>
            <a:pPr marL="285750" indent="-285750" rtl="0">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 L1 associativity cost = 4 units</a:t>
            </a:r>
          </a:p>
          <a:p>
            <a:pPr marL="285750" indent="-285750" rtl="0">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 L1 associativity cost = 4 units</a:t>
            </a:r>
          </a:p>
          <a:p>
            <a:pPr marL="285750" indent="-285750" rtl="0">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L2 associativity cost = 2 units</a:t>
            </a:r>
            <a:br>
              <a:rPr lang="en-US" b="0" dirty="0">
                <a:effectLst/>
                <a:latin typeface="Times New Roman" panose="02020603050405020304" pitchFamily="18" charset="0"/>
                <a:cs typeface="Times New Roman" panose="02020603050405020304" pitchFamily="18" charset="0"/>
              </a:rPr>
            </a:br>
            <a:endParaRPr lang="en-US" b="0" dirty="0">
              <a:effectLst/>
              <a:latin typeface="Times New Roman" panose="02020603050405020304" pitchFamily="18" charset="0"/>
              <a:cs typeface="Times New Roman" panose="02020603050405020304" pitchFamily="18" charset="0"/>
            </a:endParaRPr>
          </a:p>
          <a:p>
            <a:pPr rtl="0">
              <a:spcBef>
                <a:spcPts val="0"/>
              </a:spcBef>
              <a:spcAft>
                <a:spcPts val="30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TOTAL COST = CACHE LINE COST + MAIN CACHE COST + ASSOCIATIVITY COST</a:t>
            </a:r>
          </a:p>
        </p:txBody>
      </p:sp>
      <p:cxnSp>
        <p:nvCxnSpPr>
          <p:cNvPr id="4" name="Straight Connector 3">
            <a:extLst>
              <a:ext uri="{FF2B5EF4-FFF2-40B4-BE49-F238E27FC236}">
                <a16:creationId xmlns:a16="http://schemas.microsoft.com/office/drawing/2014/main" id="{D0D1B769-2544-49CD-99DE-4320FEC7E6A1}"/>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70FA667C-1365-4492-A965-AE68B137A89A}"/>
              </a:ext>
            </a:extLst>
          </p:cNvPr>
          <p:cNvSpPr txBox="1"/>
          <p:nvPr/>
        </p:nvSpPr>
        <p:spPr>
          <a:xfrm>
            <a:off x="966537" y="682613"/>
            <a:ext cx="6100916" cy="492443"/>
          </a:xfrm>
          <a:prstGeom prst="rect">
            <a:avLst/>
          </a:prstGeom>
          <a:noFill/>
        </p:spPr>
        <p:txBody>
          <a:bodyPr wrap="square">
            <a:spAutoFit/>
          </a:bodyPr>
          <a:lstStyle/>
          <a:p>
            <a:pPr rtl="0">
              <a:spcBef>
                <a:spcPts val="0"/>
              </a:spcBef>
              <a:spcAft>
                <a:spcPts val="0"/>
              </a:spcAft>
            </a:pPr>
            <a:r>
              <a:rPr lang="en-IN" sz="2600" b="1" i="0" u="none" strike="noStrike" dirty="0">
                <a:solidFill>
                  <a:srgbClr val="000000"/>
                </a:solidFill>
                <a:effectLst/>
                <a:latin typeface="Times New Roman" panose="02020603050405020304" pitchFamily="18" charset="0"/>
                <a:cs typeface="Times New Roman" panose="02020603050405020304" pitchFamily="18" charset="0"/>
              </a:rPr>
              <a:t>COST FUNCTION</a:t>
            </a:r>
            <a:endParaRPr lang="en-IN" sz="26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655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D3D058F-F30A-4F29-B382-DE445D843552}"/>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0B08BEA8-FA71-4007-A7A4-BE00F7B56560}"/>
              </a:ext>
            </a:extLst>
          </p:cNvPr>
          <p:cNvSpPr txBox="1"/>
          <p:nvPr/>
        </p:nvSpPr>
        <p:spPr>
          <a:xfrm>
            <a:off x="966537" y="741607"/>
            <a:ext cx="8669594" cy="492443"/>
          </a:xfrm>
          <a:prstGeom prst="rect">
            <a:avLst/>
          </a:prstGeom>
          <a:noFill/>
        </p:spPr>
        <p:txBody>
          <a:bodyPr wrap="square">
            <a:spAutoFit/>
          </a:bodyPr>
          <a:lstStyle/>
          <a:p>
            <a:pPr rtl="0">
              <a:spcBef>
                <a:spcPts val="0"/>
              </a:spcBef>
              <a:spcAft>
                <a:spcPts val="0"/>
              </a:spcAft>
            </a:pPr>
            <a:r>
              <a:rPr lang="en-IN" sz="2600" b="1" i="0" u="none" strike="noStrike" dirty="0">
                <a:solidFill>
                  <a:srgbClr val="000000"/>
                </a:solidFill>
                <a:effectLst/>
                <a:latin typeface="Times New Roman" panose="02020603050405020304" pitchFamily="18" charset="0"/>
                <a:cs typeface="Times New Roman" panose="02020603050405020304" pitchFamily="18" charset="0"/>
              </a:rPr>
              <a:t>COST FOR DIFFERENT COMBINATIONS</a:t>
            </a:r>
            <a:endParaRPr lang="en-IN" sz="2600" b="1" dirty="0">
              <a:effectLst/>
              <a:latin typeface="Times New Roman" panose="02020603050405020304" pitchFamily="18" charset="0"/>
              <a:cs typeface="Times New Roman" panose="02020603050405020304" pitchFamily="18" charset="0"/>
            </a:endParaRPr>
          </a:p>
        </p:txBody>
      </p:sp>
      <p:pic>
        <p:nvPicPr>
          <p:cNvPr id="6" name="Picture 5" descr="Table&#10;&#10;Description automatically generated">
            <a:extLst>
              <a:ext uri="{FF2B5EF4-FFF2-40B4-BE49-F238E27FC236}">
                <a16:creationId xmlns:a16="http://schemas.microsoft.com/office/drawing/2014/main" id="{8EAA0335-2FB6-4244-90DB-AE21D00BCAD5}"/>
              </a:ext>
            </a:extLst>
          </p:cNvPr>
          <p:cNvPicPr>
            <a:picLocks noChangeAspect="1"/>
          </p:cNvPicPr>
          <p:nvPr/>
        </p:nvPicPr>
        <p:blipFill rotWithShape="1">
          <a:blip r:embed="rId2">
            <a:extLst>
              <a:ext uri="{28A0092B-C50C-407E-A947-70E740481C1C}">
                <a14:useLocalDpi xmlns:a14="http://schemas.microsoft.com/office/drawing/2010/main" val="0"/>
              </a:ext>
            </a:extLst>
          </a:blip>
          <a:srcRect l="835" t="1660" r="754" b="444"/>
          <a:stretch/>
        </p:blipFill>
        <p:spPr>
          <a:xfrm>
            <a:off x="554440" y="1318442"/>
            <a:ext cx="11083119" cy="5337002"/>
          </a:xfrm>
          <a:prstGeom prst="rect">
            <a:avLst/>
          </a:prstGeom>
        </p:spPr>
      </p:pic>
    </p:spTree>
    <p:extLst>
      <p:ext uri="{BB962C8B-B14F-4D97-AF65-F5344CB8AC3E}">
        <p14:creationId xmlns:p14="http://schemas.microsoft.com/office/powerpoint/2010/main" val="17880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BE2443-7922-4B69-9364-166DDB948A66}"/>
              </a:ext>
            </a:extLst>
          </p:cNvPr>
          <p:cNvSpPr txBox="1"/>
          <p:nvPr/>
        </p:nvSpPr>
        <p:spPr>
          <a:xfrm>
            <a:off x="950495" y="681608"/>
            <a:ext cx="6104020" cy="492443"/>
          </a:xfrm>
          <a:prstGeom prst="rect">
            <a:avLst/>
          </a:prstGeom>
          <a:noFill/>
        </p:spPr>
        <p:txBody>
          <a:bodyPr wrap="square">
            <a:spAutoFit/>
          </a:bodyPr>
          <a:lstStyle/>
          <a:p>
            <a:r>
              <a:rPr lang="en-US" sz="2600" b="1" dirty="0">
                <a:latin typeface="Times New Roman" panose="02020603050405020304" pitchFamily="18" charset="0"/>
                <a:cs typeface="Times New Roman" panose="02020603050405020304" pitchFamily="18" charset="0"/>
              </a:rPr>
              <a:t>OBJECTIVE:</a:t>
            </a:r>
            <a:endParaRPr lang="en-IN" sz="2600" b="1"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914FA6A1-8C34-43D3-BFC7-57F3725BAAF9}"/>
              </a:ext>
            </a:extLst>
          </p:cNvPr>
          <p:cNvCxnSpPr/>
          <p:nvPr/>
        </p:nvCxnSpPr>
        <p:spPr>
          <a:xfrm>
            <a:off x="876000" y="1174051"/>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A9F45FB-E469-4BC3-A104-7BFAFB4C5B30}"/>
              </a:ext>
            </a:extLst>
          </p:cNvPr>
          <p:cNvSpPr txBox="1"/>
          <p:nvPr/>
        </p:nvSpPr>
        <p:spPr>
          <a:xfrm>
            <a:off x="950495" y="1297162"/>
            <a:ext cx="8263989"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To fine-tune the cache hierarchy on X86 architecture based on the gem5 simulator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42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C7B335D-93D5-4CE4-9378-032BF3E7A0DA}"/>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071A6F4-620E-487B-8724-CA857B5DDB84}"/>
              </a:ext>
            </a:extLst>
          </p:cNvPr>
          <p:cNvSpPr txBox="1"/>
          <p:nvPr/>
        </p:nvSpPr>
        <p:spPr>
          <a:xfrm>
            <a:off x="897193" y="696910"/>
            <a:ext cx="8590936" cy="492443"/>
          </a:xfrm>
          <a:prstGeom prst="rect">
            <a:avLst/>
          </a:prstGeom>
          <a:noFill/>
        </p:spPr>
        <p:txBody>
          <a:bodyPr wrap="square">
            <a:spAutoFit/>
          </a:bodyPr>
          <a:lstStyle/>
          <a:p>
            <a:pPr rtl="0">
              <a:spcBef>
                <a:spcPts val="0"/>
              </a:spcBef>
              <a:spcAft>
                <a:spcPts val="0"/>
              </a:spcAft>
            </a:pPr>
            <a:r>
              <a:rPr lang="en-IN" sz="2600" b="1" i="0" u="none" strike="noStrike" dirty="0">
                <a:solidFill>
                  <a:srgbClr val="000000"/>
                </a:solidFill>
                <a:effectLst/>
                <a:latin typeface="Times New Roman" panose="02020603050405020304" pitchFamily="18" charset="0"/>
                <a:cs typeface="Times New Roman" panose="02020603050405020304" pitchFamily="18" charset="0"/>
              </a:rPr>
              <a:t>COST FOR DIFFERENT COMBINATIONS</a:t>
            </a:r>
            <a:endParaRPr lang="en-IN" sz="2600" b="1" dirty="0">
              <a:effectLst/>
              <a:latin typeface="Times New Roman" panose="02020603050405020304" pitchFamily="18" charset="0"/>
              <a:cs typeface="Times New Roman" panose="02020603050405020304" pitchFamily="18" charset="0"/>
            </a:endParaRPr>
          </a:p>
        </p:txBody>
      </p:sp>
      <p:pic>
        <p:nvPicPr>
          <p:cNvPr id="6" name="Picture 5" descr="Table&#10;&#10;Description automatically generated with low confidence">
            <a:extLst>
              <a:ext uri="{FF2B5EF4-FFF2-40B4-BE49-F238E27FC236}">
                <a16:creationId xmlns:a16="http://schemas.microsoft.com/office/drawing/2014/main" id="{FA67E077-7EE3-45D8-B9F2-0BC204D936E4}"/>
              </a:ext>
            </a:extLst>
          </p:cNvPr>
          <p:cNvPicPr>
            <a:picLocks noChangeAspect="1"/>
          </p:cNvPicPr>
          <p:nvPr/>
        </p:nvPicPr>
        <p:blipFill rotWithShape="1">
          <a:blip r:embed="rId2">
            <a:extLst>
              <a:ext uri="{28A0092B-C50C-407E-A947-70E740481C1C}">
                <a14:useLocalDpi xmlns:a14="http://schemas.microsoft.com/office/drawing/2010/main" val="0"/>
              </a:ext>
            </a:extLst>
          </a:blip>
          <a:srcRect l="891" t="625" r="497" b="1391"/>
          <a:stretch/>
        </p:blipFill>
        <p:spPr>
          <a:xfrm>
            <a:off x="554438" y="1627092"/>
            <a:ext cx="11083119" cy="5063075"/>
          </a:xfrm>
          <a:prstGeom prst="rect">
            <a:avLst/>
          </a:prstGeom>
        </p:spPr>
      </p:pic>
      <p:pic>
        <p:nvPicPr>
          <p:cNvPr id="8" name="Picture 7" descr="Table&#10;&#10;Description automatically generated">
            <a:extLst>
              <a:ext uri="{FF2B5EF4-FFF2-40B4-BE49-F238E27FC236}">
                <a16:creationId xmlns:a16="http://schemas.microsoft.com/office/drawing/2014/main" id="{3C628651-673D-4F54-AA12-CA45FE3F544A}"/>
              </a:ext>
            </a:extLst>
          </p:cNvPr>
          <p:cNvPicPr>
            <a:picLocks noChangeAspect="1"/>
          </p:cNvPicPr>
          <p:nvPr/>
        </p:nvPicPr>
        <p:blipFill rotWithShape="1">
          <a:blip r:embed="rId3">
            <a:extLst>
              <a:ext uri="{28A0092B-C50C-407E-A947-70E740481C1C}">
                <a14:useLocalDpi xmlns:a14="http://schemas.microsoft.com/office/drawing/2010/main" val="0"/>
              </a:ext>
            </a:extLst>
          </a:blip>
          <a:srcRect l="835" t="1660" r="754" b="91439"/>
          <a:stretch/>
        </p:blipFill>
        <p:spPr>
          <a:xfrm>
            <a:off x="554438" y="1244055"/>
            <a:ext cx="11083119" cy="383037"/>
          </a:xfrm>
          <a:prstGeom prst="rect">
            <a:avLst/>
          </a:prstGeom>
        </p:spPr>
      </p:pic>
    </p:spTree>
    <p:extLst>
      <p:ext uri="{BB962C8B-B14F-4D97-AF65-F5344CB8AC3E}">
        <p14:creationId xmlns:p14="http://schemas.microsoft.com/office/powerpoint/2010/main" val="259350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C10AB9-5128-4DC2-BD3E-74902C0DF8B2}"/>
              </a:ext>
            </a:extLst>
          </p:cNvPr>
          <p:cNvSpPr txBox="1"/>
          <p:nvPr/>
        </p:nvSpPr>
        <p:spPr>
          <a:xfrm>
            <a:off x="966537" y="696910"/>
            <a:ext cx="11406537" cy="492443"/>
          </a:xfrm>
          <a:prstGeom prst="rect">
            <a:avLst/>
          </a:prstGeom>
          <a:noFill/>
        </p:spPr>
        <p:txBody>
          <a:bodyPr wrap="square">
            <a:spAutoFit/>
          </a:bodyPr>
          <a:lstStyle/>
          <a:p>
            <a:pPr rtl="0">
              <a:spcBef>
                <a:spcPts val="0"/>
              </a:spcBef>
              <a:spcAft>
                <a:spcPts val="0"/>
              </a:spcAft>
            </a:pPr>
            <a:r>
              <a:rPr lang="en-US" sz="2600" b="1" i="0" u="none" strike="noStrike" dirty="0">
                <a:solidFill>
                  <a:srgbClr val="000000"/>
                </a:solidFill>
                <a:effectLst/>
                <a:latin typeface="Times New Roman" panose="02020603050405020304" pitchFamily="18" charset="0"/>
                <a:cs typeface="Times New Roman" panose="02020603050405020304" pitchFamily="18" charset="0"/>
              </a:rPr>
              <a:t>OPTIMIZING CACHES FOR PERFORMANCE / COST (458.sjeng)</a:t>
            </a:r>
            <a:endParaRPr lang="en-US" sz="2600" b="1" dirty="0">
              <a:effectLst/>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2DAB156B-098D-4090-9525-ECEB9C2AAB3C}"/>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5" name="Content Placeholder 15">
            <a:extLst>
              <a:ext uri="{FF2B5EF4-FFF2-40B4-BE49-F238E27FC236}">
                <a16:creationId xmlns:a16="http://schemas.microsoft.com/office/drawing/2014/main" id="{C6A79FAB-C807-4140-9F74-70179178B3F8}"/>
              </a:ext>
            </a:extLst>
          </p:cNvPr>
          <p:cNvGraphicFramePr>
            <a:graphicFrameLocks/>
          </p:cNvGraphicFramePr>
          <p:nvPr>
            <p:extLst>
              <p:ext uri="{D42A27DB-BD31-4B8C-83A1-F6EECF244321}">
                <p14:modId xmlns:p14="http://schemas.microsoft.com/office/powerpoint/2010/main" val="3039260589"/>
              </p:ext>
            </p:extLst>
          </p:nvPr>
        </p:nvGraphicFramePr>
        <p:xfrm>
          <a:off x="643287" y="1189353"/>
          <a:ext cx="4724400" cy="24737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15">
            <a:extLst>
              <a:ext uri="{FF2B5EF4-FFF2-40B4-BE49-F238E27FC236}">
                <a16:creationId xmlns:a16="http://schemas.microsoft.com/office/drawing/2014/main" id="{61F88C19-F969-4FF8-AB94-0D21439E6FD2}"/>
              </a:ext>
            </a:extLst>
          </p:cNvPr>
          <p:cNvGraphicFramePr>
            <a:graphicFrameLocks/>
          </p:cNvGraphicFramePr>
          <p:nvPr>
            <p:extLst>
              <p:ext uri="{D42A27DB-BD31-4B8C-83A1-F6EECF244321}">
                <p14:modId xmlns:p14="http://schemas.microsoft.com/office/powerpoint/2010/main" val="608294786"/>
              </p:ext>
            </p:extLst>
          </p:nvPr>
        </p:nvGraphicFramePr>
        <p:xfrm>
          <a:off x="643287" y="3706891"/>
          <a:ext cx="4724400" cy="24737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15">
            <a:extLst>
              <a:ext uri="{FF2B5EF4-FFF2-40B4-BE49-F238E27FC236}">
                <a16:creationId xmlns:a16="http://schemas.microsoft.com/office/drawing/2014/main" id="{F9CDC1EB-2A9E-4D95-9B89-BB6CB430848F}"/>
              </a:ext>
            </a:extLst>
          </p:cNvPr>
          <p:cNvGraphicFramePr>
            <a:graphicFrameLocks/>
          </p:cNvGraphicFramePr>
          <p:nvPr>
            <p:extLst>
              <p:ext uri="{D42A27DB-BD31-4B8C-83A1-F6EECF244321}">
                <p14:modId xmlns:p14="http://schemas.microsoft.com/office/powerpoint/2010/main" val="2695309286"/>
              </p:ext>
            </p:extLst>
          </p:nvPr>
        </p:nvGraphicFramePr>
        <p:xfrm>
          <a:off x="6682137" y="1189353"/>
          <a:ext cx="4724400" cy="24737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ontent Placeholder 15">
            <a:extLst>
              <a:ext uri="{FF2B5EF4-FFF2-40B4-BE49-F238E27FC236}">
                <a16:creationId xmlns:a16="http://schemas.microsoft.com/office/drawing/2014/main" id="{2E1361B6-FED3-4964-B674-74F191CACF21}"/>
              </a:ext>
            </a:extLst>
          </p:cNvPr>
          <p:cNvGraphicFramePr>
            <a:graphicFrameLocks/>
          </p:cNvGraphicFramePr>
          <p:nvPr>
            <p:extLst>
              <p:ext uri="{D42A27DB-BD31-4B8C-83A1-F6EECF244321}">
                <p14:modId xmlns:p14="http://schemas.microsoft.com/office/powerpoint/2010/main" val="1475789192"/>
              </p:ext>
            </p:extLst>
          </p:nvPr>
        </p:nvGraphicFramePr>
        <p:xfrm>
          <a:off x="6682137" y="3706891"/>
          <a:ext cx="4724400" cy="2473722"/>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7366A4F0-72DB-4076-BC6C-4602902357D3}"/>
              </a:ext>
            </a:extLst>
          </p:cNvPr>
          <p:cNvSpPr txBox="1"/>
          <p:nvPr/>
        </p:nvSpPr>
        <p:spPr>
          <a:xfrm>
            <a:off x="10997380" y="5422426"/>
            <a:ext cx="1194620"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Scale:</a:t>
            </a:r>
          </a:p>
          <a:p>
            <a:r>
              <a:rPr lang="en-US" sz="1400" dirty="0">
                <a:latin typeface="Times New Roman" panose="02020603050405020304" pitchFamily="18" charset="0"/>
                <a:cs typeface="Times New Roman" panose="02020603050405020304" pitchFamily="18" charset="0"/>
              </a:rPr>
              <a:t>X axis = CPI</a:t>
            </a:r>
          </a:p>
          <a:p>
            <a:r>
              <a:rPr lang="en-US" sz="1400" dirty="0">
                <a:latin typeface="Times New Roman" panose="02020603050405020304" pitchFamily="18" charset="0"/>
                <a:cs typeface="Times New Roman" panose="02020603050405020304" pitchFamily="18" charset="0"/>
              </a:rPr>
              <a:t>Y axis = Cost</a:t>
            </a:r>
          </a:p>
        </p:txBody>
      </p:sp>
    </p:spTree>
    <p:extLst>
      <p:ext uri="{BB962C8B-B14F-4D97-AF65-F5344CB8AC3E}">
        <p14:creationId xmlns:p14="http://schemas.microsoft.com/office/powerpoint/2010/main" val="3498648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D1FDCC-FE87-4D38-91E3-D4E07870E3CE}"/>
              </a:ext>
            </a:extLst>
          </p:cNvPr>
          <p:cNvSpPr txBox="1"/>
          <p:nvPr/>
        </p:nvSpPr>
        <p:spPr>
          <a:xfrm>
            <a:off x="966537" y="696910"/>
            <a:ext cx="11406537" cy="492443"/>
          </a:xfrm>
          <a:prstGeom prst="rect">
            <a:avLst/>
          </a:prstGeom>
          <a:noFill/>
        </p:spPr>
        <p:txBody>
          <a:bodyPr wrap="square">
            <a:spAutoFit/>
          </a:bodyPr>
          <a:lstStyle/>
          <a:p>
            <a:pPr rtl="0">
              <a:spcBef>
                <a:spcPts val="0"/>
              </a:spcBef>
              <a:spcAft>
                <a:spcPts val="0"/>
              </a:spcAft>
            </a:pPr>
            <a:r>
              <a:rPr lang="en-US" sz="2600" b="1" i="0" u="none" strike="noStrike" dirty="0">
                <a:solidFill>
                  <a:srgbClr val="000000"/>
                </a:solidFill>
                <a:effectLst/>
                <a:latin typeface="Times New Roman" panose="02020603050405020304" pitchFamily="18" charset="0"/>
                <a:cs typeface="Times New Roman" panose="02020603050405020304" pitchFamily="18" charset="0"/>
              </a:rPr>
              <a:t>OPTIMIZING CACHES FOR PERFORMANCE / COST (458.sjeng)</a:t>
            </a:r>
            <a:endParaRPr lang="en-US" sz="2600" b="1" dirty="0">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087A1E04-8643-4B66-9726-523A252E09FF}"/>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4" name="Content Placeholder 15">
            <a:extLst>
              <a:ext uri="{FF2B5EF4-FFF2-40B4-BE49-F238E27FC236}">
                <a16:creationId xmlns:a16="http://schemas.microsoft.com/office/drawing/2014/main" id="{9BF3A4CD-790C-46BF-B7CB-CD388587B1E4}"/>
              </a:ext>
            </a:extLst>
          </p:cNvPr>
          <p:cNvGraphicFramePr>
            <a:graphicFrameLocks/>
          </p:cNvGraphicFramePr>
          <p:nvPr>
            <p:extLst>
              <p:ext uri="{D42A27DB-BD31-4B8C-83A1-F6EECF244321}">
                <p14:modId xmlns:p14="http://schemas.microsoft.com/office/powerpoint/2010/main" val="3817950037"/>
              </p:ext>
            </p:extLst>
          </p:nvPr>
        </p:nvGraphicFramePr>
        <p:xfrm>
          <a:off x="730667" y="1189353"/>
          <a:ext cx="4724400" cy="24737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15">
            <a:extLst>
              <a:ext uri="{FF2B5EF4-FFF2-40B4-BE49-F238E27FC236}">
                <a16:creationId xmlns:a16="http://schemas.microsoft.com/office/drawing/2014/main" id="{868E2877-395E-4434-AD6B-4BB15BE6E32F}"/>
              </a:ext>
            </a:extLst>
          </p:cNvPr>
          <p:cNvGraphicFramePr>
            <a:graphicFrameLocks/>
          </p:cNvGraphicFramePr>
          <p:nvPr>
            <p:extLst>
              <p:ext uri="{D42A27DB-BD31-4B8C-83A1-F6EECF244321}">
                <p14:modId xmlns:p14="http://schemas.microsoft.com/office/powerpoint/2010/main" val="2277245411"/>
              </p:ext>
            </p:extLst>
          </p:nvPr>
        </p:nvGraphicFramePr>
        <p:xfrm>
          <a:off x="730667" y="3687368"/>
          <a:ext cx="4724400" cy="24737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15">
            <a:extLst>
              <a:ext uri="{FF2B5EF4-FFF2-40B4-BE49-F238E27FC236}">
                <a16:creationId xmlns:a16="http://schemas.microsoft.com/office/drawing/2014/main" id="{52FBE976-D52E-4711-96C6-B144DB193FD3}"/>
              </a:ext>
            </a:extLst>
          </p:cNvPr>
          <p:cNvGraphicFramePr>
            <a:graphicFrameLocks/>
          </p:cNvGraphicFramePr>
          <p:nvPr>
            <p:extLst>
              <p:ext uri="{D42A27DB-BD31-4B8C-83A1-F6EECF244321}">
                <p14:modId xmlns:p14="http://schemas.microsoft.com/office/powerpoint/2010/main" val="1696966460"/>
              </p:ext>
            </p:extLst>
          </p:nvPr>
        </p:nvGraphicFramePr>
        <p:xfrm>
          <a:off x="6572871" y="1189353"/>
          <a:ext cx="4724400" cy="24737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ontent Placeholder 15">
            <a:extLst>
              <a:ext uri="{FF2B5EF4-FFF2-40B4-BE49-F238E27FC236}">
                <a16:creationId xmlns:a16="http://schemas.microsoft.com/office/drawing/2014/main" id="{0F2ED42A-96A0-4447-B67F-B14C10B5B687}"/>
              </a:ext>
            </a:extLst>
          </p:cNvPr>
          <p:cNvGraphicFramePr>
            <a:graphicFrameLocks/>
          </p:cNvGraphicFramePr>
          <p:nvPr>
            <p:extLst>
              <p:ext uri="{D42A27DB-BD31-4B8C-83A1-F6EECF244321}">
                <p14:modId xmlns:p14="http://schemas.microsoft.com/office/powerpoint/2010/main" val="2353176676"/>
              </p:ext>
            </p:extLst>
          </p:nvPr>
        </p:nvGraphicFramePr>
        <p:xfrm>
          <a:off x="6572871" y="3687368"/>
          <a:ext cx="4724400" cy="2473722"/>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FA98E34E-D203-440E-928B-6EE4D96ADB11}"/>
              </a:ext>
            </a:extLst>
          </p:cNvPr>
          <p:cNvSpPr txBox="1"/>
          <p:nvPr/>
        </p:nvSpPr>
        <p:spPr>
          <a:xfrm>
            <a:off x="11115368" y="5422426"/>
            <a:ext cx="1165123"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Scale:</a:t>
            </a:r>
          </a:p>
          <a:p>
            <a:r>
              <a:rPr lang="en-US" sz="1400" dirty="0">
                <a:latin typeface="Times New Roman" panose="02020603050405020304" pitchFamily="18" charset="0"/>
                <a:cs typeface="Times New Roman" panose="02020603050405020304" pitchFamily="18" charset="0"/>
              </a:rPr>
              <a:t>X axis = CPI</a:t>
            </a:r>
          </a:p>
          <a:p>
            <a:r>
              <a:rPr lang="en-US" sz="1400" dirty="0">
                <a:latin typeface="Times New Roman" panose="02020603050405020304" pitchFamily="18" charset="0"/>
                <a:cs typeface="Times New Roman" panose="02020603050405020304" pitchFamily="18" charset="0"/>
              </a:rPr>
              <a:t>Y axis = Cost</a:t>
            </a:r>
          </a:p>
        </p:txBody>
      </p:sp>
    </p:spTree>
    <p:extLst>
      <p:ext uri="{BB962C8B-B14F-4D97-AF65-F5344CB8AC3E}">
        <p14:creationId xmlns:p14="http://schemas.microsoft.com/office/powerpoint/2010/main" val="860533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F0C54-5E27-4999-9878-6FAB76CA8E17}"/>
              </a:ext>
            </a:extLst>
          </p:cNvPr>
          <p:cNvSpPr txBox="1"/>
          <p:nvPr/>
        </p:nvSpPr>
        <p:spPr>
          <a:xfrm>
            <a:off x="966537" y="696910"/>
            <a:ext cx="11406537" cy="492443"/>
          </a:xfrm>
          <a:prstGeom prst="rect">
            <a:avLst/>
          </a:prstGeom>
          <a:noFill/>
        </p:spPr>
        <p:txBody>
          <a:bodyPr wrap="square">
            <a:spAutoFit/>
          </a:bodyPr>
          <a:lstStyle/>
          <a:p>
            <a:pPr rtl="0">
              <a:spcBef>
                <a:spcPts val="0"/>
              </a:spcBef>
              <a:spcAft>
                <a:spcPts val="0"/>
              </a:spcAft>
            </a:pPr>
            <a:r>
              <a:rPr lang="en-US" sz="2600" b="1" i="0" u="none" strike="noStrike" dirty="0">
                <a:solidFill>
                  <a:srgbClr val="000000"/>
                </a:solidFill>
                <a:effectLst/>
                <a:latin typeface="Times New Roman" panose="02020603050405020304" pitchFamily="18" charset="0"/>
                <a:cs typeface="Times New Roman" panose="02020603050405020304" pitchFamily="18" charset="0"/>
              </a:rPr>
              <a:t>OPTIMIZING CACHES FOR PERFORMANCE / COST (470.lbm)</a:t>
            </a:r>
            <a:endParaRPr lang="en-US" sz="2600" b="1" dirty="0">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0C0F2D12-46F1-4718-944C-F636CAF74BBF}"/>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8" name="Content Placeholder 15">
            <a:extLst>
              <a:ext uri="{FF2B5EF4-FFF2-40B4-BE49-F238E27FC236}">
                <a16:creationId xmlns:a16="http://schemas.microsoft.com/office/drawing/2014/main" id="{2909FECA-A1A8-435F-8FDA-98D14EB01495}"/>
              </a:ext>
            </a:extLst>
          </p:cNvPr>
          <p:cNvGraphicFramePr>
            <a:graphicFrameLocks/>
          </p:cNvGraphicFramePr>
          <p:nvPr>
            <p:extLst>
              <p:ext uri="{D42A27DB-BD31-4B8C-83A1-F6EECF244321}">
                <p14:modId xmlns:p14="http://schemas.microsoft.com/office/powerpoint/2010/main" val="1832611966"/>
              </p:ext>
            </p:extLst>
          </p:nvPr>
        </p:nvGraphicFramePr>
        <p:xfrm>
          <a:off x="533400" y="1189353"/>
          <a:ext cx="4724400" cy="24737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15">
            <a:extLst>
              <a:ext uri="{FF2B5EF4-FFF2-40B4-BE49-F238E27FC236}">
                <a16:creationId xmlns:a16="http://schemas.microsoft.com/office/drawing/2014/main" id="{8421E7FE-92A5-42D5-97A0-6E97E6873FC7}"/>
              </a:ext>
            </a:extLst>
          </p:cNvPr>
          <p:cNvGraphicFramePr>
            <a:graphicFrameLocks/>
          </p:cNvGraphicFramePr>
          <p:nvPr>
            <p:extLst>
              <p:ext uri="{D42A27DB-BD31-4B8C-83A1-F6EECF244321}">
                <p14:modId xmlns:p14="http://schemas.microsoft.com/office/powerpoint/2010/main" val="4177618380"/>
              </p:ext>
            </p:extLst>
          </p:nvPr>
        </p:nvGraphicFramePr>
        <p:xfrm>
          <a:off x="551420" y="3735454"/>
          <a:ext cx="4724400" cy="24737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15">
            <a:extLst>
              <a:ext uri="{FF2B5EF4-FFF2-40B4-BE49-F238E27FC236}">
                <a16:creationId xmlns:a16="http://schemas.microsoft.com/office/drawing/2014/main" id="{54F60B2A-C19F-4B3B-B7E4-7D913B8E7093}"/>
              </a:ext>
            </a:extLst>
          </p:cNvPr>
          <p:cNvGraphicFramePr>
            <a:graphicFrameLocks/>
          </p:cNvGraphicFramePr>
          <p:nvPr>
            <p:extLst>
              <p:ext uri="{D42A27DB-BD31-4B8C-83A1-F6EECF244321}">
                <p14:modId xmlns:p14="http://schemas.microsoft.com/office/powerpoint/2010/main" val="817045508"/>
              </p:ext>
            </p:extLst>
          </p:nvPr>
        </p:nvGraphicFramePr>
        <p:xfrm>
          <a:off x="6572250" y="1189353"/>
          <a:ext cx="4724400" cy="24737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ontent Placeholder 15">
            <a:extLst>
              <a:ext uri="{FF2B5EF4-FFF2-40B4-BE49-F238E27FC236}">
                <a16:creationId xmlns:a16="http://schemas.microsoft.com/office/drawing/2014/main" id="{8E05EAE0-537D-41AF-A81D-DD2893A910BA}"/>
              </a:ext>
            </a:extLst>
          </p:cNvPr>
          <p:cNvGraphicFramePr>
            <a:graphicFrameLocks/>
          </p:cNvGraphicFramePr>
          <p:nvPr>
            <p:extLst>
              <p:ext uri="{D42A27DB-BD31-4B8C-83A1-F6EECF244321}">
                <p14:modId xmlns:p14="http://schemas.microsoft.com/office/powerpoint/2010/main" val="2925266030"/>
              </p:ext>
            </p:extLst>
          </p:nvPr>
        </p:nvGraphicFramePr>
        <p:xfrm>
          <a:off x="6572250" y="3735454"/>
          <a:ext cx="4724400" cy="2473722"/>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a:extLst>
              <a:ext uri="{FF2B5EF4-FFF2-40B4-BE49-F238E27FC236}">
                <a16:creationId xmlns:a16="http://schemas.microsoft.com/office/drawing/2014/main" id="{C2915BF1-ECD3-4D53-A6EA-7DD119D2EA98}"/>
              </a:ext>
            </a:extLst>
          </p:cNvPr>
          <p:cNvSpPr txBox="1"/>
          <p:nvPr/>
        </p:nvSpPr>
        <p:spPr>
          <a:xfrm>
            <a:off x="11120579" y="5422426"/>
            <a:ext cx="1184787"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Scale:</a:t>
            </a:r>
          </a:p>
          <a:p>
            <a:r>
              <a:rPr lang="en-US" sz="1400" dirty="0">
                <a:latin typeface="Times New Roman" panose="02020603050405020304" pitchFamily="18" charset="0"/>
                <a:cs typeface="Times New Roman" panose="02020603050405020304" pitchFamily="18" charset="0"/>
              </a:rPr>
              <a:t>X axis = CPI</a:t>
            </a:r>
          </a:p>
          <a:p>
            <a:r>
              <a:rPr lang="en-US" sz="1400" dirty="0">
                <a:latin typeface="Times New Roman" panose="02020603050405020304" pitchFamily="18" charset="0"/>
                <a:cs typeface="Times New Roman" panose="02020603050405020304" pitchFamily="18" charset="0"/>
              </a:rPr>
              <a:t>Y axis = Cost</a:t>
            </a:r>
          </a:p>
        </p:txBody>
      </p:sp>
    </p:spTree>
    <p:extLst>
      <p:ext uri="{BB962C8B-B14F-4D97-AF65-F5344CB8AC3E}">
        <p14:creationId xmlns:p14="http://schemas.microsoft.com/office/powerpoint/2010/main" val="464214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3025CC-4255-4CDA-9254-CCDFA6422969}"/>
              </a:ext>
            </a:extLst>
          </p:cNvPr>
          <p:cNvSpPr txBox="1"/>
          <p:nvPr/>
        </p:nvSpPr>
        <p:spPr>
          <a:xfrm>
            <a:off x="966537" y="696910"/>
            <a:ext cx="11406537" cy="492443"/>
          </a:xfrm>
          <a:prstGeom prst="rect">
            <a:avLst/>
          </a:prstGeom>
          <a:noFill/>
        </p:spPr>
        <p:txBody>
          <a:bodyPr wrap="square">
            <a:spAutoFit/>
          </a:bodyPr>
          <a:lstStyle/>
          <a:p>
            <a:pPr rtl="0">
              <a:spcBef>
                <a:spcPts val="0"/>
              </a:spcBef>
              <a:spcAft>
                <a:spcPts val="0"/>
              </a:spcAft>
            </a:pPr>
            <a:r>
              <a:rPr lang="en-US" sz="2600" b="1" i="0" u="none" strike="noStrike" dirty="0">
                <a:solidFill>
                  <a:srgbClr val="000000"/>
                </a:solidFill>
                <a:effectLst/>
                <a:latin typeface="Times New Roman" panose="02020603050405020304" pitchFamily="18" charset="0"/>
                <a:cs typeface="Times New Roman" panose="02020603050405020304" pitchFamily="18" charset="0"/>
              </a:rPr>
              <a:t>OPTIMIZING CACHES FOR PERFORMANCE / COST (470.lbm)</a:t>
            </a:r>
            <a:endParaRPr lang="en-US" sz="2600" b="1" dirty="0">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C1A7D7F9-00E8-4BBD-AA05-C7BBB0CCCA3D}"/>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4" name="Content Placeholder 15">
            <a:extLst>
              <a:ext uri="{FF2B5EF4-FFF2-40B4-BE49-F238E27FC236}">
                <a16:creationId xmlns:a16="http://schemas.microsoft.com/office/drawing/2014/main" id="{C9C9B73F-8609-4134-A3F1-A7998CE040DB}"/>
              </a:ext>
            </a:extLst>
          </p:cNvPr>
          <p:cNvGraphicFramePr>
            <a:graphicFrameLocks/>
          </p:cNvGraphicFramePr>
          <p:nvPr>
            <p:extLst>
              <p:ext uri="{D42A27DB-BD31-4B8C-83A1-F6EECF244321}">
                <p14:modId xmlns:p14="http://schemas.microsoft.com/office/powerpoint/2010/main" val="76171578"/>
              </p:ext>
            </p:extLst>
          </p:nvPr>
        </p:nvGraphicFramePr>
        <p:xfrm>
          <a:off x="743023" y="1189353"/>
          <a:ext cx="4724400" cy="24737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15">
            <a:extLst>
              <a:ext uri="{FF2B5EF4-FFF2-40B4-BE49-F238E27FC236}">
                <a16:creationId xmlns:a16="http://schemas.microsoft.com/office/drawing/2014/main" id="{7166861E-5A12-4BD7-9D7D-57A6C4BBD73B}"/>
              </a:ext>
            </a:extLst>
          </p:cNvPr>
          <p:cNvGraphicFramePr>
            <a:graphicFrameLocks/>
          </p:cNvGraphicFramePr>
          <p:nvPr>
            <p:extLst>
              <p:ext uri="{D42A27DB-BD31-4B8C-83A1-F6EECF244321}">
                <p14:modId xmlns:p14="http://schemas.microsoft.com/office/powerpoint/2010/main" val="3682302355"/>
              </p:ext>
            </p:extLst>
          </p:nvPr>
        </p:nvGraphicFramePr>
        <p:xfrm>
          <a:off x="743023" y="3765950"/>
          <a:ext cx="4724400" cy="24737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15">
            <a:extLst>
              <a:ext uri="{FF2B5EF4-FFF2-40B4-BE49-F238E27FC236}">
                <a16:creationId xmlns:a16="http://schemas.microsoft.com/office/drawing/2014/main" id="{79E0711F-9FAA-4E38-8C22-1E7D796309E6}"/>
              </a:ext>
            </a:extLst>
          </p:cNvPr>
          <p:cNvGraphicFramePr>
            <a:graphicFrameLocks/>
          </p:cNvGraphicFramePr>
          <p:nvPr>
            <p:extLst>
              <p:ext uri="{D42A27DB-BD31-4B8C-83A1-F6EECF244321}">
                <p14:modId xmlns:p14="http://schemas.microsoft.com/office/powerpoint/2010/main" val="706507088"/>
              </p:ext>
            </p:extLst>
          </p:nvPr>
        </p:nvGraphicFramePr>
        <p:xfrm>
          <a:off x="6682137" y="1292227"/>
          <a:ext cx="4724400" cy="24737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ontent Placeholder 15">
            <a:extLst>
              <a:ext uri="{FF2B5EF4-FFF2-40B4-BE49-F238E27FC236}">
                <a16:creationId xmlns:a16="http://schemas.microsoft.com/office/drawing/2014/main" id="{6B440476-E4EE-41B0-9554-D36EF8237955}"/>
              </a:ext>
            </a:extLst>
          </p:cNvPr>
          <p:cNvGraphicFramePr>
            <a:graphicFrameLocks/>
          </p:cNvGraphicFramePr>
          <p:nvPr>
            <p:extLst>
              <p:ext uri="{D42A27DB-BD31-4B8C-83A1-F6EECF244321}">
                <p14:modId xmlns:p14="http://schemas.microsoft.com/office/powerpoint/2010/main" val="1427025162"/>
              </p:ext>
            </p:extLst>
          </p:nvPr>
        </p:nvGraphicFramePr>
        <p:xfrm>
          <a:off x="6682137" y="3765950"/>
          <a:ext cx="4724400" cy="2473722"/>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8ECF72AD-080D-47A9-AEA6-B42D959D0DD5}"/>
              </a:ext>
            </a:extLst>
          </p:cNvPr>
          <p:cNvSpPr txBox="1"/>
          <p:nvPr/>
        </p:nvSpPr>
        <p:spPr>
          <a:xfrm>
            <a:off x="11080132" y="5422426"/>
            <a:ext cx="1214284"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Scale:</a:t>
            </a:r>
          </a:p>
          <a:p>
            <a:r>
              <a:rPr lang="en-US" sz="1400" dirty="0">
                <a:latin typeface="Times New Roman" panose="02020603050405020304" pitchFamily="18" charset="0"/>
                <a:cs typeface="Times New Roman" panose="02020603050405020304" pitchFamily="18" charset="0"/>
              </a:rPr>
              <a:t>X axis = CPI</a:t>
            </a:r>
          </a:p>
          <a:p>
            <a:r>
              <a:rPr lang="en-US" sz="1400" dirty="0">
                <a:latin typeface="Times New Roman" panose="02020603050405020304" pitchFamily="18" charset="0"/>
                <a:cs typeface="Times New Roman" panose="02020603050405020304" pitchFamily="18" charset="0"/>
              </a:rPr>
              <a:t>Y axis = Cost</a:t>
            </a:r>
          </a:p>
        </p:txBody>
      </p:sp>
    </p:spTree>
    <p:extLst>
      <p:ext uri="{BB962C8B-B14F-4D97-AF65-F5344CB8AC3E}">
        <p14:creationId xmlns:p14="http://schemas.microsoft.com/office/powerpoint/2010/main" val="757158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D825DDF-94B5-4A33-A180-4B2065499672}"/>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2D478CD-3B57-4D7E-9943-90AD71C4D1AE}"/>
              </a:ext>
            </a:extLst>
          </p:cNvPr>
          <p:cNvSpPr txBox="1"/>
          <p:nvPr/>
        </p:nvSpPr>
        <p:spPr>
          <a:xfrm>
            <a:off x="966537" y="683793"/>
            <a:ext cx="6100916" cy="492443"/>
          </a:xfrm>
          <a:prstGeom prst="rect">
            <a:avLst/>
          </a:prstGeom>
          <a:noFill/>
        </p:spPr>
        <p:txBody>
          <a:bodyPr wrap="square">
            <a:spAutoFit/>
          </a:bodyPr>
          <a:lstStyle/>
          <a:p>
            <a:pPr rtl="0">
              <a:spcBef>
                <a:spcPts val="0"/>
              </a:spcBef>
              <a:spcAft>
                <a:spcPts val="0"/>
              </a:spcAft>
            </a:pPr>
            <a:r>
              <a:rPr lang="en-IN" sz="2600" b="1" i="0" u="none" strike="noStrike" dirty="0">
                <a:solidFill>
                  <a:srgbClr val="000000"/>
                </a:solidFill>
                <a:effectLst/>
                <a:latin typeface="Times New Roman" panose="02020603050405020304" pitchFamily="18" charset="0"/>
                <a:cs typeface="Times New Roman" panose="02020603050405020304" pitchFamily="18" charset="0"/>
              </a:rPr>
              <a:t>CONCLUSION</a:t>
            </a:r>
            <a:endParaRPr lang="en-IN" sz="2600" b="0"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336567-4E96-486C-A0A7-2A08E0778F97}"/>
              </a:ext>
            </a:extLst>
          </p:cNvPr>
          <p:cNvSpPr txBox="1"/>
          <p:nvPr/>
        </p:nvSpPr>
        <p:spPr>
          <a:xfrm>
            <a:off x="966537" y="1273814"/>
            <a:ext cx="10440000" cy="1605568"/>
          </a:xfrm>
          <a:prstGeom prst="rect">
            <a:avLst/>
          </a:prstGeom>
          <a:noFill/>
        </p:spPr>
        <p:txBody>
          <a:bodyPr wrap="square">
            <a:spAutoFit/>
          </a:bodyPr>
          <a:lstStyle/>
          <a:p>
            <a:pPr marL="285750" indent="-285750" algn="just" rtl="0" fontAlgn="base">
              <a:spcBef>
                <a:spcPts val="0"/>
              </a:spcBef>
              <a:spcAft>
                <a:spcPts val="5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We can see from the graphs that as CPI falls, the cost of the cache rises since the hardware cost rises.</a:t>
            </a:r>
          </a:p>
          <a:p>
            <a:pPr marL="285750" indent="-285750" algn="just" rtl="0" fontAlgn="base">
              <a:spcBef>
                <a:spcPts val="0"/>
              </a:spcBef>
              <a:spcAft>
                <a:spcPts val="5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Cache line size =64 KB, D L1 cache size =  128KB, I L1 cache size = 128KB, L2 cache size = 512KB with D L1 associativity = 8 and I L1 associativity = 8, L2 associativity = 8 is optimum for 458.sjeng benchmark.</a:t>
            </a:r>
          </a:p>
          <a:p>
            <a:pPr marL="285750" indent="-285750" algn="just" rtl="0" fontAlgn="base">
              <a:spcBef>
                <a:spcPts val="0"/>
              </a:spcBef>
              <a:spcAft>
                <a:spcPts val="5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Cache line size =64 KB, D L1 cache size =  128KB, I L1 cache size = 128KB, L2 cache size = 512KB with D L1 associativity = 4 and I L1 associativity = 8, L2 associativity = 8 is optimum for 470.lbm benchmark.</a:t>
            </a:r>
          </a:p>
        </p:txBody>
      </p:sp>
    </p:spTree>
    <p:extLst>
      <p:ext uri="{BB962C8B-B14F-4D97-AF65-F5344CB8AC3E}">
        <p14:creationId xmlns:p14="http://schemas.microsoft.com/office/powerpoint/2010/main" val="204789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3DBA3-3E7A-4927-AEB3-4407B9DEC0A2}"/>
              </a:ext>
            </a:extLst>
          </p:cNvPr>
          <p:cNvSpPr txBox="1"/>
          <p:nvPr/>
        </p:nvSpPr>
        <p:spPr>
          <a:xfrm>
            <a:off x="837165" y="516386"/>
            <a:ext cx="6104020" cy="492443"/>
          </a:xfrm>
          <a:prstGeom prst="rect">
            <a:avLst/>
          </a:prstGeom>
          <a:noFill/>
        </p:spPr>
        <p:txBody>
          <a:bodyPr wrap="square">
            <a:spAutoFit/>
          </a:bodyPr>
          <a:lstStyle/>
          <a:p>
            <a:pPr rtl="0">
              <a:spcBef>
                <a:spcPts val="0"/>
              </a:spcBef>
              <a:spcAft>
                <a:spcPts val="0"/>
              </a:spcAft>
            </a:pPr>
            <a:r>
              <a:rPr lang="en-IN" sz="2600" b="1" dirty="0">
                <a:solidFill>
                  <a:srgbClr val="000000"/>
                </a:solidFill>
                <a:latin typeface="Times New Roman" panose="02020603050405020304" pitchFamily="18" charset="0"/>
                <a:cs typeface="Times New Roman" panose="02020603050405020304" pitchFamily="18" charset="0"/>
              </a:rPr>
              <a:t>I</a:t>
            </a:r>
            <a:r>
              <a:rPr lang="en-IN" sz="2600" b="1" i="0" u="none" strike="noStrike" dirty="0">
                <a:solidFill>
                  <a:srgbClr val="000000"/>
                </a:solidFill>
                <a:effectLst/>
                <a:latin typeface="Times New Roman" panose="02020603050405020304" pitchFamily="18" charset="0"/>
                <a:cs typeface="Times New Roman" panose="02020603050405020304" pitchFamily="18" charset="0"/>
              </a:rPr>
              <a:t>NTRODUCTION TO CACHES</a:t>
            </a:r>
            <a:endParaRPr lang="en-IN" sz="2600" b="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60466C-5D7D-4FE7-8771-388BE0B37855}"/>
              </a:ext>
            </a:extLst>
          </p:cNvPr>
          <p:cNvSpPr txBox="1"/>
          <p:nvPr/>
        </p:nvSpPr>
        <p:spPr>
          <a:xfrm>
            <a:off x="837165" y="1091268"/>
            <a:ext cx="10440000" cy="1277273"/>
          </a:xfrm>
          <a:prstGeom prst="rect">
            <a:avLst/>
          </a:prstGeom>
          <a:noFill/>
        </p:spPr>
        <p:txBody>
          <a:bodyPr wrap="square">
            <a:spAutoFit/>
          </a:bodyPr>
          <a:lstStyle/>
          <a:p>
            <a:pPr marL="285750" indent="-285750" algn="just" rtl="0" fontAlgn="base">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Some data is stored on the processor in a structure called CACHE to circumvent the delay of DRAM technology.</a:t>
            </a:r>
          </a:p>
          <a:p>
            <a:pPr marL="285750" indent="-285750" algn="just" rtl="0" fontAlgn="base">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It makes use of SRAM, which is faster than DRAM but has a lower bit density.</a:t>
            </a:r>
          </a:p>
          <a:p>
            <a:pPr marL="285750" indent="-285750" algn="just" rtl="0" fontAlgn="base">
              <a:spcBef>
                <a:spcPts val="0"/>
              </a:spcBef>
              <a:spcAft>
                <a:spcPts val="3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On-chip memory is another name for cache.</a:t>
            </a:r>
          </a:p>
        </p:txBody>
      </p:sp>
      <p:cxnSp>
        <p:nvCxnSpPr>
          <p:cNvPr id="6" name="Straight Connector 5">
            <a:extLst>
              <a:ext uri="{FF2B5EF4-FFF2-40B4-BE49-F238E27FC236}">
                <a16:creationId xmlns:a16="http://schemas.microsoft.com/office/drawing/2014/main" id="{0DEB7C7C-67FF-478E-A0B9-46C3B0A099A8}"/>
              </a:ext>
            </a:extLst>
          </p:cNvPr>
          <p:cNvCxnSpPr/>
          <p:nvPr/>
        </p:nvCxnSpPr>
        <p:spPr>
          <a:xfrm>
            <a:off x="837165" y="1008829"/>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881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59C368-1539-4C49-9EF1-274DB86FC7AA}"/>
              </a:ext>
            </a:extLst>
          </p:cNvPr>
          <p:cNvSpPr txBox="1"/>
          <p:nvPr/>
        </p:nvSpPr>
        <p:spPr>
          <a:xfrm>
            <a:off x="822158" y="681608"/>
            <a:ext cx="6104020" cy="492443"/>
          </a:xfrm>
          <a:prstGeom prst="rect">
            <a:avLst/>
          </a:prstGeom>
          <a:noFill/>
        </p:spPr>
        <p:txBody>
          <a:bodyPr wrap="square">
            <a:spAutoFit/>
          </a:bodyPr>
          <a:lstStyle/>
          <a:p>
            <a:pPr rtl="0">
              <a:spcBef>
                <a:spcPts val="0"/>
              </a:spcBef>
              <a:spcAft>
                <a:spcPts val="0"/>
              </a:spcAft>
            </a:pPr>
            <a:r>
              <a:rPr lang="en-IN" sz="2600" b="1" i="0" u="none" strike="noStrike" dirty="0">
                <a:solidFill>
                  <a:srgbClr val="000000"/>
                </a:solidFill>
                <a:effectLst/>
                <a:latin typeface="Times New Roman" panose="02020603050405020304" pitchFamily="18" charset="0"/>
                <a:cs typeface="Times New Roman" panose="02020603050405020304" pitchFamily="18" charset="0"/>
              </a:rPr>
              <a:t>ACCESSING GEM5</a:t>
            </a:r>
            <a:endParaRPr lang="en-IN" sz="2600" b="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FF5A29E-6DB3-447E-AB91-79943D8429E8}"/>
              </a:ext>
            </a:extLst>
          </p:cNvPr>
          <p:cNvSpPr txBox="1"/>
          <p:nvPr/>
        </p:nvSpPr>
        <p:spPr>
          <a:xfrm>
            <a:off x="822158" y="1174051"/>
            <a:ext cx="10493842" cy="3226524"/>
          </a:xfrm>
          <a:prstGeom prst="rect">
            <a:avLst/>
          </a:prstGeom>
          <a:noFill/>
        </p:spPr>
        <p:txBody>
          <a:bodyPr wrap="square">
            <a:spAutoFit/>
          </a:bodyPr>
          <a:lstStyle/>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GEM5 was accessed using the server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ce6304.utdallas.edu</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a:t>
            </a:r>
          </a:p>
          <a:p>
            <a:pPr marL="285750" indent="-285750"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PuTTY was used to connect to the Host using the SSH connection type.</a:t>
            </a:r>
          </a:p>
          <a:p>
            <a:pPr marL="285750" indent="-285750"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We can access to the directory by giving the information requested by the directory.</a:t>
            </a:r>
          </a:p>
          <a:p>
            <a:pPr marL="285750" indent="-285750"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gem5 simulator is found in /usr/local/gem5, which can be copied to your home directory or local directory.</a:t>
            </a:r>
          </a:p>
          <a:p>
            <a:pPr marL="285750" indent="-285750"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After adding GEM5 we can build scons with the following command:</a:t>
            </a:r>
          </a:p>
          <a:p>
            <a:pPr rtl="0">
              <a:spcBef>
                <a:spcPts val="100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scons build/X86/gem5.opt</a:t>
            </a:r>
            <a:endParaRPr lang="en-US" b="1" dirty="0">
              <a:effectLst/>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33FCA7CC-B0DB-4B33-B837-CDB46A7160E3}"/>
              </a:ext>
            </a:extLst>
          </p:cNvPr>
          <p:cNvCxnSpPr/>
          <p:nvPr/>
        </p:nvCxnSpPr>
        <p:spPr>
          <a:xfrm>
            <a:off x="876000" y="1174051"/>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91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4086D7-EC23-4FAB-922C-311A8F669960}"/>
              </a:ext>
            </a:extLst>
          </p:cNvPr>
          <p:cNvSpPr txBox="1"/>
          <p:nvPr/>
        </p:nvSpPr>
        <p:spPr>
          <a:xfrm>
            <a:off x="711932" y="399650"/>
            <a:ext cx="8016109" cy="492443"/>
          </a:xfrm>
          <a:prstGeom prst="rect">
            <a:avLst/>
          </a:prstGeom>
          <a:noFill/>
        </p:spPr>
        <p:txBody>
          <a:bodyPr wrap="square">
            <a:spAutoFit/>
          </a:bodyPr>
          <a:lstStyle/>
          <a:p>
            <a:pPr rtl="0">
              <a:spcBef>
                <a:spcPts val="0"/>
              </a:spcBef>
              <a:spcAft>
                <a:spcPts val="0"/>
              </a:spcAft>
            </a:pPr>
            <a:r>
              <a:rPr lang="en-IN" sz="2600" b="1" i="0" u="none" strike="noStrike" dirty="0">
                <a:solidFill>
                  <a:srgbClr val="000000"/>
                </a:solidFill>
                <a:effectLst/>
                <a:latin typeface="Times New Roman" panose="02020603050405020304" pitchFamily="18" charset="0"/>
                <a:cs typeface="Times New Roman" panose="02020603050405020304" pitchFamily="18" charset="0"/>
              </a:rPr>
              <a:t>CPI FOR 458.SJENG BENCHMARK</a:t>
            </a:r>
            <a:endParaRPr lang="en-IN" sz="2600" b="1" dirty="0">
              <a:effectLst/>
              <a:latin typeface="Times New Roman" panose="02020603050405020304" pitchFamily="18" charset="0"/>
              <a:cs typeface="Times New Roman" panose="02020603050405020304" pitchFamily="18" charset="0"/>
            </a:endParaRPr>
          </a:p>
        </p:txBody>
      </p:sp>
      <p:pic>
        <p:nvPicPr>
          <p:cNvPr id="1026" name="Picture 2" descr="Graphical user interface, application&#10;&#10;Description automatically generated">
            <a:extLst>
              <a:ext uri="{FF2B5EF4-FFF2-40B4-BE49-F238E27FC236}">
                <a16:creationId xmlns:a16="http://schemas.microsoft.com/office/drawing/2014/main" id="{874B1A20-D8D3-448D-8659-1CA193CB4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90" y="997511"/>
            <a:ext cx="10440000" cy="14712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833C0C5-BD26-45C5-97CB-4902E8CFDD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90" y="2724973"/>
            <a:ext cx="10440000" cy="11769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940B39-5FE2-446E-8678-6288ADA0A653}"/>
              </a:ext>
            </a:extLst>
          </p:cNvPr>
          <p:cNvSpPr txBox="1"/>
          <p:nvPr/>
        </p:nvSpPr>
        <p:spPr>
          <a:xfrm>
            <a:off x="790590" y="4232802"/>
            <a:ext cx="9707258" cy="646331"/>
          </a:xfrm>
          <a:prstGeom prst="rect">
            <a:avLst/>
          </a:prstGeom>
          <a:noFill/>
        </p:spPr>
        <p:txBody>
          <a:bodyPr wrap="square">
            <a:spAutoFit/>
          </a:bodyPr>
          <a:lstStyle/>
          <a:p>
            <a:pPr rtl="0">
              <a:spcBef>
                <a:spcPts val="0"/>
              </a:spcBef>
              <a:spcAft>
                <a:spcPts val="0"/>
              </a:spcAft>
            </a:pPr>
            <a:r>
              <a:rPr lang="pt-BR" sz="1800" b="0" i="0" u="none" strike="noStrike" dirty="0">
                <a:solidFill>
                  <a:srgbClr val="000000"/>
                </a:solidFill>
                <a:effectLst/>
                <a:latin typeface="Times New Roman" panose="02020603050405020304" pitchFamily="18" charset="0"/>
                <a:cs typeface="Times New Roman" panose="02020603050405020304" pitchFamily="18" charset="0"/>
              </a:rPr>
              <a:t>CPI = 1 + [( 8421944 + 2777 ) * 6 + ( 8380907 * 50 )] / 50000000</a:t>
            </a:r>
            <a:endParaRPr lang="pt-BR"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pt-BR" sz="1800" b="0" i="0" u="none" strike="noStrike" dirty="0">
                <a:solidFill>
                  <a:srgbClr val="000000"/>
                </a:solidFill>
                <a:effectLst/>
                <a:latin typeface="Times New Roman" panose="02020603050405020304" pitchFamily="18" charset="0"/>
                <a:cs typeface="Times New Roman" panose="02020603050405020304" pitchFamily="18" charset="0"/>
              </a:rPr>
              <a:t>CPI = 1.939187352</a:t>
            </a:r>
            <a:endParaRPr lang="pt-BR" b="0" dirty="0">
              <a:effectLst/>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A6D28AE0-AB62-49F6-9A30-DB0B1C7AB305}"/>
              </a:ext>
            </a:extLst>
          </p:cNvPr>
          <p:cNvCxnSpPr/>
          <p:nvPr/>
        </p:nvCxnSpPr>
        <p:spPr>
          <a:xfrm>
            <a:off x="790590" y="823267"/>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8159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AE7F01-BC17-4E34-AB4B-69029147ABC6}"/>
              </a:ext>
            </a:extLst>
          </p:cNvPr>
          <p:cNvSpPr txBox="1"/>
          <p:nvPr/>
        </p:nvSpPr>
        <p:spPr>
          <a:xfrm>
            <a:off x="799799" y="419924"/>
            <a:ext cx="6104020" cy="492443"/>
          </a:xfrm>
          <a:prstGeom prst="rect">
            <a:avLst/>
          </a:prstGeom>
          <a:noFill/>
        </p:spPr>
        <p:txBody>
          <a:bodyPr wrap="square">
            <a:spAutoFit/>
          </a:bodyPr>
          <a:lstStyle/>
          <a:p>
            <a:pPr rtl="0">
              <a:spcBef>
                <a:spcPts val="0"/>
              </a:spcBef>
              <a:spcAft>
                <a:spcPts val="0"/>
              </a:spcAft>
            </a:pPr>
            <a:r>
              <a:rPr lang="da-DK" sz="2600" b="1" i="0" u="none" strike="noStrike" dirty="0">
                <a:solidFill>
                  <a:srgbClr val="000000"/>
                </a:solidFill>
                <a:effectLst/>
                <a:latin typeface="Times New Roman" panose="02020603050405020304" pitchFamily="18" charset="0"/>
                <a:cs typeface="Times New Roman" panose="02020603050405020304" pitchFamily="18" charset="0"/>
              </a:rPr>
              <a:t>CPI FOR 470.LBM BENCHMARK</a:t>
            </a:r>
            <a:endParaRPr lang="en-IN" sz="2600" b="1" dirty="0">
              <a:latin typeface="Times New Roman" panose="02020603050405020304" pitchFamily="18" charset="0"/>
              <a:cs typeface="Times New Roman" panose="02020603050405020304" pitchFamily="18" charset="0"/>
            </a:endParaRPr>
          </a:p>
        </p:txBody>
      </p:sp>
      <p:pic>
        <p:nvPicPr>
          <p:cNvPr id="2050" name="Picture 2" descr="Graphical user interface&#10;&#10;Description automatically generated with medium confidence">
            <a:extLst>
              <a:ext uri="{FF2B5EF4-FFF2-40B4-BE49-F238E27FC236}">
                <a16:creationId xmlns:a16="http://schemas.microsoft.com/office/drawing/2014/main" id="{EC9CA75D-DDC3-4CBF-B633-B8C8BEA88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99" y="1010807"/>
            <a:ext cx="10439999" cy="1568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882D45C-07E0-400C-A8F9-A247DDD45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799" y="2776187"/>
            <a:ext cx="10439999" cy="1305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57CEA1-5497-4C95-97C7-87489382C1E6}"/>
              </a:ext>
            </a:extLst>
          </p:cNvPr>
          <p:cNvSpPr txBox="1"/>
          <p:nvPr/>
        </p:nvSpPr>
        <p:spPr>
          <a:xfrm>
            <a:off x="854242" y="4391141"/>
            <a:ext cx="9845841" cy="646331"/>
          </a:xfrm>
          <a:prstGeom prst="rect">
            <a:avLst/>
          </a:prstGeom>
          <a:noFill/>
        </p:spPr>
        <p:txBody>
          <a:bodyPr wrap="square">
            <a:spAutoFit/>
          </a:bodyPr>
          <a:lstStyle/>
          <a:p>
            <a:pPr rtl="0">
              <a:spcBef>
                <a:spcPts val="0"/>
              </a:spcBef>
              <a:spcAft>
                <a:spcPts val="0"/>
              </a:spcAft>
            </a:pPr>
            <a:r>
              <a:rPr lang="pt-BR" sz="1800" b="0" i="0" u="none" strike="noStrike" dirty="0">
                <a:solidFill>
                  <a:srgbClr val="000000"/>
                </a:solidFill>
                <a:effectLst/>
                <a:latin typeface="Times New Roman" panose="02020603050405020304" pitchFamily="18" charset="0"/>
                <a:cs typeface="Times New Roman" panose="02020603050405020304" pitchFamily="18" charset="0"/>
              </a:rPr>
              <a:t>CPI = 1 + [(7162015 + 552)*6 + (7153121 * 50)]/50000000</a:t>
            </a:r>
            <a:endParaRPr lang="pt-BR"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pt-BR" sz="1800" b="0" i="0" u="none" strike="noStrike" dirty="0">
                <a:solidFill>
                  <a:srgbClr val="000000"/>
                </a:solidFill>
                <a:effectLst/>
                <a:latin typeface="Times New Roman" panose="02020603050405020304" pitchFamily="18" charset="0"/>
                <a:cs typeface="Times New Roman" panose="02020603050405020304" pitchFamily="18" charset="0"/>
              </a:rPr>
              <a:t>CPI = 1.801262904</a:t>
            </a:r>
            <a:endParaRPr lang="en-IN"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28637B19-01C6-49C2-B60C-F97F1442EF3A}"/>
              </a:ext>
            </a:extLst>
          </p:cNvPr>
          <p:cNvCxnSpPr/>
          <p:nvPr/>
        </p:nvCxnSpPr>
        <p:spPr>
          <a:xfrm>
            <a:off x="799800" y="877581"/>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84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CF6B9A-9399-4403-931F-2DCDBB84924E}"/>
              </a:ext>
            </a:extLst>
          </p:cNvPr>
          <p:cNvSpPr txBox="1"/>
          <p:nvPr/>
        </p:nvSpPr>
        <p:spPr>
          <a:xfrm>
            <a:off x="966537" y="696910"/>
            <a:ext cx="6104020" cy="492443"/>
          </a:xfrm>
          <a:prstGeom prst="rect">
            <a:avLst/>
          </a:prstGeom>
          <a:noFill/>
        </p:spPr>
        <p:txBody>
          <a:bodyPr wrap="square">
            <a:spAutoFit/>
          </a:bodyPr>
          <a:lstStyle/>
          <a:p>
            <a:pPr rtl="0">
              <a:spcBef>
                <a:spcPts val="0"/>
              </a:spcBef>
              <a:spcAft>
                <a:spcPts val="0"/>
              </a:spcAft>
            </a:pPr>
            <a:r>
              <a:rPr lang="en-IN" sz="2600" b="1" i="0" u="none" strike="noStrike" dirty="0">
                <a:solidFill>
                  <a:srgbClr val="000000"/>
                </a:solidFill>
                <a:effectLst/>
                <a:latin typeface="Times New Roman" panose="02020603050405020304" pitchFamily="18" charset="0"/>
                <a:cs typeface="Times New Roman" panose="02020603050405020304" pitchFamily="18" charset="0"/>
              </a:rPr>
              <a:t>OPTIMIZING CPI</a:t>
            </a:r>
            <a:endParaRPr lang="en-IN" sz="2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3B2DD22-5F40-47B2-B442-A1C33743ED5B}"/>
              </a:ext>
            </a:extLst>
          </p:cNvPr>
          <p:cNvSpPr txBox="1"/>
          <p:nvPr/>
        </p:nvSpPr>
        <p:spPr>
          <a:xfrm>
            <a:off x="966537" y="1198835"/>
            <a:ext cx="10258926" cy="2287806"/>
          </a:xfrm>
          <a:prstGeom prst="rect">
            <a:avLst/>
          </a:prstGeom>
          <a:noFill/>
        </p:spPr>
        <p:txBody>
          <a:bodyPr wrap="square">
            <a:spAutoFit/>
          </a:bodyPr>
          <a:lstStyle/>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For both benchmarks, we are optimizing CPI by experimenting with different configurations of L1, L2 caches, cache line size, and cache associativity( 458.sjeng and 470.lbm).</a:t>
            </a:r>
          </a:p>
          <a:p>
            <a:pPr rtl="0" fontAlgn="base">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sz="1800" b="1" i="0" dirty="0">
                <a:solidFill>
                  <a:srgbClr val="000000"/>
                </a:solidFill>
                <a:effectLst/>
                <a:latin typeface="Times New Roman" panose="02020603050405020304" pitchFamily="18" charset="0"/>
                <a:cs typeface="Times New Roman" panose="02020603050405020304" pitchFamily="18" charset="0"/>
              </a:rPr>
              <a:t>LIMITATIONS:</a:t>
            </a:r>
            <a:endParaRPr lang="en-US" b="0" dirty="0">
              <a:effectLst/>
              <a:latin typeface="Times New Roman" panose="02020603050405020304" pitchFamily="18" charset="0"/>
              <a:cs typeface="Times New Roman" panose="02020603050405020304" pitchFamily="18" charset="0"/>
            </a:endParaRPr>
          </a:p>
          <a:p>
            <a:pPr marL="285750" indent="-285750"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Separate L1 cache with a maximum size of 256KB.</a:t>
            </a:r>
          </a:p>
          <a:p>
            <a:pPr marL="285750" indent="-285750"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1MB unified L2 cache.</a:t>
            </a:r>
            <a:br>
              <a:rPr lang="en-US"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EAC23E58-EDB0-44E8-80E8-162D2979B819}"/>
              </a:ext>
            </a:extLst>
          </p:cNvPr>
          <p:cNvCxnSpPr/>
          <p:nvPr/>
        </p:nvCxnSpPr>
        <p:spPr>
          <a:xfrm>
            <a:off x="966537" y="1189353"/>
            <a:ext cx="10440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791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AB9AE4-66FA-41AB-8EB2-B618E4B9849F}"/>
              </a:ext>
            </a:extLst>
          </p:cNvPr>
          <p:cNvSpPr txBox="1"/>
          <p:nvPr/>
        </p:nvSpPr>
        <p:spPr>
          <a:xfrm>
            <a:off x="808703" y="575638"/>
            <a:ext cx="9357852" cy="492443"/>
          </a:xfrm>
          <a:prstGeom prst="rect">
            <a:avLst/>
          </a:prstGeom>
          <a:noFill/>
        </p:spPr>
        <p:txBody>
          <a:bodyPr wrap="square">
            <a:spAutoFit/>
          </a:bodyPr>
          <a:lstStyle/>
          <a:p>
            <a:pPr rtl="0">
              <a:spcBef>
                <a:spcPts val="0"/>
              </a:spcBef>
              <a:spcAft>
                <a:spcPts val="0"/>
              </a:spcAft>
            </a:pPr>
            <a:r>
              <a:rPr lang="en-US" sz="2600" b="1" i="0" u="none" strike="noStrike" dirty="0">
                <a:solidFill>
                  <a:srgbClr val="000000"/>
                </a:solidFill>
                <a:effectLst/>
                <a:latin typeface="Times New Roman" panose="02020603050405020304" pitchFamily="18" charset="0"/>
                <a:cs typeface="Times New Roman" panose="02020603050405020304" pitchFamily="18" charset="0"/>
              </a:rPr>
              <a:t>VARIOUS COMBINATIONS FOR 458.sjeng</a:t>
            </a:r>
            <a:endParaRPr lang="en-US" sz="2600" b="0" dirty="0">
              <a:effectLst/>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0AD4A9F1-FF20-4429-A7BF-E7677B318164}"/>
              </a:ext>
            </a:extLst>
          </p:cNvPr>
          <p:cNvCxnSpPr/>
          <p:nvPr/>
        </p:nvCxnSpPr>
        <p:spPr>
          <a:xfrm>
            <a:off x="876000" y="1068081"/>
            <a:ext cx="10440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A picture containing table&#10;&#10;Description automatically generated">
            <a:extLst>
              <a:ext uri="{FF2B5EF4-FFF2-40B4-BE49-F238E27FC236}">
                <a16:creationId xmlns:a16="http://schemas.microsoft.com/office/drawing/2014/main" id="{7CECAF0C-704B-41EC-80A8-1FCCF4FA1E07}"/>
              </a:ext>
            </a:extLst>
          </p:cNvPr>
          <p:cNvPicPr>
            <a:picLocks noChangeAspect="1"/>
          </p:cNvPicPr>
          <p:nvPr/>
        </p:nvPicPr>
        <p:blipFill rotWithShape="1">
          <a:blip r:embed="rId2">
            <a:extLst>
              <a:ext uri="{28A0092B-C50C-407E-A947-70E740481C1C}">
                <a14:useLocalDpi xmlns:a14="http://schemas.microsoft.com/office/drawing/2010/main" val="0"/>
              </a:ext>
            </a:extLst>
          </a:blip>
          <a:srcRect l="821" r="648"/>
          <a:stretch/>
        </p:blipFill>
        <p:spPr>
          <a:xfrm>
            <a:off x="521109" y="1227124"/>
            <a:ext cx="11149781" cy="4562795"/>
          </a:xfrm>
          <a:prstGeom prst="rect">
            <a:avLst/>
          </a:prstGeom>
        </p:spPr>
      </p:pic>
    </p:spTree>
    <p:extLst>
      <p:ext uri="{BB962C8B-B14F-4D97-AF65-F5344CB8AC3E}">
        <p14:creationId xmlns:p14="http://schemas.microsoft.com/office/powerpoint/2010/main" val="264286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66E594-59F9-48CA-8A5D-4113A0667D2E}"/>
              </a:ext>
            </a:extLst>
          </p:cNvPr>
          <p:cNvSpPr txBox="1"/>
          <p:nvPr/>
        </p:nvSpPr>
        <p:spPr>
          <a:xfrm>
            <a:off x="808703" y="575638"/>
            <a:ext cx="9357852" cy="492443"/>
          </a:xfrm>
          <a:prstGeom prst="rect">
            <a:avLst/>
          </a:prstGeom>
          <a:noFill/>
        </p:spPr>
        <p:txBody>
          <a:bodyPr wrap="square">
            <a:spAutoFit/>
          </a:bodyPr>
          <a:lstStyle/>
          <a:p>
            <a:pPr rtl="0">
              <a:spcBef>
                <a:spcPts val="0"/>
              </a:spcBef>
              <a:spcAft>
                <a:spcPts val="0"/>
              </a:spcAft>
            </a:pPr>
            <a:r>
              <a:rPr lang="en-US" sz="2600" b="1" i="0" u="none" strike="noStrike" dirty="0">
                <a:solidFill>
                  <a:srgbClr val="000000"/>
                </a:solidFill>
                <a:effectLst/>
                <a:latin typeface="Times New Roman" panose="02020603050405020304" pitchFamily="18" charset="0"/>
                <a:cs typeface="Times New Roman" panose="02020603050405020304" pitchFamily="18" charset="0"/>
              </a:rPr>
              <a:t>VARIOUS COMBINATIONS FOR 458.sjeng</a:t>
            </a:r>
            <a:endParaRPr lang="en-US" sz="2600" b="0" dirty="0">
              <a:effectLst/>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52CCF587-AE4C-46A1-9907-A4134D1F8D4C}"/>
              </a:ext>
            </a:extLst>
          </p:cNvPr>
          <p:cNvCxnSpPr/>
          <p:nvPr/>
        </p:nvCxnSpPr>
        <p:spPr>
          <a:xfrm>
            <a:off x="876000" y="1068081"/>
            <a:ext cx="10440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Table&#10;&#10;Description automatically generated with low confidence">
            <a:extLst>
              <a:ext uri="{FF2B5EF4-FFF2-40B4-BE49-F238E27FC236}">
                <a16:creationId xmlns:a16="http://schemas.microsoft.com/office/drawing/2014/main" id="{D41D3598-5503-449D-B82F-71F542CCF853}"/>
              </a:ext>
            </a:extLst>
          </p:cNvPr>
          <p:cNvPicPr>
            <a:picLocks noChangeAspect="1"/>
          </p:cNvPicPr>
          <p:nvPr/>
        </p:nvPicPr>
        <p:blipFill rotWithShape="1">
          <a:blip r:embed="rId2">
            <a:extLst>
              <a:ext uri="{28A0092B-C50C-407E-A947-70E740481C1C}">
                <a14:useLocalDpi xmlns:a14="http://schemas.microsoft.com/office/drawing/2010/main" val="0"/>
              </a:ext>
            </a:extLst>
          </a:blip>
          <a:srcRect l="486" t="613" r="208" b="914"/>
          <a:stretch/>
        </p:blipFill>
        <p:spPr>
          <a:xfrm>
            <a:off x="529212" y="1576104"/>
            <a:ext cx="11136003" cy="3706599"/>
          </a:xfrm>
          <a:prstGeom prst="rect">
            <a:avLst/>
          </a:prstGeom>
        </p:spPr>
      </p:pic>
      <p:pic>
        <p:nvPicPr>
          <p:cNvPr id="8" name="Picture 7" descr="A picture containing table&#10;&#10;Description automatically generated">
            <a:extLst>
              <a:ext uri="{FF2B5EF4-FFF2-40B4-BE49-F238E27FC236}">
                <a16:creationId xmlns:a16="http://schemas.microsoft.com/office/drawing/2014/main" id="{EF049BA0-B8CE-41F6-B68C-C5C232EC1F28}"/>
              </a:ext>
            </a:extLst>
          </p:cNvPr>
          <p:cNvPicPr>
            <a:picLocks noChangeAspect="1"/>
          </p:cNvPicPr>
          <p:nvPr/>
        </p:nvPicPr>
        <p:blipFill rotWithShape="1">
          <a:blip r:embed="rId3">
            <a:extLst>
              <a:ext uri="{28A0092B-C50C-407E-A947-70E740481C1C}">
                <a14:useLocalDpi xmlns:a14="http://schemas.microsoft.com/office/drawing/2010/main" val="0"/>
              </a:ext>
            </a:extLst>
          </a:blip>
          <a:srcRect l="821" r="648" b="93420"/>
          <a:stretch/>
        </p:blipFill>
        <p:spPr>
          <a:xfrm>
            <a:off x="529212" y="1276249"/>
            <a:ext cx="11136003" cy="299854"/>
          </a:xfrm>
          <a:prstGeom prst="rect">
            <a:avLst/>
          </a:prstGeom>
        </p:spPr>
      </p:pic>
    </p:spTree>
    <p:extLst>
      <p:ext uri="{BB962C8B-B14F-4D97-AF65-F5344CB8AC3E}">
        <p14:creationId xmlns:p14="http://schemas.microsoft.com/office/powerpoint/2010/main" val="24100959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217</TotalTime>
  <Words>1400</Words>
  <Application>Microsoft Office PowerPoint</Application>
  <PresentationFormat>Widescreen</PresentationFormat>
  <Paragraphs>130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M</dc:creator>
  <cp:lastModifiedBy>Abhishek M</cp:lastModifiedBy>
  <cp:revision>7</cp:revision>
  <dcterms:created xsi:type="dcterms:W3CDTF">2021-11-29T02:06:25Z</dcterms:created>
  <dcterms:modified xsi:type="dcterms:W3CDTF">2021-11-29T05:48:35Z</dcterms:modified>
</cp:coreProperties>
</file>