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88" r:id="rId19"/>
    <p:sldId id="273" r:id="rId20"/>
    <p:sldId id="274" r:id="rId21"/>
    <p:sldId id="275" r:id="rId22"/>
    <p:sldId id="276" r:id="rId23"/>
    <p:sldId id="277" r:id="rId24"/>
    <p:sldId id="278" r:id="rId25"/>
    <p:sldId id="279" r:id="rId26"/>
    <p:sldId id="280" r:id="rId27"/>
    <p:sldId id="281" r:id="rId28"/>
    <p:sldId id="282" r:id="rId29"/>
    <p:sldId id="295" r:id="rId30"/>
    <p:sldId id="296" r:id="rId31"/>
    <p:sldId id="286" r:id="rId32"/>
    <p:sldId id="289" r:id="rId33"/>
    <p:sldId id="290" r:id="rId34"/>
    <p:sldId id="291" r:id="rId35"/>
    <p:sldId id="292" r:id="rId36"/>
    <p:sldId id="293" r:id="rId37"/>
    <p:sldId id="294" r:id="rId38"/>
    <p:sldId id="297" r:id="rId39"/>
    <p:sldId id="28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a:latin typeface="Times New Roman" panose="02020603050405020304" pitchFamily="18" charset="0"/>
                <a:cs typeface="Times New Roman" panose="02020603050405020304" pitchFamily="18" charset="0"/>
              </a:rPr>
              <a:t>CHANGING</a:t>
            </a:r>
            <a:r>
              <a:rPr lang="en-US" sz="1600" baseline="0" dirty="0">
                <a:latin typeface="Times New Roman" panose="02020603050405020304" pitchFamily="18" charset="0"/>
                <a:cs typeface="Times New Roman" panose="02020603050405020304" pitchFamily="18" charset="0"/>
              </a:rPr>
              <a:t> LOCAL WITH BTB 2048</a:t>
            </a:r>
            <a:endParaRPr lang="en-US" sz="1600" dirty="0">
              <a:latin typeface="Times New Roman" panose="02020603050405020304" pitchFamily="18" charset="0"/>
              <a:cs typeface="Times New Roman" panose="02020603050405020304" pitchFamily="18" charset="0"/>
            </a:endParaRPr>
          </a:p>
        </c:rich>
      </c:tx>
      <c:layout>
        <c:manualLayout>
          <c:xMode val="edge"/>
          <c:yMode val="edge"/>
          <c:x val="0.14922004136651867"/>
          <c:y val="2.922006956063803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5727233960037419E-2"/>
          <c:y val="0.13348775126044363"/>
          <c:w val="0.90187133511158257"/>
          <c:h val="0.75275859767849918"/>
        </c:manualLayout>
      </c:layout>
      <c:lineChart>
        <c:grouping val="standard"/>
        <c:varyColors val="0"/>
        <c:ser>
          <c:idx val="0"/>
          <c:order val="0"/>
          <c:tx>
            <c:strRef>
              <c:f>Sheet1!$B$1</c:f>
              <c:strCache>
                <c:ptCount val="1"/>
                <c:pt idx="0">
                  <c:v>BTB miss %</c:v>
                </c:pt>
              </c:strCache>
            </c:strRef>
          </c:tx>
          <c:spPr>
            <a:ln w="28575" cap="rnd">
              <a:solidFill>
                <a:schemeClr val="accent1"/>
              </a:solidFill>
              <a:round/>
            </a:ln>
            <a:effectLst/>
          </c:spPr>
          <c:marker>
            <c:symbol val="none"/>
          </c:marker>
          <c:cat>
            <c:strRef>
              <c:f>Sheet1!$A$2:$A$3</c:f>
              <c:strCache>
                <c:ptCount val="2"/>
                <c:pt idx="0">
                  <c:v>1024 Local BP</c:v>
                </c:pt>
                <c:pt idx="1">
                  <c:v>2048 Local BP</c:v>
                </c:pt>
              </c:strCache>
            </c:strRef>
          </c:cat>
          <c:val>
            <c:numRef>
              <c:f>Sheet1!$B$2:$B$3</c:f>
              <c:numCache>
                <c:formatCode>General</c:formatCode>
                <c:ptCount val="2"/>
                <c:pt idx="0">
                  <c:v>9.0679999999999996</c:v>
                </c:pt>
                <c:pt idx="1">
                  <c:v>3.35</c:v>
                </c:pt>
              </c:numCache>
            </c:numRef>
          </c:val>
          <c:smooth val="0"/>
          <c:extLst>
            <c:ext xmlns:c16="http://schemas.microsoft.com/office/drawing/2014/chart" uri="{C3380CC4-5D6E-409C-BE32-E72D297353CC}">
              <c16:uniqueId val="{00000000-FC67-4155-92A0-E0F5AD04A0A1}"/>
            </c:ext>
          </c:extLst>
        </c:ser>
        <c:ser>
          <c:idx val="1"/>
          <c:order val="1"/>
          <c:tx>
            <c:strRef>
              <c:f>Sheet1!$C$1</c:f>
              <c:strCache>
                <c:ptCount val="1"/>
                <c:pt idx="0">
                  <c:v>Branch Mispred %</c:v>
                </c:pt>
              </c:strCache>
            </c:strRef>
          </c:tx>
          <c:spPr>
            <a:ln w="28575" cap="rnd">
              <a:solidFill>
                <a:schemeClr val="accent2"/>
              </a:solidFill>
              <a:round/>
            </a:ln>
            <a:effectLst/>
          </c:spPr>
          <c:marker>
            <c:symbol val="none"/>
          </c:marker>
          <c:cat>
            <c:strRef>
              <c:f>Sheet1!$A$2:$A$3</c:f>
              <c:strCache>
                <c:ptCount val="2"/>
                <c:pt idx="0">
                  <c:v>1024 Local BP</c:v>
                </c:pt>
                <c:pt idx="1">
                  <c:v>2048 Local BP</c:v>
                </c:pt>
              </c:strCache>
            </c:strRef>
          </c:cat>
          <c:val>
            <c:numRef>
              <c:f>Sheet1!$C$2:$C$3</c:f>
              <c:numCache>
                <c:formatCode>General</c:formatCode>
                <c:ptCount val="2"/>
                <c:pt idx="0">
                  <c:v>14.4</c:v>
                </c:pt>
                <c:pt idx="1">
                  <c:v>5.23</c:v>
                </c:pt>
              </c:numCache>
            </c:numRef>
          </c:val>
          <c:smooth val="0"/>
          <c:extLst>
            <c:ext xmlns:c16="http://schemas.microsoft.com/office/drawing/2014/chart" uri="{C3380CC4-5D6E-409C-BE32-E72D297353CC}">
              <c16:uniqueId val="{00000001-FC67-4155-92A0-E0F5AD04A0A1}"/>
            </c:ext>
          </c:extLst>
        </c:ser>
        <c:dLbls>
          <c:showLegendKey val="0"/>
          <c:showVal val="0"/>
          <c:showCatName val="0"/>
          <c:showSerName val="0"/>
          <c:showPercent val="0"/>
          <c:showBubbleSize val="0"/>
        </c:dLbls>
        <c:smooth val="0"/>
        <c:axId val="1891077360"/>
        <c:axId val="1890960784"/>
      </c:lineChart>
      <c:catAx>
        <c:axId val="1891077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90960784"/>
        <c:crosses val="autoZero"/>
        <c:auto val="1"/>
        <c:lblAlgn val="ctr"/>
        <c:lblOffset val="100"/>
        <c:noMultiLvlLbl val="0"/>
      </c:catAx>
      <c:valAx>
        <c:axId val="1890960784"/>
        <c:scaling>
          <c:orientation val="minMax"/>
          <c:max val="14"/>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9107736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23701921441186299"/>
          <c:y val="0.79924741801881749"/>
          <c:w val="0.59860053506374988"/>
          <c:h val="6.886732091522704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a:latin typeface="Times New Roman" panose="02020603050405020304" pitchFamily="18" charset="0"/>
                <a:cs typeface="Times New Roman" panose="02020603050405020304" pitchFamily="18" charset="0"/>
              </a:rPr>
              <a:t>CHANGING</a:t>
            </a:r>
            <a:r>
              <a:rPr lang="en-US" sz="1600" baseline="0" dirty="0">
                <a:latin typeface="Times New Roman" panose="02020603050405020304" pitchFamily="18" charset="0"/>
                <a:cs typeface="Times New Roman" panose="02020603050405020304" pitchFamily="18" charset="0"/>
              </a:rPr>
              <a:t> LOCAL WITH BTB ENTIRES 2048</a:t>
            </a:r>
            <a:endParaRPr lang="en-US" sz="1600" dirty="0">
              <a:latin typeface="Times New Roman" panose="02020603050405020304" pitchFamily="18" charset="0"/>
              <a:cs typeface="Times New Roman" panose="02020603050405020304" pitchFamily="18" charset="0"/>
            </a:endParaRPr>
          </a:p>
        </c:rich>
      </c:tx>
      <c:layout>
        <c:manualLayout>
          <c:xMode val="edge"/>
          <c:yMode val="edge"/>
          <c:x val="0.10444638936334846"/>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5727233960037419E-2"/>
          <c:y val="0.13348775126044363"/>
          <c:w val="0.90187133511158257"/>
          <c:h val="0.75275859767849918"/>
        </c:manualLayout>
      </c:layout>
      <c:lineChart>
        <c:grouping val="standard"/>
        <c:varyColors val="0"/>
        <c:ser>
          <c:idx val="0"/>
          <c:order val="0"/>
          <c:tx>
            <c:strRef>
              <c:f>Sheet1!$B$1</c:f>
              <c:strCache>
                <c:ptCount val="1"/>
                <c:pt idx="0">
                  <c:v>BTB miss %</c:v>
                </c:pt>
              </c:strCache>
            </c:strRef>
          </c:tx>
          <c:spPr>
            <a:ln w="28575" cap="rnd">
              <a:solidFill>
                <a:schemeClr val="accent1"/>
              </a:solidFill>
              <a:round/>
            </a:ln>
            <a:effectLst/>
          </c:spPr>
          <c:marker>
            <c:symbol val="none"/>
          </c:marker>
          <c:cat>
            <c:strRef>
              <c:f>Sheet1!$A$2:$A$3</c:f>
              <c:strCache>
                <c:ptCount val="2"/>
                <c:pt idx="0">
                  <c:v>1024 Local</c:v>
                </c:pt>
                <c:pt idx="1">
                  <c:v>2048 Local</c:v>
                </c:pt>
              </c:strCache>
            </c:strRef>
          </c:cat>
          <c:val>
            <c:numRef>
              <c:f>Sheet1!$B$2:$B$3</c:f>
              <c:numCache>
                <c:formatCode>General</c:formatCode>
                <c:ptCount val="2"/>
                <c:pt idx="0">
                  <c:v>4.7699999999999996</c:v>
                </c:pt>
                <c:pt idx="1">
                  <c:v>1.92</c:v>
                </c:pt>
              </c:numCache>
            </c:numRef>
          </c:val>
          <c:smooth val="0"/>
          <c:extLst>
            <c:ext xmlns:c16="http://schemas.microsoft.com/office/drawing/2014/chart" uri="{C3380CC4-5D6E-409C-BE32-E72D297353CC}">
              <c16:uniqueId val="{00000000-2C79-465F-8F29-10143CA35CF6}"/>
            </c:ext>
          </c:extLst>
        </c:ser>
        <c:ser>
          <c:idx val="1"/>
          <c:order val="1"/>
          <c:tx>
            <c:strRef>
              <c:f>Sheet1!$C$1</c:f>
              <c:strCache>
                <c:ptCount val="1"/>
                <c:pt idx="0">
                  <c:v>Branch Mispred %</c:v>
                </c:pt>
              </c:strCache>
            </c:strRef>
          </c:tx>
          <c:spPr>
            <a:ln w="28575" cap="rnd">
              <a:solidFill>
                <a:schemeClr val="accent2"/>
              </a:solidFill>
              <a:round/>
            </a:ln>
            <a:effectLst/>
          </c:spPr>
          <c:marker>
            <c:symbol val="none"/>
          </c:marker>
          <c:cat>
            <c:strRef>
              <c:f>Sheet1!$A$2:$A$3</c:f>
              <c:strCache>
                <c:ptCount val="2"/>
                <c:pt idx="0">
                  <c:v>1024 Local</c:v>
                </c:pt>
                <c:pt idx="1">
                  <c:v>2048 Local</c:v>
                </c:pt>
              </c:strCache>
            </c:strRef>
          </c:cat>
          <c:val>
            <c:numRef>
              <c:f>Sheet1!$C$2:$C$3</c:f>
              <c:numCache>
                <c:formatCode>General</c:formatCode>
                <c:ptCount val="2"/>
                <c:pt idx="0">
                  <c:v>9.7799999999999994</c:v>
                </c:pt>
                <c:pt idx="1">
                  <c:v>3.75</c:v>
                </c:pt>
              </c:numCache>
            </c:numRef>
          </c:val>
          <c:smooth val="0"/>
          <c:extLst>
            <c:ext xmlns:c16="http://schemas.microsoft.com/office/drawing/2014/chart" uri="{C3380CC4-5D6E-409C-BE32-E72D297353CC}">
              <c16:uniqueId val="{00000001-2C79-465F-8F29-10143CA35CF6}"/>
            </c:ext>
          </c:extLst>
        </c:ser>
        <c:dLbls>
          <c:showLegendKey val="0"/>
          <c:showVal val="0"/>
          <c:showCatName val="0"/>
          <c:showSerName val="0"/>
          <c:showPercent val="0"/>
          <c:showBubbleSize val="0"/>
        </c:dLbls>
        <c:smooth val="0"/>
        <c:axId val="1891077360"/>
        <c:axId val="1890960784"/>
      </c:lineChart>
      <c:catAx>
        <c:axId val="1891077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90960784"/>
        <c:crosses val="autoZero"/>
        <c:auto val="1"/>
        <c:lblAlgn val="ctr"/>
        <c:lblOffset val="100"/>
        <c:noMultiLvlLbl val="0"/>
      </c:catAx>
      <c:valAx>
        <c:axId val="1890960784"/>
        <c:scaling>
          <c:orientation val="minMax"/>
          <c:max val="14"/>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91077360"/>
        <c:crosses val="autoZero"/>
        <c:crossBetween val="between"/>
      </c:valAx>
      <c:spPr>
        <a:noFill/>
        <a:ln>
          <a:noFill/>
        </a:ln>
        <a:effectLst/>
      </c:spPr>
    </c:plotArea>
    <c:legend>
      <c:legendPos val="b"/>
      <c:layout>
        <c:manualLayout>
          <c:xMode val="edge"/>
          <c:yMode val="edge"/>
          <c:x val="0.23701921441186299"/>
          <c:y val="0.79924741801881749"/>
          <c:w val="0.59860053506374988"/>
          <c:h val="6.886732091522704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a:latin typeface="Times New Roman" panose="02020603050405020304" pitchFamily="18" charset="0"/>
                <a:cs typeface="Times New Roman" panose="02020603050405020304" pitchFamily="18" charset="0"/>
              </a:rPr>
              <a:t>CHANGING</a:t>
            </a:r>
            <a:r>
              <a:rPr lang="en-US" sz="1600" baseline="0" dirty="0">
                <a:latin typeface="Times New Roman" panose="02020603050405020304" pitchFamily="18" charset="0"/>
                <a:cs typeface="Times New Roman" panose="02020603050405020304" pitchFamily="18" charset="0"/>
              </a:rPr>
              <a:t> GLOBAL WITH BTB 2048</a:t>
            </a:r>
            <a:endParaRPr lang="en-US" sz="1600"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5727233960037419E-2"/>
          <c:y val="0.13348775126044363"/>
          <c:w val="0.90187133511158257"/>
          <c:h val="0.75275859767849918"/>
        </c:manualLayout>
      </c:layout>
      <c:lineChart>
        <c:grouping val="standard"/>
        <c:varyColors val="0"/>
        <c:ser>
          <c:idx val="0"/>
          <c:order val="0"/>
          <c:tx>
            <c:strRef>
              <c:f>Sheet1!$B$1</c:f>
              <c:strCache>
                <c:ptCount val="1"/>
                <c:pt idx="0">
                  <c:v>BTB miss %</c:v>
                </c:pt>
              </c:strCache>
            </c:strRef>
          </c:tx>
          <c:spPr>
            <a:ln w="28575" cap="rnd">
              <a:solidFill>
                <a:schemeClr val="accent1"/>
              </a:solidFill>
              <a:round/>
            </a:ln>
            <a:effectLst/>
          </c:spPr>
          <c:marker>
            <c:symbol val="none"/>
          </c:marker>
          <c:cat>
            <c:strRef>
              <c:f>Sheet1!$A$2:$A$3</c:f>
              <c:strCache>
                <c:ptCount val="2"/>
                <c:pt idx="0">
                  <c:v>4096 Global</c:v>
                </c:pt>
                <c:pt idx="1">
                  <c:v>8196 Global</c:v>
                </c:pt>
              </c:strCache>
            </c:strRef>
          </c:cat>
          <c:val>
            <c:numRef>
              <c:f>Sheet1!$B$2:$B$3</c:f>
              <c:numCache>
                <c:formatCode>General</c:formatCode>
                <c:ptCount val="2"/>
                <c:pt idx="0">
                  <c:v>4.8</c:v>
                </c:pt>
                <c:pt idx="1">
                  <c:v>1.95</c:v>
                </c:pt>
              </c:numCache>
            </c:numRef>
          </c:val>
          <c:smooth val="0"/>
          <c:extLst>
            <c:ext xmlns:c16="http://schemas.microsoft.com/office/drawing/2014/chart" uri="{C3380CC4-5D6E-409C-BE32-E72D297353CC}">
              <c16:uniqueId val="{00000000-F681-4709-9E09-8B356BFC5BA4}"/>
            </c:ext>
          </c:extLst>
        </c:ser>
        <c:ser>
          <c:idx val="1"/>
          <c:order val="1"/>
          <c:tx>
            <c:strRef>
              <c:f>Sheet1!$C$1</c:f>
              <c:strCache>
                <c:ptCount val="1"/>
                <c:pt idx="0">
                  <c:v>Branch Mispred %</c:v>
                </c:pt>
              </c:strCache>
            </c:strRef>
          </c:tx>
          <c:spPr>
            <a:ln w="28575" cap="rnd">
              <a:solidFill>
                <a:schemeClr val="accent2"/>
              </a:solidFill>
              <a:round/>
            </a:ln>
            <a:effectLst/>
          </c:spPr>
          <c:marker>
            <c:symbol val="none"/>
          </c:marker>
          <c:cat>
            <c:strRef>
              <c:f>Sheet1!$A$2:$A$3</c:f>
              <c:strCache>
                <c:ptCount val="2"/>
                <c:pt idx="0">
                  <c:v>4096 Global</c:v>
                </c:pt>
                <c:pt idx="1">
                  <c:v>8196 Global</c:v>
                </c:pt>
              </c:strCache>
            </c:strRef>
          </c:cat>
          <c:val>
            <c:numRef>
              <c:f>Sheet1!$C$2:$C$3</c:f>
              <c:numCache>
                <c:formatCode>General</c:formatCode>
                <c:ptCount val="2"/>
                <c:pt idx="0">
                  <c:v>9.86</c:v>
                </c:pt>
                <c:pt idx="1">
                  <c:v>3.72</c:v>
                </c:pt>
              </c:numCache>
            </c:numRef>
          </c:val>
          <c:smooth val="0"/>
          <c:extLst>
            <c:ext xmlns:c16="http://schemas.microsoft.com/office/drawing/2014/chart" uri="{C3380CC4-5D6E-409C-BE32-E72D297353CC}">
              <c16:uniqueId val="{00000001-F681-4709-9E09-8B356BFC5BA4}"/>
            </c:ext>
          </c:extLst>
        </c:ser>
        <c:dLbls>
          <c:showLegendKey val="0"/>
          <c:showVal val="0"/>
          <c:showCatName val="0"/>
          <c:showSerName val="0"/>
          <c:showPercent val="0"/>
          <c:showBubbleSize val="0"/>
        </c:dLbls>
        <c:smooth val="0"/>
        <c:axId val="1891077360"/>
        <c:axId val="1890960784"/>
      </c:lineChart>
      <c:catAx>
        <c:axId val="1891077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90960784"/>
        <c:crosses val="autoZero"/>
        <c:auto val="1"/>
        <c:lblAlgn val="ctr"/>
        <c:lblOffset val="100"/>
        <c:noMultiLvlLbl val="0"/>
      </c:catAx>
      <c:valAx>
        <c:axId val="1890960784"/>
        <c:scaling>
          <c:orientation val="minMax"/>
          <c:max val="14"/>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91077360"/>
        <c:crosses val="autoZero"/>
        <c:crossBetween val="between"/>
      </c:valAx>
      <c:spPr>
        <a:noFill/>
        <a:ln>
          <a:noFill/>
        </a:ln>
        <a:effectLst/>
      </c:spPr>
    </c:plotArea>
    <c:legend>
      <c:legendPos val="b"/>
      <c:layout>
        <c:manualLayout>
          <c:xMode val="edge"/>
          <c:yMode val="edge"/>
          <c:x val="0.23701921441186299"/>
          <c:y val="0.79924741801881749"/>
          <c:w val="0.59860053506374988"/>
          <c:h val="6.886732091522704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a:latin typeface="Times New Roman" panose="02020603050405020304" pitchFamily="18" charset="0"/>
                <a:cs typeface="Times New Roman" panose="02020603050405020304" pitchFamily="18" charset="0"/>
              </a:rPr>
              <a:t>CHANGING</a:t>
            </a:r>
            <a:r>
              <a:rPr lang="en-US" sz="1600" baseline="0" dirty="0">
                <a:latin typeface="Times New Roman" panose="02020603050405020304" pitchFamily="18" charset="0"/>
                <a:cs typeface="Times New Roman" panose="02020603050405020304" pitchFamily="18" charset="0"/>
              </a:rPr>
              <a:t> CHOICE WITH BTB 2048</a:t>
            </a:r>
            <a:endParaRPr lang="en-US" sz="1600"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5727233960037419E-2"/>
          <c:y val="0.13348775126044363"/>
          <c:w val="0.90187133511158257"/>
          <c:h val="0.75275859767849918"/>
        </c:manualLayout>
      </c:layout>
      <c:lineChart>
        <c:grouping val="standard"/>
        <c:varyColors val="0"/>
        <c:ser>
          <c:idx val="0"/>
          <c:order val="0"/>
          <c:tx>
            <c:strRef>
              <c:f>Sheet1!$B$1</c:f>
              <c:strCache>
                <c:ptCount val="1"/>
                <c:pt idx="0">
                  <c:v>BTB miss %</c:v>
                </c:pt>
              </c:strCache>
            </c:strRef>
          </c:tx>
          <c:spPr>
            <a:ln w="28575" cap="rnd">
              <a:solidFill>
                <a:schemeClr val="accent1"/>
              </a:solidFill>
              <a:round/>
            </a:ln>
            <a:effectLst/>
          </c:spPr>
          <c:marker>
            <c:symbol val="none"/>
          </c:marker>
          <c:cat>
            <c:strRef>
              <c:f>Sheet1!$A$2:$A$3</c:f>
              <c:strCache>
                <c:ptCount val="2"/>
                <c:pt idx="0">
                  <c:v>4096 Choice</c:v>
                </c:pt>
                <c:pt idx="1">
                  <c:v>8196 Choice</c:v>
                </c:pt>
              </c:strCache>
            </c:strRef>
          </c:cat>
          <c:val>
            <c:numRef>
              <c:f>Sheet1!$B$2:$B$3</c:f>
              <c:numCache>
                <c:formatCode>General</c:formatCode>
                <c:ptCount val="2"/>
                <c:pt idx="0">
                  <c:v>4.8</c:v>
                </c:pt>
                <c:pt idx="1">
                  <c:v>1.95</c:v>
                </c:pt>
              </c:numCache>
            </c:numRef>
          </c:val>
          <c:smooth val="0"/>
          <c:extLst>
            <c:ext xmlns:c16="http://schemas.microsoft.com/office/drawing/2014/chart" uri="{C3380CC4-5D6E-409C-BE32-E72D297353CC}">
              <c16:uniqueId val="{00000000-9E46-49BF-BB4F-A855C5CD44D4}"/>
            </c:ext>
          </c:extLst>
        </c:ser>
        <c:ser>
          <c:idx val="1"/>
          <c:order val="1"/>
          <c:tx>
            <c:strRef>
              <c:f>Sheet1!$C$1</c:f>
              <c:strCache>
                <c:ptCount val="1"/>
                <c:pt idx="0">
                  <c:v>Branch Mispred %</c:v>
                </c:pt>
              </c:strCache>
            </c:strRef>
          </c:tx>
          <c:spPr>
            <a:ln w="28575" cap="rnd">
              <a:solidFill>
                <a:schemeClr val="accent2"/>
              </a:solidFill>
              <a:round/>
            </a:ln>
            <a:effectLst/>
          </c:spPr>
          <c:marker>
            <c:symbol val="none"/>
          </c:marker>
          <c:cat>
            <c:strRef>
              <c:f>Sheet1!$A$2:$A$3</c:f>
              <c:strCache>
                <c:ptCount val="2"/>
                <c:pt idx="0">
                  <c:v>4096 Choice</c:v>
                </c:pt>
                <c:pt idx="1">
                  <c:v>8196 Choice</c:v>
                </c:pt>
              </c:strCache>
            </c:strRef>
          </c:cat>
          <c:val>
            <c:numRef>
              <c:f>Sheet1!$C$2:$C$3</c:f>
              <c:numCache>
                <c:formatCode>General</c:formatCode>
                <c:ptCount val="2"/>
                <c:pt idx="0">
                  <c:v>9.86</c:v>
                </c:pt>
                <c:pt idx="1">
                  <c:v>3.72</c:v>
                </c:pt>
              </c:numCache>
            </c:numRef>
          </c:val>
          <c:smooth val="0"/>
          <c:extLst>
            <c:ext xmlns:c16="http://schemas.microsoft.com/office/drawing/2014/chart" uri="{C3380CC4-5D6E-409C-BE32-E72D297353CC}">
              <c16:uniqueId val="{00000001-9E46-49BF-BB4F-A855C5CD44D4}"/>
            </c:ext>
          </c:extLst>
        </c:ser>
        <c:dLbls>
          <c:showLegendKey val="0"/>
          <c:showVal val="0"/>
          <c:showCatName val="0"/>
          <c:showSerName val="0"/>
          <c:showPercent val="0"/>
          <c:showBubbleSize val="0"/>
        </c:dLbls>
        <c:smooth val="0"/>
        <c:axId val="1891077360"/>
        <c:axId val="1890960784"/>
      </c:lineChart>
      <c:catAx>
        <c:axId val="1891077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90960784"/>
        <c:crosses val="autoZero"/>
        <c:auto val="1"/>
        <c:lblAlgn val="ctr"/>
        <c:lblOffset val="100"/>
        <c:noMultiLvlLbl val="0"/>
      </c:catAx>
      <c:valAx>
        <c:axId val="1890960784"/>
        <c:scaling>
          <c:orientation val="minMax"/>
          <c:max val="14"/>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91077360"/>
        <c:crosses val="autoZero"/>
        <c:crossBetween val="between"/>
      </c:valAx>
      <c:spPr>
        <a:noFill/>
        <a:ln>
          <a:noFill/>
        </a:ln>
        <a:effectLst/>
      </c:spPr>
    </c:plotArea>
    <c:legend>
      <c:legendPos val="b"/>
      <c:layout>
        <c:manualLayout>
          <c:xMode val="edge"/>
          <c:yMode val="edge"/>
          <c:x val="0.23701921441186299"/>
          <c:y val="0.79924741801881749"/>
          <c:w val="0.59860053506374988"/>
          <c:h val="6.886732091522704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a:latin typeface="Times New Roman" panose="02020603050405020304" pitchFamily="18" charset="0"/>
                <a:cs typeface="Times New Roman" panose="02020603050405020304" pitchFamily="18" charset="0"/>
              </a:rPr>
              <a:t>CHANGING</a:t>
            </a:r>
            <a:r>
              <a:rPr lang="en-US" sz="1600" baseline="0" dirty="0">
                <a:latin typeface="Times New Roman" panose="02020603050405020304" pitchFamily="18" charset="0"/>
                <a:cs typeface="Times New Roman" panose="02020603050405020304" pitchFamily="18" charset="0"/>
              </a:rPr>
              <a:t> GLOBAL WITH BTB 2048</a:t>
            </a:r>
            <a:endParaRPr lang="en-US" sz="1600"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5727233960037419E-2"/>
          <c:y val="0.10319257606527431"/>
          <c:w val="0.90187133511158257"/>
          <c:h val="0.78305367944577053"/>
        </c:manualLayout>
      </c:layout>
      <c:lineChart>
        <c:grouping val="standard"/>
        <c:varyColors val="0"/>
        <c:ser>
          <c:idx val="0"/>
          <c:order val="0"/>
          <c:tx>
            <c:strRef>
              <c:f>Sheet1!$B$1</c:f>
              <c:strCache>
                <c:ptCount val="1"/>
                <c:pt idx="0">
                  <c:v>BTB miss %</c:v>
                </c:pt>
              </c:strCache>
            </c:strRef>
          </c:tx>
          <c:spPr>
            <a:ln w="28575" cap="rnd">
              <a:solidFill>
                <a:schemeClr val="accent1"/>
              </a:solidFill>
              <a:round/>
            </a:ln>
            <a:effectLst/>
          </c:spPr>
          <c:marker>
            <c:symbol val="none"/>
          </c:marker>
          <c:cat>
            <c:strRef>
              <c:f>Sheet1!$A$2:$A$3</c:f>
              <c:strCache>
                <c:ptCount val="2"/>
                <c:pt idx="0">
                  <c:v>2048 BTB</c:v>
                </c:pt>
                <c:pt idx="1">
                  <c:v>4096 BTB</c:v>
                </c:pt>
              </c:strCache>
            </c:strRef>
          </c:cat>
          <c:val>
            <c:numRef>
              <c:f>Sheet1!$B$2:$B$3</c:f>
              <c:numCache>
                <c:formatCode>General</c:formatCode>
                <c:ptCount val="2"/>
                <c:pt idx="0">
                  <c:v>7.09</c:v>
                </c:pt>
                <c:pt idx="1">
                  <c:v>1.86</c:v>
                </c:pt>
              </c:numCache>
            </c:numRef>
          </c:val>
          <c:smooth val="0"/>
          <c:extLst>
            <c:ext xmlns:c16="http://schemas.microsoft.com/office/drawing/2014/chart" uri="{C3380CC4-5D6E-409C-BE32-E72D297353CC}">
              <c16:uniqueId val="{00000000-1106-4E7D-91BD-BF49A10257BA}"/>
            </c:ext>
          </c:extLst>
        </c:ser>
        <c:ser>
          <c:idx val="1"/>
          <c:order val="1"/>
          <c:tx>
            <c:strRef>
              <c:f>Sheet1!$C$1</c:f>
              <c:strCache>
                <c:ptCount val="1"/>
                <c:pt idx="0">
                  <c:v>Branch Mispred %</c:v>
                </c:pt>
              </c:strCache>
            </c:strRef>
          </c:tx>
          <c:spPr>
            <a:ln w="28575" cap="rnd">
              <a:solidFill>
                <a:schemeClr val="accent2"/>
              </a:solidFill>
              <a:round/>
            </a:ln>
            <a:effectLst/>
          </c:spPr>
          <c:marker>
            <c:symbol val="none"/>
          </c:marker>
          <c:cat>
            <c:strRef>
              <c:f>Sheet1!$A$2:$A$3</c:f>
              <c:strCache>
                <c:ptCount val="2"/>
                <c:pt idx="0">
                  <c:v>2048 BTB</c:v>
                </c:pt>
                <c:pt idx="1">
                  <c:v>4096 BTB</c:v>
                </c:pt>
              </c:strCache>
            </c:strRef>
          </c:cat>
          <c:val>
            <c:numRef>
              <c:f>Sheet1!$C$2:$C$3</c:f>
              <c:numCache>
                <c:formatCode>General</c:formatCode>
                <c:ptCount val="2"/>
                <c:pt idx="0">
                  <c:v>10.210000000000001</c:v>
                </c:pt>
                <c:pt idx="1">
                  <c:v>3.84</c:v>
                </c:pt>
              </c:numCache>
            </c:numRef>
          </c:val>
          <c:smooth val="0"/>
          <c:extLst>
            <c:ext xmlns:c16="http://schemas.microsoft.com/office/drawing/2014/chart" uri="{C3380CC4-5D6E-409C-BE32-E72D297353CC}">
              <c16:uniqueId val="{00000001-1106-4E7D-91BD-BF49A10257BA}"/>
            </c:ext>
          </c:extLst>
        </c:ser>
        <c:dLbls>
          <c:showLegendKey val="0"/>
          <c:showVal val="0"/>
          <c:showCatName val="0"/>
          <c:showSerName val="0"/>
          <c:showPercent val="0"/>
          <c:showBubbleSize val="0"/>
        </c:dLbls>
        <c:smooth val="0"/>
        <c:axId val="1891077360"/>
        <c:axId val="1890960784"/>
      </c:lineChart>
      <c:catAx>
        <c:axId val="1891077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90960784"/>
        <c:crosses val="autoZero"/>
        <c:auto val="1"/>
        <c:lblAlgn val="ctr"/>
        <c:lblOffset val="100"/>
        <c:noMultiLvlLbl val="0"/>
      </c:catAx>
      <c:valAx>
        <c:axId val="1890960784"/>
        <c:scaling>
          <c:orientation val="minMax"/>
          <c:max val="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91077360"/>
        <c:crosses val="autoZero"/>
        <c:crossBetween val="between"/>
      </c:valAx>
      <c:spPr>
        <a:noFill/>
        <a:ln>
          <a:noFill/>
        </a:ln>
        <a:effectLst/>
      </c:spPr>
    </c:plotArea>
    <c:legend>
      <c:legendPos val="b"/>
      <c:layout>
        <c:manualLayout>
          <c:xMode val="edge"/>
          <c:yMode val="edge"/>
          <c:x val="0.18400127243060754"/>
          <c:y val="0.19334391411543123"/>
          <c:w val="0.59860053506374988"/>
          <c:h val="6.886732091522704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a:latin typeface="Times New Roman" panose="02020603050405020304" pitchFamily="18" charset="0"/>
                <a:cs typeface="Times New Roman" panose="02020603050405020304" pitchFamily="18" charset="0"/>
              </a:rPr>
              <a:t>CHANGING</a:t>
            </a:r>
            <a:r>
              <a:rPr lang="en-US" sz="1600" baseline="0" dirty="0">
                <a:latin typeface="Times New Roman" panose="02020603050405020304" pitchFamily="18" charset="0"/>
                <a:cs typeface="Times New Roman" panose="02020603050405020304" pitchFamily="18" charset="0"/>
              </a:rPr>
              <a:t> CHOICE WITH BTB 2048</a:t>
            </a:r>
            <a:endParaRPr lang="en-US" sz="1600"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5727233960037419E-2"/>
          <c:y val="0.10319257606527431"/>
          <c:w val="0.90187133511158257"/>
          <c:h val="0.78305367944577053"/>
        </c:manualLayout>
      </c:layout>
      <c:lineChart>
        <c:grouping val="standard"/>
        <c:varyColors val="0"/>
        <c:ser>
          <c:idx val="0"/>
          <c:order val="0"/>
          <c:tx>
            <c:strRef>
              <c:f>Sheet1!$B$1</c:f>
              <c:strCache>
                <c:ptCount val="1"/>
                <c:pt idx="0">
                  <c:v>BTB miss %</c:v>
                </c:pt>
              </c:strCache>
            </c:strRef>
          </c:tx>
          <c:spPr>
            <a:ln w="28575" cap="rnd">
              <a:solidFill>
                <a:schemeClr val="accent1"/>
              </a:solidFill>
              <a:round/>
            </a:ln>
            <a:effectLst/>
          </c:spPr>
          <c:marker>
            <c:symbol val="none"/>
          </c:marker>
          <c:cat>
            <c:strRef>
              <c:f>Sheet1!$A$2:$A$3</c:f>
              <c:strCache>
                <c:ptCount val="2"/>
                <c:pt idx="0">
                  <c:v>2048 Choice</c:v>
                </c:pt>
                <c:pt idx="1">
                  <c:v>4096 Choice</c:v>
                </c:pt>
              </c:strCache>
            </c:strRef>
          </c:cat>
          <c:val>
            <c:numRef>
              <c:f>Sheet1!$B$2:$B$3</c:f>
              <c:numCache>
                <c:formatCode>General</c:formatCode>
                <c:ptCount val="2"/>
                <c:pt idx="0">
                  <c:v>7.09</c:v>
                </c:pt>
                <c:pt idx="1">
                  <c:v>1.48</c:v>
                </c:pt>
              </c:numCache>
            </c:numRef>
          </c:val>
          <c:smooth val="0"/>
          <c:extLst>
            <c:ext xmlns:c16="http://schemas.microsoft.com/office/drawing/2014/chart" uri="{C3380CC4-5D6E-409C-BE32-E72D297353CC}">
              <c16:uniqueId val="{00000000-DC46-4BCD-B557-2854FDCE5927}"/>
            </c:ext>
          </c:extLst>
        </c:ser>
        <c:ser>
          <c:idx val="1"/>
          <c:order val="1"/>
          <c:tx>
            <c:strRef>
              <c:f>Sheet1!$C$1</c:f>
              <c:strCache>
                <c:ptCount val="1"/>
                <c:pt idx="0">
                  <c:v>Branch Mispred %</c:v>
                </c:pt>
              </c:strCache>
            </c:strRef>
          </c:tx>
          <c:spPr>
            <a:ln w="28575" cap="rnd">
              <a:solidFill>
                <a:schemeClr val="accent2"/>
              </a:solidFill>
              <a:round/>
            </a:ln>
            <a:effectLst/>
          </c:spPr>
          <c:marker>
            <c:symbol val="none"/>
          </c:marker>
          <c:cat>
            <c:strRef>
              <c:f>Sheet1!$A$2:$A$3</c:f>
              <c:strCache>
                <c:ptCount val="2"/>
                <c:pt idx="0">
                  <c:v>2048 Choice</c:v>
                </c:pt>
                <c:pt idx="1">
                  <c:v>4096 Choice</c:v>
                </c:pt>
              </c:strCache>
            </c:strRef>
          </c:cat>
          <c:val>
            <c:numRef>
              <c:f>Sheet1!$C$2:$C$3</c:f>
              <c:numCache>
                <c:formatCode>General</c:formatCode>
                <c:ptCount val="2"/>
                <c:pt idx="0">
                  <c:v>10.210000000000001</c:v>
                </c:pt>
                <c:pt idx="1">
                  <c:v>3.72</c:v>
                </c:pt>
              </c:numCache>
            </c:numRef>
          </c:val>
          <c:smooth val="0"/>
          <c:extLst>
            <c:ext xmlns:c16="http://schemas.microsoft.com/office/drawing/2014/chart" uri="{C3380CC4-5D6E-409C-BE32-E72D297353CC}">
              <c16:uniqueId val="{00000001-DC46-4BCD-B557-2854FDCE5927}"/>
            </c:ext>
          </c:extLst>
        </c:ser>
        <c:dLbls>
          <c:showLegendKey val="0"/>
          <c:showVal val="0"/>
          <c:showCatName val="0"/>
          <c:showSerName val="0"/>
          <c:showPercent val="0"/>
          <c:showBubbleSize val="0"/>
        </c:dLbls>
        <c:smooth val="0"/>
        <c:axId val="1891077360"/>
        <c:axId val="1890960784"/>
      </c:lineChart>
      <c:catAx>
        <c:axId val="1891077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90960784"/>
        <c:crosses val="autoZero"/>
        <c:auto val="1"/>
        <c:lblAlgn val="ctr"/>
        <c:lblOffset val="100"/>
        <c:noMultiLvlLbl val="0"/>
      </c:catAx>
      <c:valAx>
        <c:axId val="1890960784"/>
        <c:scaling>
          <c:orientation val="minMax"/>
          <c:max val="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91077360"/>
        <c:crosses val="autoZero"/>
        <c:crossBetween val="between"/>
      </c:valAx>
      <c:spPr>
        <a:noFill/>
        <a:ln>
          <a:noFill/>
        </a:ln>
        <a:effectLst/>
      </c:spPr>
    </c:plotArea>
    <c:legend>
      <c:legendPos val="b"/>
      <c:layout>
        <c:manualLayout>
          <c:xMode val="edge"/>
          <c:yMode val="edge"/>
          <c:x val="0.21316114052029803"/>
          <c:y val="0.13275356372509262"/>
          <c:w val="0.59860053506374988"/>
          <c:h val="6.886732091522704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FAF376-3999-4772-91C7-BD414B7EC2DD}" type="datetimeFigureOut">
              <a:rPr lang="en-IN" smtClean="0"/>
              <a:t>09-10-2022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03D5D8B-83AA-4DAC-BA75-BF97E7B7883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6405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FAF376-3999-4772-91C7-BD414B7EC2DD}"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D5D8B-83AA-4DAC-BA75-BF97E7B7883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07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FAF376-3999-4772-91C7-BD414B7EC2DD}"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D5D8B-83AA-4DAC-BA75-BF97E7B7883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5084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FAF376-3999-4772-91C7-BD414B7EC2DD}"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D5D8B-83AA-4DAC-BA75-BF97E7B7883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7904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FAF376-3999-4772-91C7-BD414B7EC2DD}"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D5D8B-83AA-4DAC-BA75-BF97E7B7883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1976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FAF376-3999-4772-91C7-BD414B7EC2DD}" type="datetimeFigureOut">
              <a:rPr lang="en-IN" smtClean="0"/>
              <a:t>09-10-2022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D5D8B-83AA-4DAC-BA75-BF97E7B7883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0011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FAF376-3999-4772-91C7-BD414B7EC2DD}" type="datetimeFigureOut">
              <a:rPr lang="en-IN" smtClean="0"/>
              <a:t>09-10-2022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3D5D8B-83AA-4DAC-BA75-BF97E7B7883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949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FAF376-3999-4772-91C7-BD414B7EC2DD}" type="datetimeFigureOut">
              <a:rPr lang="en-IN" smtClean="0"/>
              <a:t>09-10-2022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3D5D8B-83AA-4DAC-BA75-BF97E7B7883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4618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AF376-3999-4772-91C7-BD414B7EC2DD}" type="datetimeFigureOut">
              <a:rPr lang="en-IN" smtClean="0"/>
              <a:t>09-10-2022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3D5D8B-83AA-4DAC-BA75-BF97E7B78834}" type="slidenum">
              <a:rPr lang="en-IN" smtClean="0"/>
              <a:t>‹#›</a:t>
            </a:fld>
            <a:endParaRPr lang="en-IN"/>
          </a:p>
        </p:txBody>
      </p:sp>
    </p:spTree>
    <p:extLst>
      <p:ext uri="{BB962C8B-B14F-4D97-AF65-F5344CB8AC3E}">
        <p14:creationId xmlns:p14="http://schemas.microsoft.com/office/powerpoint/2010/main" val="2150666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FAF376-3999-4772-91C7-BD414B7EC2DD}" type="datetimeFigureOut">
              <a:rPr lang="en-IN" smtClean="0"/>
              <a:t>09-10-2022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D5D8B-83AA-4DAC-BA75-BF97E7B7883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7268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6FAF376-3999-4772-91C7-BD414B7EC2DD}" type="datetimeFigureOut">
              <a:rPr lang="en-IN" smtClean="0"/>
              <a:t>09-10-2022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03D5D8B-83AA-4DAC-BA75-BF97E7B7883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3285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6FAF376-3999-4772-91C7-BD414B7EC2DD}" type="datetimeFigureOut">
              <a:rPr lang="en-IN" smtClean="0"/>
              <a:t>09-10-2022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03D5D8B-83AA-4DAC-BA75-BF97E7B7883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3526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timberjack/Project1_SPEC.git"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2C516-6579-4F50-A470-B14EE42FA8FB}"/>
              </a:ext>
            </a:extLst>
          </p:cNvPr>
          <p:cNvSpPr>
            <a:spLocks noGrp="1"/>
          </p:cNvSpPr>
          <p:nvPr>
            <p:ph type="ctrTitle"/>
          </p:nvPr>
        </p:nvSpPr>
        <p:spPr>
          <a:xfrm>
            <a:off x="2833055" y="150724"/>
            <a:ext cx="6525889" cy="609601"/>
          </a:xfrm>
        </p:spPr>
        <p:txBody>
          <a:bodyPr>
            <a:noAutofit/>
          </a:bodyPr>
          <a:lstStyle/>
          <a:p>
            <a:r>
              <a:rPr lang="en-IN" sz="3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UNIVERSITY OF TEXAS AT DALLAS</a:t>
            </a:r>
            <a:endParaRPr lang="en-IN" sz="3000" dirty="0"/>
          </a:p>
        </p:txBody>
      </p:sp>
      <p:sp>
        <p:nvSpPr>
          <p:cNvPr id="5" name="TextBox 4">
            <a:extLst>
              <a:ext uri="{FF2B5EF4-FFF2-40B4-BE49-F238E27FC236}">
                <a16:creationId xmlns:a16="http://schemas.microsoft.com/office/drawing/2014/main" id="{B6A33AA6-3E7A-4250-BA22-950204EB8ED1}"/>
              </a:ext>
            </a:extLst>
          </p:cNvPr>
          <p:cNvSpPr txBox="1"/>
          <p:nvPr/>
        </p:nvSpPr>
        <p:spPr>
          <a:xfrm>
            <a:off x="3061122" y="2880013"/>
            <a:ext cx="7055084" cy="1815882"/>
          </a:xfrm>
          <a:prstGeom prst="rect">
            <a:avLst/>
          </a:prstGeom>
          <a:noFill/>
        </p:spPr>
        <p:txBody>
          <a:bodyPr wrap="square">
            <a:spAutoFit/>
          </a:bodyPr>
          <a:lstStyle/>
          <a:p>
            <a:pPr algn="ctr"/>
            <a:r>
              <a:rPr lang="en-US" sz="2800" dirty="0">
                <a:latin typeface="Times New Roman" panose="02020603050405020304" pitchFamily="18" charset="0"/>
                <a:cs typeface="Times New Roman" panose="02020603050405020304" pitchFamily="18" charset="0"/>
              </a:rPr>
              <a:t>COMPUTER ARCHITECTURE (CE6304.001</a:t>
            </a:r>
            <a:r>
              <a:rPr lang="en-US" sz="2800" dirty="0"/>
              <a:t>)</a:t>
            </a:r>
          </a:p>
          <a:p>
            <a:pPr algn="ctr"/>
            <a:br>
              <a:rPr lang="en-US" sz="2800" dirty="0"/>
            </a:br>
            <a:r>
              <a:rPr lang="en-US" sz="2800" dirty="0">
                <a:latin typeface="Times New Roman" panose="02020603050405020304" pitchFamily="18" charset="0"/>
                <a:cs typeface="Times New Roman" panose="02020603050405020304" pitchFamily="18" charset="0"/>
              </a:rPr>
              <a:t>Project Done on:</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BRANCH PREDICTION USING GEM5</a:t>
            </a:r>
            <a:endParaRPr lang="en-IN" sz="28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CF962AE-E018-4250-B74C-24BD98FDF69C}"/>
              </a:ext>
            </a:extLst>
          </p:cNvPr>
          <p:cNvSpPr txBox="1"/>
          <p:nvPr/>
        </p:nvSpPr>
        <p:spPr>
          <a:xfrm>
            <a:off x="2353610" y="4759462"/>
            <a:ext cx="6096000"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Team Members:</a:t>
            </a:r>
          </a:p>
          <a:p>
            <a:r>
              <a:rPr lang="en-US" sz="2400" dirty="0">
                <a:latin typeface="Times New Roman" panose="02020603050405020304" pitchFamily="18" charset="0"/>
                <a:cs typeface="Times New Roman" panose="02020603050405020304" pitchFamily="18" charset="0"/>
              </a:rPr>
              <a:t>Abhishek Mahesh Kumar AXM200255</a:t>
            </a:r>
          </a:p>
          <a:p>
            <a:r>
              <a:rPr lang="en-US" sz="2400" dirty="0">
                <a:latin typeface="Times New Roman" panose="02020603050405020304" pitchFamily="18" charset="0"/>
                <a:cs typeface="Times New Roman" panose="02020603050405020304" pitchFamily="18" charset="0"/>
              </a:rPr>
              <a:t>Gokul Sai Raghunath        GXR200021</a:t>
            </a:r>
          </a:p>
        </p:txBody>
      </p:sp>
      <p:pic>
        <p:nvPicPr>
          <p:cNvPr id="8" name="Picture 7">
            <a:extLst>
              <a:ext uri="{FF2B5EF4-FFF2-40B4-BE49-F238E27FC236}">
                <a16:creationId xmlns:a16="http://schemas.microsoft.com/office/drawing/2014/main" id="{8A26804C-16C3-4324-952D-C839999536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88058" y="898209"/>
            <a:ext cx="1815882" cy="1815882"/>
          </a:xfrm>
          <a:prstGeom prst="rect">
            <a:avLst/>
          </a:prstGeom>
          <a:noFill/>
        </p:spPr>
      </p:pic>
    </p:spTree>
    <p:extLst>
      <p:ext uri="{BB962C8B-B14F-4D97-AF65-F5344CB8AC3E}">
        <p14:creationId xmlns:p14="http://schemas.microsoft.com/office/powerpoint/2010/main" val="226544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5AD2BF-2BDB-42CA-9D0B-28AB0E06F78E}"/>
              </a:ext>
            </a:extLst>
          </p:cNvPr>
          <p:cNvSpPr txBox="1"/>
          <p:nvPr/>
        </p:nvSpPr>
        <p:spPr>
          <a:xfrm>
            <a:off x="944880" y="781709"/>
            <a:ext cx="6096000" cy="553998"/>
          </a:xfrm>
          <a:prstGeom prst="rect">
            <a:avLst/>
          </a:prstGeom>
          <a:noFill/>
        </p:spPr>
        <p:txBody>
          <a:bodyPr wrap="square">
            <a:spAutoFit/>
          </a:bodyPr>
          <a:lstStyle/>
          <a:p>
            <a:r>
              <a:rPr lang="en-US" sz="3000" b="1" dirty="0">
                <a:latin typeface="Times New Roman" panose="02020603050405020304" pitchFamily="18" charset="0"/>
                <a:cs typeface="Times New Roman" panose="02020603050405020304" pitchFamily="18" charset="0"/>
              </a:rPr>
              <a:t>BENCHMARK</a:t>
            </a:r>
            <a:endParaRPr lang="en-IN" sz="3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F981D75-3FCF-463C-89AA-AC0370E1291B}"/>
              </a:ext>
            </a:extLst>
          </p:cNvPr>
          <p:cNvSpPr txBox="1"/>
          <p:nvPr/>
        </p:nvSpPr>
        <p:spPr>
          <a:xfrm>
            <a:off x="944880" y="1404819"/>
            <a:ext cx="10470479" cy="3477875"/>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Benchmarks can be downloaded from the following directory:</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hlinkClick r:id="rId2"/>
              </a:rPr>
              <a:t>https://github.com/timberjack/Project1_SPEC.git</a:t>
            </a:r>
            <a:endParaRPr lang="en-US" sz="2200" b="1" dirty="0">
              <a:latin typeface="Times New Roman" panose="02020603050405020304" pitchFamily="18" charset="0"/>
              <a:cs typeface="Times New Roman" panose="02020603050405020304" pitchFamily="18" charset="0"/>
            </a:endParaRPr>
          </a:p>
          <a:p>
            <a:pPr marL="0" indent="0">
              <a:buNone/>
            </a:pPr>
            <a:endParaRPr lang="en-US" sz="2200" b="1"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There are five Benchmarks, namely :</a:t>
            </a:r>
          </a:p>
          <a:p>
            <a:pPr marL="514350" indent="-514350">
              <a:buAutoNum type="arabicPeriod"/>
            </a:pPr>
            <a:r>
              <a:rPr lang="en-US" sz="2200" dirty="0">
                <a:latin typeface="Times New Roman" panose="02020603050405020304" pitchFamily="18" charset="0"/>
                <a:cs typeface="Times New Roman" panose="02020603050405020304" pitchFamily="18" charset="0"/>
              </a:rPr>
              <a:t>401.bzip2 </a:t>
            </a:r>
          </a:p>
          <a:p>
            <a:pPr marL="514350" indent="-514350">
              <a:buAutoNum type="arabicPeriod"/>
            </a:pPr>
            <a:r>
              <a:rPr lang="en-US" sz="2200" dirty="0">
                <a:latin typeface="Times New Roman" panose="02020603050405020304" pitchFamily="18" charset="0"/>
                <a:cs typeface="Times New Roman" panose="02020603050405020304" pitchFamily="18" charset="0"/>
              </a:rPr>
              <a:t>429.mcf </a:t>
            </a:r>
          </a:p>
          <a:p>
            <a:pPr marL="514350" indent="-514350">
              <a:buAutoNum type="arabicPeriod"/>
            </a:pPr>
            <a:r>
              <a:rPr lang="en-US" sz="2200" dirty="0">
                <a:latin typeface="Times New Roman" panose="02020603050405020304" pitchFamily="18" charset="0"/>
                <a:cs typeface="Times New Roman" panose="02020603050405020304" pitchFamily="18" charset="0"/>
              </a:rPr>
              <a:t>456.hmmer </a:t>
            </a:r>
          </a:p>
          <a:p>
            <a:pPr marL="514350" indent="-514350">
              <a:buAutoNum type="arabicPeriod"/>
            </a:pPr>
            <a:r>
              <a:rPr lang="en-US" sz="2200" dirty="0">
                <a:latin typeface="Times New Roman" panose="02020603050405020304" pitchFamily="18" charset="0"/>
                <a:cs typeface="Times New Roman" panose="02020603050405020304" pitchFamily="18" charset="0"/>
              </a:rPr>
              <a:t>458.sjeng </a:t>
            </a:r>
          </a:p>
          <a:p>
            <a:pPr marL="514350" indent="-514350">
              <a:buAutoNum type="arabicPeriod"/>
            </a:pPr>
            <a:r>
              <a:rPr lang="en-US" sz="2200" dirty="0">
                <a:latin typeface="Times New Roman" panose="02020603050405020304" pitchFamily="18" charset="0"/>
                <a:cs typeface="Times New Roman" panose="02020603050405020304" pitchFamily="18" charset="0"/>
              </a:rPr>
              <a:t>470.lbm</a:t>
            </a:r>
          </a:p>
          <a:p>
            <a:pPr marL="0" indent="0">
              <a:buNone/>
            </a:pPr>
            <a:r>
              <a:rPr lang="en-US" sz="2200" dirty="0">
                <a:latin typeface="Times New Roman" panose="02020603050405020304" pitchFamily="18" charset="0"/>
                <a:cs typeface="Times New Roman" panose="02020603050405020304" pitchFamily="18" charset="0"/>
              </a:rPr>
              <a:t>(We have used 458.sjeng and 470.lbm benchmarks)</a:t>
            </a:r>
          </a:p>
        </p:txBody>
      </p:sp>
      <p:cxnSp>
        <p:nvCxnSpPr>
          <p:cNvPr id="6" name="Straight Connector 5">
            <a:extLst>
              <a:ext uri="{FF2B5EF4-FFF2-40B4-BE49-F238E27FC236}">
                <a16:creationId xmlns:a16="http://schemas.microsoft.com/office/drawing/2014/main" id="{D1B40A1F-5CD4-4C08-A297-69540CFF0B82}"/>
              </a:ext>
            </a:extLst>
          </p:cNvPr>
          <p:cNvCxnSpPr/>
          <p:nvPr/>
        </p:nvCxnSpPr>
        <p:spPr>
          <a:xfrm>
            <a:off x="975359" y="1335707"/>
            <a:ext cx="10440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8154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1F433A-44BA-419D-A6C1-C99C37C65731}"/>
              </a:ext>
            </a:extLst>
          </p:cNvPr>
          <p:cNvSpPr txBox="1"/>
          <p:nvPr/>
        </p:nvSpPr>
        <p:spPr>
          <a:xfrm>
            <a:off x="1005840" y="758309"/>
            <a:ext cx="6096000" cy="553998"/>
          </a:xfrm>
          <a:prstGeom prst="rect">
            <a:avLst/>
          </a:prstGeom>
          <a:noFill/>
        </p:spPr>
        <p:txBody>
          <a:bodyPr wrap="square">
            <a:spAutoFit/>
          </a:bodyPr>
          <a:lstStyle/>
          <a:p>
            <a:r>
              <a:rPr lang="en-US" sz="3000" b="1" dirty="0">
                <a:latin typeface="Times New Roman" panose="02020603050405020304" pitchFamily="18" charset="0"/>
                <a:cs typeface="Times New Roman" panose="02020603050405020304" pitchFamily="18" charset="0"/>
              </a:rPr>
              <a:t>CHALLENGES</a:t>
            </a:r>
            <a:endParaRPr lang="en-IN" sz="3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A28F0E4-CCE8-4B46-B411-9E023E08A802}"/>
              </a:ext>
            </a:extLst>
          </p:cNvPr>
          <p:cNvSpPr txBox="1"/>
          <p:nvPr/>
        </p:nvSpPr>
        <p:spPr>
          <a:xfrm>
            <a:off x="1005840" y="1343085"/>
            <a:ext cx="10547985" cy="1446550"/>
          </a:xfrm>
          <a:prstGeom prst="rect">
            <a:avLst/>
          </a:prstGeom>
          <a:noFill/>
        </p:spPr>
        <p:txBody>
          <a:bodyPr wrap="square">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Installation of the software GEM5 was easy, but installing the dependencies were difficult since the commands and resources provided weren’t functional.</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Automation of all the processes proved to be challenging, hence we did it manually, which consumed a lot of time and had less data.</a:t>
            </a:r>
          </a:p>
        </p:txBody>
      </p:sp>
      <p:cxnSp>
        <p:nvCxnSpPr>
          <p:cNvPr id="4" name="Straight Connector 3">
            <a:extLst>
              <a:ext uri="{FF2B5EF4-FFF2-40B4-BE49-F238E27FC236}">
                <a16:creationId xmlns:a16="http://schemas.microsoft.com/office/drawing/2014/main" id="{9FAE70D2-93AC-48B5-A69A-80AEC49B5F98}"/>
              </a:ext>
            </a:extLst>
          </p:cNvPr>
          <p:cNvCxnSpPr/>
          <p:nvPr/>
        </p:nvCxnSpPr>
        <p:spPr>
          <a:xfrm>
            <a:off x="1005840" y="1312307"/>
            <a:ext cx="10440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9477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0AE603-42F6-40D3-B3CF-32175FD30818}"/>
              </a:ext>
            </a:extLst>
          </p:cNvPr>
          <p:cNvSpPr txBox="1"/>
          <p:nvPr/>
        </p:nvSpPr>
        <p:spPr>
          <a:xfrm>
            <a:off x="2714625" y="1490008"/>
            <a:ext cx="6762750" cy="1938992"/>
          </a:xfrm>
          <a:prstGeom prst="rect">
            <a:avLst/>
          </a:prstGeom>
          <a:noFill/>
        </p:spPr>
        <p:txBody>
          <a:bodyPr wrap="square">
            <a:spAutoFit/>
          </a:bodyPr>
          <a:lstStyle/>
          <a:p>
            <a:pPr marL="0" indent="0" algn="ctr">
              <a:buNone/>
            </a:pPr>
            <a:r>
              <a:rPr lang="en-US" sz="3000" b="1" dirty="0">
                <a:latin typeface="Times New Roman" panose="02020603050405020304" pitchFamily="18" charset="0"/>
                <a:cs typeface="Times New Roman" panose="02020603050405020304" pitchFamily="18" charset="0"/>
              </a:rPr>
              <a:t>PART 2 </a:t>
            </a:r>
          </a:p>
          <a:p>
            <a:pPr marL="0" indent="0" algn="ctr">
              <a:buNone/>
            </a:pPr>
            <a:endParaRPr lang="en-US" sz="3000" b="1" dirty="0">
              <a:latin typeface="Times New Roman" panose="02020603050405020304" pitchFamily="18" charset="0"/>
              <a:cs typeface="Times New Roman" panose="02020603050405020304" pitchFamily="18" charset="0"/>
            </a:endParaRPr>
          </a:p>
          <a:p>
            <a:pPr marL="0" indent="0" algn="ctr">
              <a:buNone/>
            </a:pPr>
            <a:r>
              <a:rPr lang="en-US" sz="3000" b="1" dirty="0">
                <a:latin typeface="Times New Roman" panose="02020603050405020304" pitchFamily="18" charset="0"/>
                <a:cs typeface="Times New Roman" panose="02020603050405020304" pitchFamily="18" charset="0"/>
              </a:rPr>
              <a:t>ADDING BRANCH PREDICTOR SUPPORT TO TIMING SIMPLE CPU</a:t>
            </a:r>
          </a:p>
        </p:txBody>
      </p:sp>
    </p:spTree>
    <p:extLst>
      <p:ext uri="{BB962C8B-B14F-4D97-AF65-F5344CB8AC3E}">
        <p14:creationId xmlns:p14="http://schemas.microsoft.com/office/powerpoint/2010/main" val="626030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4CAD8C-FAB4-49E9-8C34-CAA76E7B74C2}"/>
              </a:ext>
            </a:extLst>
          </p:cNvPr>
          <p:cNvSpPr txBox="1"/>
          <p:nvPr/>
        </p:nvSpPr>
        <p:spPr>
          <a:xfrm>
            <a:off x="883920" y="645914"/>
            <a:ext cx="10424160" cy="1015663"/>
          </a:xfrm>
          <a:prstGeom prst="rect">
            <a:avLst/>
          </a:prstGeom>
          <a:noFill/>
        </p:spPr>
        <p:txBody>
          <a:bodyPr wrap="square">
            <a:spAutoFit/>
          </a:bodyPr>
          <a:lstStyle/>
          <a:p>
            <a:r>
              <a:rPr lang="en-US" sz="3000" b="1" dirty="0">
                <a:latin typeface="Times New Roman" panose="02020603050405020304" pitchFamily="18" charset="0"/>
                <a:cs typeface="Times New Roman" panose="02020603050405020304" pitchFamily="18" charset="0"/>
              </a:rPr>
              <a:t>ADDING BRANCH PREDICTOR SUPPORT TO TIMING SIMPLE CPU</a:t>
            </a:r>
            <a:endParaRPr lang="en-IN" sz="3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FC3D1F0-9274-4247-B981-696F310A0A2E}"/>
              </a:ext>
            </a:extLst>
          </p:cNvPr>
          <p:cNvSpPr txBox="1"/>
          <p:nvPr/>
        </p:nvSpPr>
        <p:spPr>
          <a:xfrm>
            <a:off x="883920" y="1661577"/>
            <a:ext cx="10210800" cy="2123658"/>
          </a:xfrm>
          <a:prstGeom prst="rect">
            <a:avLst/>
          </a:prstGeom>
          <a:noFill/>
        </p:spPr>
        <p:txBody>
          <a:bodyPr wrap="square">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GEM5 software does not contain Branch Predictor Support. The following steps are used to add branch predictor support:</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Access the location: /home/eng/g/axm200255/CA_Proj/gem5/gem5/src/cpu/simple</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Access the file: BaseSimpleCPU.py</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First delete all the files in $gem5/build/X86 and then use the “scons” command to recompile the processor in order to have the necessary chances without any error. </a:t>
            </a:r>
          </a:p>
        </p:txBody>
      </p:sp>
      <p:cxnSp>
        <p:nvCxnSpPr>
          <p:cNvPr id="4" name="Straight Connector 3">
            <a:extLst>
              <a:ext uri="{FF2B5EF4-FFF2-40B4-BE49-F238E27FC236}">
                <a16:creationId xmlns:a16="http://schemas.microsoft.com/office/drawing/2014/main" id="{9FAE70D2-93AC-48B5-A69A-80AEC49B5F98}"/>
              </a:ext>
            </a:extLst>
          </p:cNvPr>
          <p:cNvCxnSpPr/>
          <p:nvPr/>
        </p:nvCxnSpPr>
        <p:spPr>
          <a:xfrm>
            <a:off x="883920" y="1661577"/>
            <a:ext cx="10440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1608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with medium confidence">
            <a:extLst>
              <a:ext uri="{FF2B5EF4-FFF2-40B4-BE49-F238E27FC236}">
                <a16:creationId xmlns:a16="http://schemas.microsoft.com/office/drawing/2014/main" id="{196C8DBB-1053-407B-BA50-C4AF9AA6950A}"/>
              </a:ext>
            </a:extLst>
          </p:cNvPr>
          <p:cNvPicPr>
            <a:picLocks noChangeAspect="1"/>
          </p:cNvPicPr>
          <p:nvPr/>
        </p:nvPicPr>
        <p:blipFill rotWithShape="1">
          <a:blip r:embed="rId2">
            <a:extLst>
              <a:ext uri="{28A0092B-C50C-407E-A947-70E740481C1C}">
                <a14:useLocalDpi xmlns:a14="http://schemas.microsoft.com/office/drawing/2010/main" val="0"/>
              </a:ext>
            </a:extLst>
          </a:blip>
          <a:srcRect t="4445" r="51613" b="5950"/>
          <a:stretch/>
        </p:blipFill>
        <p:spPr>
          <a:xfrm>
            <a:off x="2486025" y="886023"/>
            <a:ext cx="7219950" cy="5085953"/>
          </a:xfrm>
          <a:prstGeom prst="rect">
            <a:avLst/>
          </a:prstGeom>
        </p:spPr>
      </p:pic>
    </p:spTree>
    <p:extLst>
      <p:ext uri="{BB962C8B-B14F-4D97-AF65-F5344CB8AC3E}">
        <p14:creationId xmlns:p14="http://schemas.microsoft.com/office/powerpoint/2010/main" val="2493327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with medium confidence">
            <a:extLst>
              <a:ext uri="{FF2B5EF4-FFF2-40B4-BE49-F238E27FC236}">
                <a16:creationId xmlns:a16="http://schemas.microsoft.com/office/drawing/2014/main" id="{3FB13079-E339-41A1-8F4A-6E150E9DE69B}"/>
              </a:ext>
            </a:extLst>
          </p:cNvPr>
          <p:cNvPicPr>
            <a:picLocks noChangeAspect="1"/>
          </p:cNvPicPr>
          <p:nvPr/>
        </p:nvPicPr>
        <p:blipFill rotWithShape="1">
          <a:blip r:embed="rId2">
            <a:extLst>
              <a:ext uri="{28A0092B-C50C-407E-A947-70E740481C1C}">
                <a14:useLocalDpi xmlns:a14="http://schemas.microsoft.com/office/drawing/2010/main" val="0"/>
              </a:ext>
            </a:extLst>
          </a:blip>
          <a:srcRect l="-1" t="3971" r="47458" b="5401"/>
          <a:stretch/>
        </p:blipFill>
        <p:spPr>
          <a:xfrm>
            <a:off x="2246329" y="955112"/>
            <a:ext cx="7699342" cy="4947776"/>
          </a:xfrm>
          <a:prstGeom prst="rect">
            <a:avLst/>
          </a:prstGeom>
        </p:spPr>
      </p:pic>
    </p:spTree>
    <p:extLst>
      <p:ext uri="{BB962C8B-B14F-4D97-AF65-F5344CB8AC3E}">
        <p14:creationId xmlns:p14="http://schemas.microsoft.com/office/powerpoint/2010/main" val="3335870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with medium confidence">
            <a:extLst>
              <a:ext uri="{FF2B5EF4-FFF2-40B4-BE49-F238E27FC236}">
                <a16:creationId xmlns:a16="http://schemas.microsoft.com/office/drawing/2014/main" id="{34927AEE-C8E1-4DAA-B8E8-7A7F2E67D812}"/>
              </a:ext>
            </a:extLst>
          </p:cNvPr>
          <p:cNvPicPr>
            <a:picLocks noChangeAspect="1"/>
          </p:cNvPicPr>
          <p:nvPr/>
        </p:nvPicPr>
        <p:blipFill rotWithShape="1">
          <a:blip r:embed="rId2">
            <a:extLst>
              <a:ext uri="{28A0092B-C50C-407E-A947-70E740481C1C}">
                <a14:useLocalDpi xmlns:a14="http://schemas.microsoft.com/office/drawing/2010/main" val="0"/>
              </a:ext>
            </a:extLst>
          </a:blip>
          <a:srcRect l="-1" t="3167" r="37618" b="6350"/>
          <a:stretch/>
        </p:blipFill>
        <p:spPr>
          <a:xfrm>
            <a:off x="2056144" y="922795"/>
            <a:ext cx="8079712" cy="5012410"/>
          </a:xfrm>
          <a:prstGeom prst="rect">
            <a:avLst/>
          </a:prstGeom>
        </p:spPr>
      </p:pic>
    </p:spTree>
    <p:extLst>
      <p:ext uri="{BB962C8B-B14F-4D97-AF65-F5344CB8AC3E}">
        <p14:creationId xmlns:p14="http://schemas.microsoft.com/office/powerpoint/2010/main" val="539539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F04928-4EC5-4B6D-B0FA-820278042DD5}"/>
              </a:ext>
            </a:extLst>
          </p:cNvPr>
          <p:cNvSpPr txBox="1"/>
          <p:nvPr/>
        </p:nvSpPr>
        <p:spPr>
          <a:xfrm>
            <a:off x="669130" y="390822"/>
            <a:ext cx="11351419" cy="769441"/>
          </a:xfrm>
          <a:prstGeom prst="rect">
            <a:avLst/>
          </a:prstGeom>
          <a:noFill/>
        </p:spPr>
        <p:txBody>
          <a:bodyPr wrap="square">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“HELLO WORLD” test program by using the following command line:</a:t>
            </a: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./build/X86/gem5.opt ./configs/example/se.py -c ./tests/test-progs/hello/bin/x86/</a:t>
            </a:r>
            <a:r>
              <a:rPr lang="en-US" sz="2200" b="1" dirty="0" err="1">
                <a:latin typeface="Times New Roman" panose="02020603050405020304" pitchFamily="18" charset="0"/>
                <a:cs typeface="Times New Roman" panose="02020603050405020304" pitchFamily="18" charset="0"/>
              </a:rPr>
              <a:t>linux</a:t>
            </a:r>
            <a:r>
              <a:rPr lang="en-US" sz="2200" b="1" dirty="0">
                <a:latin typeface="Times New Roman" panose="02020603050405020304" pitchFamily="18" charset="0"/>
                <a:cs typeface="Times New Roman" panose="02020603050405020304" pitchFamily="18" charset="0"/>
              </a:rPr>
              <a:t>/hello</a:t>
            </a:r>
            <a:endParaRPr lang="en-IN" sz="2200" dirty="0">
              <a:latin typeface="Times New Roman" panose="02020603050405020304" pitchFamily="18" charset="0"/>
              <a:cs typeface="Times New Roman" panose="02020603050405020304" pitchFamily="18" charset="0"/>
            </a:endParaRPr>
          </a:p>
        </p:txBody>
      </p:sp>
      <p:pic>
        <p:nvPicPr>
          <p:cNvPr id="4" name="Picture 3" descr="A screenshot of a computer&#10;&#10;Description automatically generated with medium confidence">
            <a:extLst>
              <a:ext uri="{FF2B5EF4-FFF2-40B4-BE49-F238E27FC236}">
                <a16:creationId xmlns:a16="http://schemas.microsoft.com/office/drawing/2014/main" id="{5E8B5AC0-377D-45DA-89A9-A7728977D584}"/>
              </a:ext>
            </a:extLst>
          </p:cNvPr>
          <p:cNvPicPr>
            <a:picLocks noChangeAspect="1"/>
          </p:cNvPicPr>
          <p:nvPr/>
        </p:nvPicPr>
        <p:blipFill rotWithShape="1">
          <a:blip r:embed="rId2">
            <a:extLst>
              <a:ext uri="{28A0092B-C50C-407E-A947-70E740481C1C}">
                <a14:useLocalDpi xmlns:a14="http://schemas.microsoft.com/office/drawing/2010/main" val="0"/>
              </a:ext>
            </a:extLst>
          </a:blip>
          <a:srcRect t="19712" r="34713" b="5003"/>
          <a:stretch/>
        </p:blipFill>
        <p:spPr>
          <a:xfrm>
            <a:off x="2216324" y="1278434"/>
            <a:ext cx="7759351" cy="4484191"/>
          </a:xfrm>
          <a:prstGeom prst="rect">
            <a:avLst/>
          </a:prstGeom>
        </p:spPr>
      </p:pic>
    </p:spTree>
    <p:extLst>
      <p:ext uri="{BB962C8B-B14F-4D97-AF65-F5344CB8AC3E}">
        <p14:creationId xmlns:p14="http://schemas.microsoft.com/office/powerpoint/2010/main" val="3174819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194C88-42BC-4F5E-80F3-EFBCF28C3C6F}"/>
              </a:ext>
            </a:extLst>
          </p:cNvPr>
          <p:cNvSpPr txBox="1"/>
          <p:nvPr/>
        </p:nvSpPr>
        <p:spPr>
          <a:xfrm>
            <a:off x="730160" y="234213"/>
            <a:ext cx="10493902" cy="1231106"/>
          </a:xfrm>
          <a:prstGeom prst="rect">
            <a:avLst/>
          </a:prstGeom>
          <a:noFill/>
        </p:spPr>
        <p:txBody>
          <a:bodyPr wrap="square">
            <a:spAutoFit/>
          </a:bodyPr>
          <a:lstStyle/>
          <a:p>
            <a:r>
              <a:rPr lang="en-IN" sz="3000" b="1" dirty="0">
                <a:latin typeface="Times New Roman" panose="02020603050405020304" pitchFamily="18" charset="0"/>
                <a:cs typeface="Times New Roman" panose="02020603050405020304" pitchFamily="18" charset="0"/>
              </a:rPr>
              <a:t>RESULT OF LOCALBP IN CONFIG.INI FILE</a:t>
            </a:r>
            <a:br>
              <a:rPr lang="en-US" sz="2200" b="1"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The below Screenshot shows the TournamentBP type of Branch Predictor in the </a:t>
            </a:r>
            <a:r>
              <a:rPr lang="en-US" sz="2200" b="1" dirty="0">
                <a:latin typeface="Times New Roman" panose="02020603050405020304" pitchFamily="18" charset="0"/>
                <a:cs typeface="Times New Roman" panose="02020603050405020304" pitchFamily="18" charset="0"/>
              </a:rPr>
              <a:t>config.ini </a:t>
            </a:r>
            <a:r>
              <a:rPr lang="en-US" sz="2200" dirty="0">
                <a:latin typeface="Times New Roman" panose="02020603050405020304" pitchFamily="18" charset="0"/>
                <a:cs typeface="Times New Roman" panose="02020603050405020304" pitchFamily="18" charset="0"/>
              </a:rPr>
              <a:t>file after running HelloWorld test program.</a:t>
            </a:r>
            <a:endParaRPr lang="en-IN" sz="2200" dirty="0">
              <a:latin typeface="Times New Roman" panose="02020603050405020304" pitchFamily="18" charset="0"/>
              <a:cs typeface="Times New Roman" panose="02020603050405020304" pitchFamily="18" charset="0"/>
            </a:endParaRPr>
          </a:p>
        </p:txBody>
      </p:sp>
      <p:pic>
        <p:nvPicPr>
          <p:cNvPr id="5" name="Picture 4" descr="Graphical user interface&#10;&#10;Description automatically generated with medium confidence">
            <a:extLst>
              <a:ext uri="{FF2B5EF4-FFF2-40B4-BE49-F238E27FC236}">
                <a16:creationId xmlns:a16="http://schemas.microsoft.com/office/drawing/2014/main" id="{BD8E39CC-366C-4CA0-B841-6E2861CB8C0E}"/>
              </a:ext>
            </a:extLst>
          </p:cNvPr>
          <p:cNvPicPr>
            <a:picLocks noChangeAspect="1"/>
          </p:cNvPicPr>
          <p:nvPr/>
        </p:nvPicPr>
        <p:blipFill rotWithShape="1">
          <a:blip r:embed="rId2">
            <a:extLst>
              <a:ext uri="{28A0092B-C50C-407E-A947-70E740481C1C}">
                <a14:useLocalDpi xmlns:a14="http://schemas.microsoft.com/office/drawing/2010/main" val="0"/>
              </a:ext>
            </a:extLst>
          </a:blip>
          <a:srcRect l="-246" t="2183" r="47631" b="6250"/>
          <a:stretch/>
        </p:blipFill>
        <p:spPr>
          <a:xfrm>
            <a:off x="1954183" y="1465319"/>
            <a:ext cx="8283634" cy="4615016"/>
          </a:xfrm>
          <a:prstGeom prst="rect">
            <a:avLst/>
          </a:prstGeom>
        </p:spPr>
      </p:pic>
      <p:cxnSp>
        <p:nvCxnSpPr>
          <p:cNvPr id="6" name="Straight Connector 5">
            <a:extLst>
              <a:ext uri="{FF2B5EF4-FFF2-40B4-BE49-F238E27FC236}">
                <a16:creationId xmlns:a16="http://schemas.microsoft.com/office/drawing/2014/main" id="{09660A66-1332-4114-8E9E-9725571F32B8}"/>
              </a:ext>
            </a:extLst>
          </p:cNvPr>
          <p:cNvCxnSpPr/>
          <p:nvPr/>
        </p:nvCxnSpPr>
        <p:spPr>
          <a:xfrm>
            <a:off x="784062" y="756702"/>
            <a:ext cx="10440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7403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FDA19A-1F20-4A38-AAFF-AFDEEFB20A51}"/>
              </a:ext>
            </a:extLst>
          </p:cNvPr>
          <p:cNvSpPr txBox="1"/>
          <p:nvPr/>
        </p:nvSpPr>
        <p:spPr>
          <a:xfrm>
            <a:off x="2557462" y="1490008"/>
            <a:ext cx="7077075" cy="1938992"/>
          </a:xfrm>
          <a:prstGeom prst="rect">
            <a:avLst/>
          </a:prstGeom>
          <a:noFill/>
        </p:spPr>
        <p:txBody>
          <a:bodyPr wrap="square">
            <a:spAutoFit/>
          </a:bodyPr>
          <a:lstStyle/>
          <a:p>
            <a:pPr marL="0" indent="0" algn="ctr">
              <a:buNone/>
            </a:pPr>
            <a:r>
              <a:rPr lang="en-IN" sz="3000" b="1" dirty="0">
                <a:latin typeface="Times New Roman" panose="02020603050405020304" pitchFamily="18" charset="0"/>
                <a:cs typeface="Times New Roman" panose="02020603050405020304" pitchFamily="18" charset="0"/>
              </a:rPr>
              <a:t>PART 3</a:t>
            </a:r>
          </a:p>
          <a:p>
            <a:pPr marL="0" indent="0" algn="ctr">
              <a:buNone/>
            </a:pPr>
            <a:br>
              <a:rPr lang="en-IN" sz="3000" b="1" dirty="0">
                <a:latin typeface="Times New Roman" panose="02020603050405020304" pitchFamily="18" charset="0"/>
                <a:cs typeface="Times New Roman" panose="02020603050405020304" pitchFamily="18" charset="0"/>
              </a:rPr>
            </a:br>
            <a:r>
              <a:rPr lang="en-IN" sz="3000" b="1" dirty="0">
                <a:latin typeface="Times New Roman" panose="02020603050405020304" pitchFamily="18" charset="0"/>
                <a:cs typeface="Times New Roman" panose="02020603050405020304" pitchFamily="18" charset="0"/>
              </a:rPr>
              <a:t> ADDING PARAMETER IN THE STATS.TXT FILE (OUTPUT FILE)</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2747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302C9A-BB22-4FE2-ABE8-8FA4A94EA659}"/>
              </a:ext>
            </a:extLst>
          </p:cNvPr>
          <p:cNvSpPr txBox="1"/>
          <p:nvPr/>
        </p:nvSpPr>
        <p:spPr>
          <a:xfrm>
            <a:off x="975359" y="636645"/>
            <a:ext cx="6096000" cy="553998"/>
          </a:xfrm>
          <a:prstGeom prst="rect">
            <a:avLst/>
          </a:prstGeom>
          <a:noFill/>
        </p:spPr>
        <p:txBody>
          <a:bodyPr wrap="square">
            <a:spAutoFit/>
          </a:bodyPr>
          <a:lstStyle/>
          <a:p>
            <a:r>
              <a:rPr lang="en-US" sz="3000" b="1" dirty="0">
                <a:latin typeface="Times New Roman" panose="02020603050405020304" pitchFamily="18" charset="0"/>
                <a:cs typeface="Times New Roman" panose="02020603050405020304" pitchFamily="18" charset="0"/>
              </a:rPr>
              <a:t>OBJECTIVE:</a:t>
            </a:r>
            <a:endParaRPr lang="en-IN" sz="3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0E45D5F-2216-4E6E-9515-4BF22A8A34B8}"/>
              </a:ext>
            </a:extLst>
          </p:cNvPr>
          <p:cNvSpPr txBox="1"/>
          <p:nvPr/>
        </p:nvSpPr>
        <p:spPr>
          <a:xfrm>
            <a:off x="975359" y="1359920"/>
            <a:ext cx="10363200" cy="769441"/>
          </a:xfrm>
          <a:prstGeom prst="rect">
            <a:avLst/>
          </a:prstGeom>
          <a:noFill/>
        </p:spPr>
        <p:txBody>
          <a:bodyPr wrap="square">
            <a:spAutoFit/>
          </a:bodyPr>
          <a:lstStyle/>
          <a:p>
            <a:pPr algn="just"/>
            <a:r>
              <a:rPr lang="en-US" sz="2200" dirty="0">
                <a:latin typeface="Times New Roman" panose="02020603050405020304" pitchFamily="18" charset="0"/>
                <a:cs typeface="Times New Roman" panose="02020603050405020304" pitchFamily="18" charset="0"/>
              </a:rPr>
              <a:t>The aim of this project is to study the effect of varying Branch Prediction parameters on different Benchmarks using GEM5 for 3 types of branch predictors.</a:t>
            </a:r>
          </a:p>
        </p:txBody>
      </p:sp>
      <p:cxnSp>
        <p:nvCxnSpPr>
          <p:cNvPr id="10" name="Straight Connector 9">
            <a:extLst>
              <a:ext uri="{FF2B5EF4-FFF2-40B4-BE49-F238E27FC236}">
                <a16:creationId xmlns:a16="http://schemas.microsoft.com/office/drawing/2014/main" id="{ACF5E9DF-C3B4-42EA-8312-8F85D624C2A7}"/>
              </a:ext>
            </a:extLst>
          </p:cNvPr>
          <p:cNvCxnSpPr/>
          <p:nvPr/>
        </p:nvCxnSpPr>
        <p:spPr>
          <a:xfrm>
            <a:off x="975359" y="1190643"/>
            <a:ext cx="10440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8644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DAAB0F-011A-475E-9CDB-3B9531F7693E}"/>
              </a:ext>
            </a:extLst>
          </p:cNvPr>
          <p:cNvSpPr txBox="1"/>
          <p:nvPr/>
        </p:nvSpPr>
        <p:spPr>
          <a:xfrm>
            <a:off x="471787" y="531172"/>
            <a:ext cx="11751945" cy="530915"/>
          </a:xfrm>
          <a:prstGeom prst="rect">
            <a:avLst/>
          </a:prstGeom>
          <a:noFill/>
        </p:spPr>
        <p:txBody>
          <a:bodyPr wrap="square">
            <a:spAutoFit/>
          </a:bodyPr>
          <a:lstStyle/>
          <a:p>
            <a:r>
              <a:rPr lang="en-US" sz="2850" b="1" dirty="0">
                <a:latin typeface="Times New Roman" panose="02020603050405020304" pitchFamily="18" charset="0"/>
                <a:cs typeface="Times New Roman" panose="02020603050405020304" pitchFamily="18" charset="0"/>
              </a:rPr>
              <a:t>ADDING PARAMETER IN THE STATS.TXT FILE (OUTPUT FILE)</a:t>
            </a:r>
            <a:endParaRPr lang="en-IN" sz="285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A9E628E-7156-4DC7-8842-67BF2F38E8A6}"/>
              </a:ext>
            </a:extLst>
          </p:cNvPr>
          <p:cNvSpPr txBox="1"/>
          <p:nvPr/>
        </p:nvSpPr>
        <p:spPr>
          <a:xfrm>
            <a:off x="471787" y="1206848"/>
            <a:ext cx="10359390" cy="4832092"/>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The following additional parameters should be added to the gem5 source file:</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1. BTBMissPct is defined as:</a:t>
            </a:r>
          </a:p>
          <a:p>
            <a:pPr algn="ctr"/>
            <a:r>
              <a:rPr lang="en-IN" sz="2200" dirty="0">
                <a:latin typeface="Times New Roman" panose="02020603050405020304" pitchFamily="18" charset="0"/>
                <a:cs typeface="Times New Roman" panose="02020603050405020304" pitchFamily="18" charset="0"/>
              </a:rPr>
              <a:t>BTBMissPct = (1 - (BTBHits/BTBLookups)) * 100 </a:t>
            </a:r>
          </a:p>
          <a:p>
            <a:pPr lvl="1"/>
            <a:r>
              <a:rPr lang="en-IN" sz="2200" dirty="0">
                <a:latin typeface="Times New Roman" panose="02020603050405020304" pitchFamily="18" charset="0"/>
                <a:cs typeface="Times New Roman" panose="02020603050405020304" pitchFamily="18" charset="0"/>
              </a:rPr>
              <a:t>where:</a:t>
            </a:r>
          </a:p>
          <a:p>
            <a:pPr lvl="1"/>
            <a:r>
              <a:rPr lang="en-IN" sz="2200" dirty="0">
                <a:latin typeface="Times New Roman" panose="02020603050405020304" pitchFamily="18" charset="0"/>
                <a:cs typeface="Times New Roman" panose="02020603050405020304" pitchFamily="18" charset="0"/>
              </a:rPr>
              <a:t> 	BTBHits is “Total number of BTB Hits” </a:t>
            </a:r>
          </a:p>
          <a:p>
            <a:pPr lvl="1"/>
            <a:r>
              <a:rPr lang="en-IN" sz="2200" dirty="0">
                <a:latin typeface="Times New Roman" panose="02020603050405020304" pitchFamily="18" charset="0"/>
                <a:cs typeface="Times New Roman" panose="02020603050405020304" pitchFamily="18" charset="0"/>
              </a:rPr>
              <a:t>  	BTBLookups is “Total number of BTB References” </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2. BranchMispredPercent is defined as:</a:t>
            </a:r>
          </a:p>
          <a:p>
            <a:pPr algn="ctr"/>
            <a:r>
              <a:rPr lang="en-IN" sz="2200" dirty="0">
                <a:latin typeface="Times New Roman" panose="02020603050405020304" pitchFamily="18" charset="0"/>
                <a:cs typeface="Times New Roman" panose="02020603050405020304" pitchFamily="18" charset="0"/>
              </a:rPr>
              <a:t>BranchMispredPercent = (numBranchMispred / numBranches) * 100; </a:t>
            </a:r>
          </a:p>
          <a:p>
            <a:pPr lvl="1"/>
            <a:r>
              <a:rPr lang="en-IN" sz="2200" dirty="0">
                <a:latin typeface="Times New Roman" panose="02020603050405020304" pitchFamily="18" charset="0"/>
                <a:cs typeface="Times New Roman" panose="02020603050405020304" pitchFamily="18" charset="0"/>
              </a:rPr>
              <a:t>where: </a:t>
            </a:r>
          </a:p>
          <a:p>
            <a:pPr lvl="1"/>
            <a:r>
              <a:rPr lang="en-IN" sz="2200" dirty="0">
                <a:latin typeface="Times New Roman" panose="02020603050405020304" pitchFamily="18" charset="0"/>
                <a:cs typeface="Times New Roman" panose="02020603050405020304" pitchFamily="18" charset="0"/>
              </a:rPr>
              <a:t> 	numBranchMispred is “Total number of miss-predicted Branches”  </a:t>
            </a:r>
          </a:p>
          <a:p>
            <a:pPr lvl="1"/>
            <a:r>
              <a:rPr lang="en-IN" sz="2200" dirty="0">
                <a:latin typeface="Times New Roman" panose="02020603050405020304" pitchFamily="18" charset="0"/>
                <a:cs typeface="Times New Roman" panose="02020603050405020304" pitchFamily="18" charset="0"/>
              </a:rPr>
              <a:t> 	numBranches is “Total number of Branches fetched”</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9FAE70D2-93AC-48B5-A69A-80AEC49B5F98}"/>
              </a:ext>
            </a:extLst>
          </p:cNvPr>
          <p:cNvCxnSpPr>
            <a:cxnSpLocks/>
          </p:cNvCxnSpPr>
          <p:nvPr/>
        </p:nvCxnSpPr>
        <p:spPr>
          <a:xfrm flipV="1">
            <a:off x="603885" y="1062087"/>
            <a:ext cx="10883264" cy="299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1690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5CC42B-240B-46F2-A6A6-57F30E84720D}"/>
              </a:ext>
            </a:extLst>
          </p:cNvPr>
          <p:cNvSpPr txBox="1"/>
          <p:nvPr/>
        </p:nvSpPr>
        <p:spPr>
          <a:xfrm>
            <a:off x="611981" y="401121"/>
            <a:ext cx="8770144" cy="553998"/>
          </a:xfrm>
          <a:prstGeom prst="rect">
            <a:avLst/>
          </a:prstGeom>
          <a:noFill/>
        </p:spPr>
        <p:txBody>
          <a:bodyPr wrap="square">
            <a:spAutoFit/>
          </a:bodyPr>
          <a:lstStyle/>
          <a:p>
            <a:r>
              <a:rPr lang="en-US" sz="3000" b="1" dirty="0">
                <a:latin typeface="Times New Roman" panose="02020603050405020304" pitchFamily="18" charset="0"/>
                <a:cs typeface="Times New Roman" panose="02020603050405020304" pitchFamily="18" charset="0"/>
              </a:rPr>
              <a:t>BTB MISS PERCENTAGE - HEADER FILE EDIT</a:t>
            </a:r>
            <a:endParaRPr lang="en-IN" sz="30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D88E6F23-72EA-45F2-8C42-73381B1DDF7C}"/>
              </a:ext>
            </a:extLst>
          </p:cNvPr>
          <p:cNvCxnSpPr>
            <a:cxnSpLocks/>
          </p:cNvCxnSpPr>
          <p:nvPr/>
        </p:nvCxnSpPr>
        <p:spPr>
          <a:xfrm flipV="1">
            <a:off x="654368" y="952121"/>
            <a:ext cx="10883264" cy="2998"/>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BBBD30E-9ECE-4382-B483-5F37921FECA1}"/>
              </a:ext>
            </a:extLst>
          </p:cNvPr>
          <p:cNvSpPr txBox="1"/>
          <p:nvPr/>
        </p:nvSpPr>
        <p:spPr>
          <a:xfrm>
            <a:off x="654367" y="1071473"/>
            <a:ext cx="10442257" cy="769441"/>
          </a:xfrm>
          <a:prstGeom prst="rect">
            <a:avLst/>
          </a:prstGeom>
          <a:noFill/>
        </p:spPr>
        <p:txBody>
          <a:bodyPr wrap="square">
            <a:spAutoFit/>
          </a:bodyPr>
          <a:lstStyle/>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To add BTBMissPct in the stats.txt file, the header file </a:t>
            </a:r>
            <a:r>
              <a:rPr lang="en-US" sz="2200" dirty="0">
                <a:latin typeface="Times New Roman" panose="02020603050405020304" pitchFamily="18" charset="0"/>
                <a:cs typeface="Times New Roman" panose="02020603050405020304" pitchFamily="18" charset="0"/>
              </a:rPr>
              <a:t>bpred_unit.hh is edited</a:t>
            </a:r>
            <a:endParaRPr lang="en-IN"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This file can be found in the </a:t>
            </a:r>
            <a:r>
              <a:rPr lang="en-US" sz="2200" dirty="0">
                <a:latin typeface="Times New Roman" panose="02020603050405020304" pitchFamily="18" charset="0"/>
                <a:cs typeface="Times New Roman" panose="02020603050405020304" pitchFamily="18" charset="0"/>
              </a:rPr>
              <a:t>path : gem5/src/cpu/pred/</a:t>
            </a:r>
          </a:p>
        </p:txBody>
      </p:sp>
      <p:pic>
        <p:nvPicPr>
          <p:cNvPr id="8" name="Picture 7" descr="Text&#10;&#10;Description automatically generated">
            <a:extLst>
              <a:ext uri="{FF2B5EF4-FFF2-40B4-BE49-F238E27FC236}">
                <a16:creationId xmlns:a16="http://schemas.microsoft.com/office/drawing/2014/main" id="{E97716D1-807B-4323-8C58-0B88378DD135}"/>
              </a:ext>
            </a:extLst>
          </p:cNvPr>
          <p:cNvPicPr>
            <a:picLocks noChangeAspect="1"/>
          </p:cNvPicPr>
          <p:nvPr/>
        </p:nvPicPr>
        <p:blipFill rotWithShape="1">
          <a:blip r:embed="rId2">
            <a:extLst>
              <a:ext uri="{28A0092B-C50C-407E-A947-70E740481C1C}">
                <a14:useLocalDpi xmlns:a14="http://schemas.microsoft.com/office/drawing/2010/main" val="0"/>
              </a:ext>
            </a:extLst>
          </a:blip>
          <a:srcRect t="25828" r="38374" b="6866"/>
          <a:stretch/>
        </p:blipFill>
        <p:spPr>
          <a:xfrm>
            <a:off x="2849125" y="1840914"/>
            <a:ext cx="6493750" cy="3989459"/>
          </a:xfrm>
          <a:prstGeom prst="rect">
            <a:avLst/>
          </a:prstGeom>
        </p:spPr>
      </p:pic>
    </p:spTree>
    <p:extLst>
      <p:ext uri="{BB962C8B-B14F-4D97-AF65-F5344CB8AC3E}">
        <p14:creationId xmlns:p14="http://schemas.microsoft.com/office/powerpoint/2010/main" val="1235070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5C71F5-2B76-4069-8E71-B3533A3EC1B6}"/>
              </a:ext>
            </a:extLst>
          </p:cNvPr>
          <p:cNvSpPr txBox="1"/>
          <p:nvPr/>
        </p:nvSpPr>
        <p:spPr>
          <a:xfrm>
            <a:off x="323850" y="291197"/>
            <a:ext cx="11868150" cy="553998"/>
          </a:xfrm>
          <a:prstGeom prst="rect">
            <a:avLst/>
          </a:prstGeom>
          <a:noFill/>
        </p:spPr>
        <p:txBody>
          <a:bodyPr wrap="square">
            <a:spAutoFit/>
          </a:bodyPr>
          <a:lstStyle/>
          <a:p>
            <a:r>
              <a:rPr lang="en-US" sz="2900" b="1" dirty="0">
                <a:latin typeface="Times New Roman" panose="02020603050405020304" pitchFamily="18" charset="0"/>
                <a:cs typeface="Times New Roman" panose="02020603050405020304" pitchFamily="18" charset="0"/>
              </a:rPr>
              <a:t>CALCULATING BTB MISS PERCENTAGE – SOURCE FILE EDIT</a:t>
            </a:r>
            <a:endParaRPr lang="en-IN" sz="29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43064546-CB34-4D8D-B320-82BA016C2A33}"/>
              </a:ext>
            </a:extLst>
          </p:cNvPr>
          <p:cNvCxnSpPr>
            <a:cxnSpLocks/>
          </p:cNvCxnSpPr>
          <p:nvPr/>
        </p:nvCxnSpPr>
        <p:spPr>
          <a:xfrm flipV="1">
            <a:off x="508635" y="842197"/>
            <a:ext cx="10883264" cy="2998"/>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6E06AA6-7F1E-42AE-A0AB-09DB80B0AA2F}"/>
              </a:ext>
            </a:extLst>
          </p:cNvPr>
          <p:cNvSpPr txBox="1"/>
          <p:nvPr/>
        </p:nvSpPr>
        <p:spPr>
          <a:xfrm>
            <a:off x="508635" y="924222"/>
            <a:ext cx="10883264" cy="1107996"/>
          </a:xfrm>
          <a:prstGeom prst="rect">
            <a:avLst/>
          </a:prstGeom>
          <a:noFill/>
        </p:spPr>
        <p:txBody>
          <a:bodyPr wrap="square">
            <a:spAutoFit/>
          </a:bodyPr>
          <a:lstStyle/>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To calculate the value of BTBMissPct and display it in the stats.txt file, the source file </a:t>
            </a:r>
            <a:r>
              <a:rPr lang="en-US" sz="2200" dirty="0">
                <a:latin typeface="Times New Roman" panose="02020603050405020304" pitchFamily="18" charset="0"/>
                <a:cs typeface="Times New Roman" panose="02020603050405020304" pitchFamily="18" charset="0"/>
              </a:rPr>
              <a:t>bpred_unit.cc is edited.</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file can be found in the Path : gem5/src/cpu/pred/</a:t>
            </a:r>
          </a:p>
        </p:txBody>
      </p:sp>
      <p:pic>
        <p:nvPicPr>
          <p:cNvPr id="8" name="Picture 7" descr="Graphical user interface, text, application&#10;&#10;Description automatically generated">
            <a:extLst>
              <a:ext uri="{FF2B5EF4-FFF2-40B4-BE49-F238E27FC236}">
                <a16:creationId xmlns:a16="http://schemas.microsoft.com/office/drawing/2014/main" id="{C6BA9E30-847F-40D2-8072-E0BEE5FDA23D}"/>
              </a:ext>
            </a:extLst>
          </p:cNvPr>
          <p:cNvPicPr>
            <a:picLocks noChangeAspect="1"/>
          </p:cNvPicPr>
          <p:nvPr/>
        </p:nvPicPr>
        <p:blipFill rotWithShape="1">
          <a:blip r:embed="rId2">
            <a:extLst>
              <a:ext uri="{28A0092B-C50C-407E-A947-70E740481C1C}">
                <a14:useLocalDpi xmlns:a14="http://schemas.microsoft.com/office/drawing/2010/main" val="0"/>
              </a:ext>
            </a:extLst>
          </a:blip>
          <a:srcRect t="7576" r="38514" b="10834"/>
          <a:stretch/>
        </p:blipFill>
        <p:spPr>
          <a:xfrm>
            <a:off x="3090862" y="2032218"/>
            <a:ext cx="6334126" cy="3825053"/>
          </a:xfrm>
          <a:prstGeom prst="rect">
            <a:avLst/>
          </a:prstGeom>
        </p:spPr>
      </p:pic>
    </p:spTree>
    <p:extLst>
      <p:ext uri="{BB962C8B-B14F-4D97-AF65-F5344CB8AC3E}">
        <p14:creationId xmlns:p14="http://schemas.microsoft.com/office/powerpoint/2010/main" val="314255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35787B-8F15-4295-8072-871481663767}"/>
              </a:ext>
            </a:extLst>
          </p:cNvPr>
          <p:cNvSpPr txBox="1"/>
          <p:nvPr/>
        </p:nvSpPr>
        <p:spPr>
          <a:xfrm>
            <a:off x="483989" y="248721"/>
            <a:ext cx="11224022" cy="530915"/>
          </a:xfrm>
          <a:prstGeom prst="rect">
            <a:avLst/>
          </a:prstGeom>
          <a:noFill/>
        </p:spPr>
        <p:txBody>
          <a:bodyPr wrap="square">
            <a:spAutoFit/>
          </a:bodyPr>
          <a:lstStyle/>
          <a:p>
            <a:r>
              <a:rPr lang="en-US" sz="2850" b="1" dirty="0">
                <a:latin typeface="Times New Roman" panose="02020603050405020304" pitchFamily="18" charset="0"/>
                <a:cs typeface="Times New Roman" panose="02020603050405020304" pitchFamily="18" charset="0"/>
              </a:rPr>
              <a:t>BRANCH MISPREDICTION PERCENTAGE - HEADER FILE EDIT</a:t>
            </a:r>
            <a:endParaRPr lang="en-IN" sz="285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8B13DAE-45D0-4E02-AE5A-87B1E51C5451}"/>
              </a:ext>
            </a:extLst>
          </p:cNvPr>
          <p:cNvSpPr txBox="1"/>
          <p:nvPr/>
        </p:nvSpPr>
        <p:spPr>
          <a:xfrm>
            <a:off x="483989" y="900023"/>
            <a:ext cx="11224022" cy="1107996"/>
          </a:xfrm>
          <a:prstGeom prst="rect">
            <a:avLst/>
          </a:prstGeom>
          <a:noFill/>
        </p:spPr>
        <p:txBody>
          <a:bodyPr wrap="square">
            <a:spAutoFit/>
          </a:bodyPr>
          <a:lstStyle/>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To add Branch misprediction percentage in the stats.txt file, the header file </a:t>
            </a:r>
            <a:r>
              <a:rPr lang="en-US" sz="2200" dirty="0">
                <a:latin typeface="Times New Roman" panose="02020603050405020304" pitchFamily="18" charset="0"/>
                <a:cs typeface="Times New Roman" panose="02020603050405020304" pitchFamily="18" charset="0"/>
              </a:rPr>
              <a:t>exec_context.hh is edited.</a:t>
            </a:r>
            <a:endParaRPr lang="en-IN"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This file can be found in the </a:t>
            </a:r>
            <a:r>
              <a:rPr lang="en-US" sz="2200" dirty="0">
                <a:latin typeface="Times New Roman" panose="02020603050405020304" pitchFamily="18" charset="0"/>
                <a:cs typeface="Times New Roman" panose="02020603050405020304" pitchFamily="18" charset="0"/>
              </a:rPr>
              <a:t>path : gem5/src/cpu/simple/</a:t>
            </a:r>
          </a:p>
        </p:txBody>
      </p:sp>
      <p:pic>
        <p:nvPicPr>
          <p:cNvPr id="7" name="Picture 6" descr="Graphical user interface, text&#10;&#10;Description automatically generated">
            <a:extLst>
              <a:ext uri="{FF2B5EF4-FFF2-40B4-BE49-F238E27FC236}">
                <a16:creationId xmlns:a16="http://schemas.microsoft.com/office/drawing/2014/main" id="{839ECAB9-0FB6-4D77-A727-6D27BAF5A231}"/>
              </a:ext>
            </a:extLst>
          </p:cNvPr>
          <p:cNvPicPr>
            <a:picLocks noChangeAspect="1"/>
          </p:cNvPicPr>
          <p:nvPr/>
        </p:nvPicPr>
        <p:blipFill rotWithShape="1">
          <a:blip r:embed="rId2">
            <a:extLst>
              <a:ext uri="{28A0092B-C50C-407E-A947-70E740481C1C}">
                <a14:useLocalDpi xmlns:a14="http://schemas.microsoft.com/office/drawing/2010/main" val="0"/>
              </a:ext>
            </a:extLst>
          </a:blip>
          <a:srcRect t="15720" r="55242" b="8818"/>
          <a:stretch/>
        </p:blipFill>
        <p:spPr>
          <a:xfrm>
            <a:off x="2831935" y="2008019"/>
            <a:ext cx="6086168" cy="3756693"/>
          </a:xfrm>
          <a:prstGeom prst="rect">
            <a:avLst/>
          </a:prstGeom>
        </p:spPr>
      </p:pic>
      <p:cxnSp>
        <p:nvCxnSpPr>
          <p:cNvPr id="8" name="Straight Connector 7">
            <a:extLst>
              <a:ext uri="{FF2B5EF4-FFF2-40B4-BE49-F238E27FC236}">
                <a16:creationId xmlns:a16="http://schemas.microsoft.com/office/drawing/2014/main" id="{6EF04F76-D0CF-4ABB-BF22-DA347004C4F2}"/>
              </a:ext>
            </a:extLst>
          </p:cNvPr>
          <p:cNvCxnSpPr>
            <a:cxnSpLocks/>
          </p:cNvCxnSpPr>
          <p:nvPr/>
        </p:nvCxnSpPr>
        <p:spPr>
          <a:xfrm>
            <a:off x="567689" y="765817"/>
            <a:ext cx="1061466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3755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DAA594-CEF1-4ABD-9FB8-E871091FFAB7}"/>
              </a:ext>
            </a:extLst>
          </p:cNvPr>
          <p:cNvSpPr txBox="1"/>
          <p:nvPr/>
        </p:nvSpPr>
        <p:spPr>
          <a:xfrm>
            <a:off x="411956" y="201096"/>
            <a:ext cx="11368087" cy="530915"/>
          </a:xfrm>
          <a:prstGeom prst="rect">
            <a:avLst/>
          </a:prstGeom>
          <a:noFill/>
        </p:spPr>
        <p:txBody>
          <a:bodyPr wrap="square">
            <a:spAutoFit/>
          </a:bodyPr>
          <a:lstStyle/>
          <a:p>
            <a:r>
              <a:rPr lang="en-US" sz="2850" b="1" dirty="0">
                <a:latin typeface="Times New Roman" panose="02020603050405020304" pitchFamily="18" charset="0"/>
                <a:cs typeface="Times New Roman" panose="02020603050405020304" pitchFamily="18" charset="0"/>
              </a:rPr>
              <a:t>BRANCH MISPREDICTION PERCENTAGE - SOURCE FILE EDIT</a:t>
            </a:r>
            <a:endParaRPr lang="en-IN" sz="285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060DD42-B6F1-48DF-BFA0-7FA819D5C81E}"/>
              </a:ext>
            </a:extLst>
          </p:cNvPr>
          <p:cNvSpPr txBox="1"/>
          <p:nvPr/>
        </p:nvSpPr>
        <p:spPr>
          <a:xfrm>
            <a:off x="411956" y="867072"/>
            <a:ext cx="10389394" cy="1107996"/>
          </a:xfrm>
          <a:prstGeom prst="rect">
            <a:avLst/>
          </a:prstGeom>
          <a:noFill/>
        </p:spPr>
        <p:txBody>
          <a:bodyPr wrap="square">
            <a:spAutoFit/>
          </a:bodyPr>
          <a:lstStyle/>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To calculate the value, the formula for Branch misprediction percentage in source file </a:t>
            </a:r>
            <a:r>
              <a:rPr lang="en-US" sz="2200" dirty="0">
                <a:latin typeface="Times New Roman" panose="02020603050405020304" pitchFamily="18" charset="0"/>
                <a:cs typeface="Times New Roman" panose="02020603050405020304" pitchFamily="18" charset="0"/>
              </a:rPr>
              <a:t>base.cc is added.</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This file can be found in the </a:t>
            </a:r>
            <a:r>
              <a:rPr lang="en-US" sz="2200" dirty="0">
                <a:latin typeface="Times New Roman" panose="02020603050405020304" pitchFamily="18" charset="0"/>
                <a:cs typeface="Times New Roman" panose="02020603050405020304" pitchFamily="18" charset="0"/>
              </a:rPr>
              <a:t>path : gem5/src/cpu/simple/</a:t>
            </a:r>
          </a:p>
        </p:txBody>
      </p:sp>
      <p:pic>
        <p:nvPicPr>
          <p:cNvPr id="7" name="Picture 6" descr="A screenshot of a computer&#10;&#10;Description automatically generated">
            <a:extLst>
              <a:ext uri="{FF2B5EF4-FFF2-40B4-BE49-F238E27FC236}">
                <a16:creationId xmlns:a16="http://schemas.microsoft.com/office/drawing/2014/main" id="{B61BD8A1-9D64-4C19-B32A-B15D543CCE78}"/>
              </a:ext>
            </a:extLst>
          </p:cNvPr>
          <p:cNvPicPr>
            <a:picLocks noChangeAspect="1"/>
          </p:cNvPicPr>
          <p:nvPr/>
        </p:nvPicPr>
        <p:blipFill rotWithShape="1">
          <a:blip r:embed="rId2">
            <a:extLst>
              <a:ext uri="{28A0092B-C50C-407E-A947-70E740481C1C}">
                <a14:useLocalDpi xmlns:a14="http://schemas.microsoft.com/office/drawing/2010/main" val="0"/>
              </a:ext>
            </a:extLst>
          </a:blip>
          <a:srcRect t="12942" r="40490" b="8036"/>
          <a:stretch/>
        </p:blipFill>
        <p:spPr>
          <a:xfrm>
            <a:off x="2737053" y="1975068"/>
            <a:ext cx="6717891" cy="4103304"/>
          </a:xfrm>
          <a:prstGeom prst="rect">
            <a:avLst/>
          </a:prstGeom>
        </p:spPr>
      </p:pic>
      <p:cxnSp>
        <p:nvCxnSpPr>
          <p:cNvPr id="8" name="Straight Connector 7">
            <a:extLst>
              <a:ext uri="{FF2B5EF4-FFF2-40B4-BE49-F238E27FC236}">
                <a16:creationId xmlns:a16="http://schemas.microsoft.com/office/drawing/2014/main" id="{E35DB23F-5A61-451C-BB36-2C11086724C1}"/>
              </a:ext>
            </a:extLst>
          </p:cNvPr>
          <p:cNvCxnSpPr>
            <a:cxnSpLocks/>
          </p:cNvCxnSpPr>
          <p:nvPr/>
        </p:nvCxnSpPr>
        <p:spPr>
          <a:xfrm>
            <a:off x="491489" y="732011"/>
            <a:ext cx="1061466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6096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350527-2C69-481E-BCE1-A8B311D51A46}"/>
              </a:ext>
            </a:extLst>
          </p:cNvPr>
          <p:cNvSpPr txBox="1"/>
          <p:nvPr/>
        </p:nvSpPr>
        <p:spPr>
          <a:xfrm>
            <a:off x="707308" y="308483"/>
            <a:ext cx="6100916" cy="553998"/>
          </a:xfrm>
          <a:prstGeom prst="rect">
            <a:avLst/>
          </a:prstGeom>
          <a:noFill/>
        </p:spPr>
        <p:txBody>
          <a:bodyPr wrap="square">
            <a:spAutoFit/>
          </a:bodyPr>
          <a:lstStyle/>
          <a:p>
            <a:r>
              <a:rPr lang="en-US" sz="3000" b="1" dirty="0">
                <a:latin typeface="Times New Roman" panose="02020603050405020304" pitchFamily="18" charset="0"/>
                <a:cs typeface="Times New Roman" panose="02020603050405020304" pitchFamily="18" charset="0"/>
              </a:rPr>
              <a:t>RESULT  IN STATS.TXT FILE</a:t>
            </a:r>
            <a:endParaRPr lang="en-IN" sz="3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7F47185-46BE-4C95-8416-77550FB6265A}"/>
              </a:ext>
            </a:extLst>
          </p:cNvPr>
          <p:cNvSpPr txBox="1"/>
          <p:nvPr/>
        </p:nvSpPr>
        <p:spPr>
          <a:xfrm>
            <a:off x="707307" y="937349"/>
            <a:ext cx="11132267" cy="769441"/>
          </a:xfrm>
          <a:prstGeom prst="rect">
            <a:avLst/>
          </a:prstGeom>
          <a:noFill/>
        </p:spPr>
        <p:txBody>
          <a:bodyPr wrap="square">
            <a:spAutoFit/>
          </a:bodyPr>
          <a:lstStyle/>
          <a:p>
            <a:r>
              <a:rPr lang="en-IN" sz="2200" dirty="0">
                <a:latin typeface="Times New Roman" panose="02020603050405020304" pitchFamily="18" charset="0"/>
                <a:cs typeface="Times New Roman" panose="02020603050405020304" pitchFamily="18" charset="0"/>
              </a:rPr>
              <a:t>The results in stats.txt file of TournamentBP() branch predictor with the applied changes to the source and header files is shown below:</a:t>
            </a:r>
          </a:p>
        </p:txBody>
      </p:sp>
      <p:pic>
        <p:nvPicPr>
          <p:cNvPr id="7" name="Picture 6" descr="Text&#10;&#10;Description automatically generated">
            <a:extLst>
              <a:ext uri="{FF2B5EF4-FFF2-40B4-BE49-F238E27FC236}">
                <a16:creationId xmlns:a16="http://schemas.microsoft.com/office/drawing/2014/main" id="{151BC95E-BBE1-4A30-8D0A-A2232135F7E0}"/>
              </a:ext>
            </a:extLst>
          </p:cNvPr>
          <p:cNvPicPr>
            <a:picLocks noChangeAspect="1"/>
          </p:cNvPicPr>
          <p:nvPr/>
        </p:nvPicPr>
        <p:blipFill rotWithShape="1">
          <a:blip r:embed="rId2">
            <a:extLst>
              <a:ext uri="{28A0092B-C50C-407E-A947-70E740481C1C}">
                <a14:useLocalDpi xmlns:a14="http://schemas.microsoft.com/office/drawing/2010/main" val="0"/>
              </a:ext>
            </a:extLst>
          </a:blip>
          <a:srcRect t="21186" r="17448" b="5958"/>
          <a:stretch/>
        </p:blipFill>
        <p:spPr>
          <a:xfrm>
            <a:off x="2484321" y="1781657"/>
            <a:ext cx="7578237" cy="3762068"/>
          </a:xfrm>
          <a:prstGeom prst="rect">
            <a:avLst/>
          </a:prstGeom>
        </p:spPr>
      </p:pic>
      <p:cxnSp>
        <p:nvCxnSpPr>
          <p:cNvPr id="8" name="Straight Connector 7">
            <a:extLst>
              <a:ext uri="{FF2B5EF4-FFF2-40B4-BE49-F238E27FC236}">
                <a16:creationId xmlns:a16="http://schemas.microsoft.com/office/drawing/2014/main" id="{00A4FFC8-7990-4344-B423-CA32E9D8F96B}"/>
              </a:ext>
            </a:extLst>
          </p:cNvPr>
          <p:cNvCxnSpPr>
            <a:cxnSpLocks/>
          </p:cNvCxnSpPr>
          <p:nvPr/>
        </p:nvCxnSpPr>
        <p:spPr>
          <a:xfrm>
            <a:off x="786764" y="862481"/>
            <a:ext cx="1061466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9499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A4F1E4-61C5-44C0-8E8C-6F20393DA32D}"/>
              </a:ext>
            </a:extLst>
          </p:cNvPr>
          <p:cNvSpPr txBox="1"/>
          <p:nvPr/>
        </p:nvSpPr>
        <p:spPr>
          <a:xfrm>
            <a:off x="2262187" y="1385233"/>
            <a:ext cx="7667625" cy="2400657"/>
          </a:xfrm>
          <a:prstGeom prst="rect">
            <a:avLst/>
          </a:prstGeom>
          <a:noFill/>
        </p:spPr>
        <p:txBody>
          <a:bodyPr wrap="square">
            <a:spAutoFit/>
          </a:bodyPr>
          <a:lstStyle/>
          <a:p>
            <a:pPr marL="0" indent="0" algn="ctr">
              <a:buNone/>
            </a:pPr>
            <a:r>
              <a:rPr lang="en-US" sz="3000" b="1" dirty="0">
                <a:latin typeface="Times New Roman" panose="02020603050405020304" pitchFamily="18" charset="0"/>
                <a:cs typeface="Times New Roman" panose="02020603050405020304" pitchFamily="18" charset="0"/>
              </a:rPr>
              <a:t>PART 4:</a:t>
            </a:r>
          </a:p>
          <a:p>
            <a:pPr marL="0" indent="0" algn="ctr">
              <a:buNone/>
            </a:pPr>
            <a:endParaRPr lang="en-US" sz="3000" b="1" dirty="0">
              <a:latin typeface="Times New Roman" panose="02020603050405020304" pitchFamily="18" charset="0"/>
              <a:cs typeface="Times New Roman" panose="02020603050405020304" pitchFamily="18" charset="0"/>
            </a:endParaRPr>
          </a:p>
          <a:p>
            <a:pPr marL="0" indent="0" algn="ctr">
              <a:buNone/>
            </a:pPr>
            <a:r>
              <a:rPr lang="en-US" sz="3000" b="1" dirty="0">
                <a:latin typeface="Times New Roman" panose="02020603050405020304" pitchFamily="18" charset="0"/>
                <a:cs typeface="Times New Roman" panose="02020603050405020304" pitchFamily="18" charset="0"/>
              </a:rPr>
              <a:t> RUNNING THE BENCHMARKS WITH THE CHANGES AND COMPARING THE DIFFERENT BRANCH PREDICTORS</a:t>
            </a:r>
          </a:p>
        </p:txBody>
      </p:sp>
    </p:spTree>
    <p:extLst>
      <p:ext uri="{BB962C8B-B14F-4D97-AF65-F5344CB8AC3E}">
        <p14:creationId xmlns:p14="http://schemas.microsoft.com/office/powerpoint/2010/main" val="212686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5DD859-4625-4BB3-8F10-9933DD13B741}"/>
              </a:ext>
            </a:extLst>
          </p:cNvPr>
          <p:cNvSpPr txBox="1"/>
          <p:nvPr/>
        </p:nvSpPr>
        <p:spPr>
          <a:xfrm>
            <a:off x="931545" y="572900"/>
            <a:ext cx="10328910" cy="553998"/>
          </a:xfrm>
          <a:prstGeom prst="rect">
            <a:avLst/>
          </a:prstGeom>
          <a:noFill/>
        </p:spPr>
        <p:txBody>
          <a:bodyPr wrap="square">
            <a:spAutoFit/>
          </a:bodyPr>
          <a:lstStyle/>
          <a:p>
            <a:r>
              <a:rPr lang="en-US" sz="3000" b="1" dirty="0">
                <a:latin typeface="Times New Roman" panose="02020603050405020304" pitchFamily="18" charset="0"/>
                <a:cs typeface="Times New Roman" panose="02020603050405020304" pitchFamily="18" charset="0"/>
              </a:rPr>
              <a:t>BRANCHPREDICTOR.PY FILE CONFIGURATION</a:t>
            </a:r>
            <a:endParaRPr lang="en-IN" sz="3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B319E98-60C3-4BF7-8863-B907890CB5C2}"/>
              </a:ext>
            </a:extLst>
          </p:cNvPr>
          <p:cNvSpPr txBox="1"/>
          <p:nvPr/>
        </p:nvSpPr>
        <p:spPr>
          <a:xfrm>
            <a:off x="931545" y="1183810"/>
            <a:ext cx="10439999" cy="430887"/>
          </a:xfrm>
          <a:prstGeom prst="rect">
            <a:avLst/>
          </a:prstGeom>
          <a:noFill/>
        </p:spPr>
        <p:txBody>
          <a:bodyPr wrap="square">
            <a:spAutoFit/>
          </a:bodyPr>
          <a:lstStyle/>
          <a:p>
            <a:r>
              <a:rPr lang="en-IN" sz="2200" dirty="0">
                <a:latin typeface="Times New Roman" panose="02020603050405020304" pitchFamily="18" charset="0"/>
                <a:cs typeface="Times New Roman" panose="02020603050405020304" pitchFamily="18" charset="0"/>
              </a:rPr>
              <a:t>They can be found from the </a:t>
            </a:r>
            <a:r>
              <a:rPr lang="en-US" sz="2200" dirty="0">
                <a:latin typeface="Times New Roman" panose="02020603050405020304" pitchFamily="18" charset="0"/>
                <a:cs typeface="Times New Roman" panose="02020603050405020304" pitchFamily="18" charset="0"/>
              </a:rPr>
              <a:t>Path : gem5/src/cpu/pred/BranchPredictor.py</a:t>
            </a:r>
          </a:p>
        </p:txBody>
      </p:sp>
      <p:graphicFrame>
        <p:nvGraphicFramePr>
          <p:cNvPr id="6" name="Table 5">
            <a:extLst>
              <a:ext uri="{FF2B5EF4-FFF2-40B4-BE49-F238E27FC236}">
                <a16:creationId xmlns:a16="http://schemas.microsoft.com/office/drawing/2014/main" id="{FD6A01DB-9B07-4AC6-B009-ECCA0DEC1D51}"/>
              </a:ext>
            </a:extLst>
          </p:cNvPr>
          <p:cNvGraphicFramePr>
            <a:graphicFrameLocks noGrp="1"/>
          </p:cNvGraphicFramePr>
          <p:nvPr>
            <p:extLst>
              <p:ext uri="{D42A27DB-BD31-4B8C-83A1-F6EECF244321}">
                <p14:modId xmlns:p14="http://schemas.microsoft.com/office/powerpoint/2010/main" val="812108959"/>
              </p:ext>
            </p:extLst>
          </p:nvPr>
        </p:nvGraphicFramePr>
        <p:xfrm>
          <a:off x="1889125" y="2086242"/>
          <a:ext cx="8128000" cy="3060381"/>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94300722"/>
                    </a:ext>
                  </a:extLst>
                </a:gridCol>
                <a:gridCol w="2032000">
                  <a:extLst>
                    <a:ext uri="{9D8B030D-6E8A-4147-A177-3AD203B41FA5}">
                      <a16:colId xmlns:a16="http://schemas.microsoft.com/office/drawing/2014/main" val="4114332243"/>
                    </a:ext>
                  </a:extLst>
                </a:gridCol>
                <a:gridCol w="2032000">
                  <a:extLst>
                    <a:ext uri="{9D8B030D-6E8A-4147-A177-3AD203B41FA5}">
                      <a16:colId xmlns:a16="http://schemas.microsoft.com/office/drawing/2014/main" val="4045578828"/>
                    </a:ext>
                  </a:extLst>
                </a:gridCol>
                <a:gridCol w="2032000">
                  <a:extLst>
                    <a:ext uri="{9D8B030D-6E8A-4147-A177-3AD203B41FA5}">
                      <a16:colId xmlns:a16="http://schemas.microsoft.com/office/drawing/2014/main" val="3291296990"/>
                    </a:ext>
                  </a:extLst>
                </a:gridCol>
              </a:tblGrid>
              <a:tr h="593407">
                <a:tc>
                  <a:txBody>
                    <a:bodyPr/>
                    <a:lstStyle/>
                    <a:p>
                      <a:r>
                        <a:rPr lang="en-US" dirty="0"/>
                        <a:t>Attribute</a:t>
                      </a:r>
                    </a:p>
                  </a:txBody>
                  <a:tcPr/>
                </a:tc>
                <a:tc>
                  <a:txBody>
                    <a:bodyPr/>
                    <a:lstStyle/>
                    <a:p>
                      <a:r>
                        <a:rPr lang="en-US" dirty="0"/>
                        <a:t>LocalBP()</a:t>
                      </a:r>
                    </a:p>
                  </a:txBody>
                  <a:tcPr/>
                </a:tc>
                <a:tc>
                  <a:txBody>
                    <a:bodyPr/>
                    <a:lstStyle/>
                    <a:p>
                      <a:r>
                        <a:rPr lang="en-US" dirty="0"/>
                        <a:t>TournamentBP()</a:t>
                      </a:r>
                    </a:p>
                  </a:txBody>
                  <a:tcPr/>
                </a:tc>
                <a:tc>
                  <a:txBody>
                    <a:bodyPr/>
                    <a:lstStyle/>
                    <a:p>
                      <a:r>
                        <a:rPr lang="en-US" dirty="0"/>
                        <a:t>BiModeBP()</a:t>
                      </a:r>
                    </a:p>
                  </a:txBody>
                  <a:tcPr/>
                </a:tc>
                <a:extLst>
                  <a:ext uri="{0D108BD9-81ED-4DB2-BD59-A6C34878D82A}">
                    <a16:rowId xmlns:a16="http://schemas.microsoft.com/office/drawing/2014/main" val="3181050829"/>
                  </a:ext>
                </a:extLst>
              </a:tr>
              <a:tr h="593407">
                <a:tc>
                  <a:txBody>
                    <a:bodyPr/>
                    <a:lstStyle/>
                    <a:p>
                      <a:r>
                        <a:rPr lang="en-US" dirty="0"/>
                        <a:t>BTBEntries</a:t>
                      </a:r>
                    </a:p>
                  </a:txBody>
                  <a:tcPr/>
                </a:tc>
                <a:tc>
                  <a:txBody>
                    <a:bodyPr/>
                    <a:lstStyle/>
                    <a:p>
                      <a:pPr algn="ctr"/>
                      <a:r>
                        <a:rPr lang="en-US" dirty="0"/>
                        <a:t>2048</a:t>
                      </a:r>
                    </a:p>
                  </a:txBody>
                  <a:tcPr/>
                </a:tc>
                <a:tc>
                  <a:txBody>
                    <a:bodyPr/>
                    <a:lstStyle/>
                    <a:p>
                      <a:pPr algn="ctr"/>
                      <a:r>
                        <a:rPr lang="en-US" dirty="0"/>
                        <a:t>2048</a:t>
                      </a:r>
                    </a:p>
                  </a:txBody>
                  <a:tcPr/>
                </a:tc>
                <a:tc>
                  <a:txBody>
                    <a:bodyPr/>
                    <a:lstStyle/>
                    <a:p>
                      <a:pPr algn="ctr"/>
                      <a:r>
                        <a:rPr lang="en-US" dirty="0"/>
                        <a:t>2048</a:t>
                      </a:r>
                    </a:p>
                  </a:txBody>
                  <a:tcPr/>
                </a:tc>
                <a:extLst>
                  <a:ext uri="{0D108BD9-81ED-4DB2-BD59-A6C34878D82A}">
                    <a16:rowId xmlns:a16="http://schemas.microsoft.com/office/drawing/2014/main" val="2552453051"/>
                  </a:ext>
                </a:extLst>
              </a:tr>
              <a:tr h="593407">
                <a:tc>
                  <a:txBody>
                    <a:bodyPr/>
                    <a:lstStyle/>
                    <a:p>
                      <a:r>
                        <a:rPr lang="en-US" dirty="0"/>
                        <a:t>Local predictor size</a:t>
                      </a:r>
                    </a:p>
                  </a:txBody>
                  <a:tcPr/>
                </a:tc>
                <a:tc>
                  <a:txBody>
                    <a:bodyPr/>
                    <a:lstStyle/>
                    <a:p>
                      <a:pPr algn="ctr"/>
                      <a:r>
                        <a:rPr lang="en-US" dirty="0"/>
                        <a:t>1024</a:t>
                      </a:r>
                    </a:p>
                  </a:txBody>
                  <a:tcPr/>
                </a:tc>
                <a:tc>
                  <a:txBody>
                    <a:bodyPr/>
                    <a:lstStyle/>
                    <a:p>
                      <a:pPr algn="ctr"/>
                      <a:r>
                        <a:rPr lang="en-US" dirty="0"/>
                        <a:t>1024</a:t>
                      </a:r>
                    </a:p>
                  </a:txBody>
                  <a:tcPr/>
                </a:tc>
                <a:tc>
                  <a:txBody>
                    <a:bodyPr/>
                    <a:lstStyle/>
                    <a:p>
                      <a:pPr algn="ctr"/>
                      <a:r>
                        <a:rPr lang="en-US" dirty="0"/>
                        <a:t>-</a:t>
                      </a:r>
                    </a:p>
                  </a:txBody>
                  <a:tcPr/>
                </a:tc>
                <a:extLst>
                  <a:ext uri="{0D108BD9-81ED-4DB2-BD59-A6C34878D82A}">
                    <a16:rowId xmlns:a16="http://schemas.microsoft.com/office/drawing/2014/main" val="2499717299"/>
                  </a:ext>
                </a:extLst>
              </a:tr>
              <a:tr h="593407">
                <a:tc>
                  <a:txBody>
                    <a:bodyPr/>
                    <a:lstStyle/>
                    <a:p>
                      <a:r>
                        <a:rPr lang="en-US" dirty="0"/>
                        <a:t>Global predictor size</a:t>
                      </a:r>
                    </a:p>
                  </a:txBody>
                  <a:tcPr/>
                </a:tc>
                <a:tc>
                  <a:txBody>
                    <a:bodyPr/>
                    <a:lstStyle/>
                    <a:p>
                      <a:pPr algn="ctr"/>
                      <a:r>
                        <a:rPr lang="en-US" dirty="0"/>
                        <a:t>-</a:t>
                      </a:r>
                    </a:p>
                  </a:txBody>
                  <a:tcPr/>
                </a:tc>
                <a:tc>
                  <a:txBody>
                    <a:bodyPr/>
                    <a:lstStyle/>
                    <a:p>
                      <a:pPr algn="ctr"/>
                      <a:r>
                        <a:rPr lang="en-US" dirty="0"/>
                        <a:t>4096</a:t>
                      </a:r>
                    </a:p>
                  </a:txBody>
                  <a:tcPr/>
                </a:tc>
                <a:tc>
                  <a:txBody>
                    <a:bodyPr/>
                    <a:lstStyle/>
                    <a:p>
                      <a:pPr algn="ctr"/>
                      <a:r>
                        <a:rPr lang="en-US" dirty="0"/>
                        <a:t>2048</a:t>
                      </a:r>
                    </a:p>
                  </a:txBody>
                  <a:tcPr/>
                </a:tc>
                <a:extLst>
                  <a:ext uri="{0D108BD9-81ED-4DB2-BD59-A6C34878D82A}">
                    <a16:rowId xmlns:a16="http://schemas.microsoft.com/office/drawing/2014/main" val="2184544773"/>
                  </a:ext>
                </a:extLst>
              </a:tr>
              <a:tr h="593407">
                <a:tc>
                  <a:txBody>
                    <a:bodyPr/>
                    <a:lstStyle/>
                    <a:p>
                      <a:r>
                        <a:rPr lang="en-US" dirty="0"/>
                        <a:t>Choice predictor size</a:t>
                      </a:r>
                    </a:p>
                  </a:txBody>
                  <a:tcPr/>
                </a:tc>
                <a:tc>
                  <a:txBody>
                    <a:bodyPr/>
                    <a:lstStyle/>
                    <a:p>
                      <a:pPr algn="ctr"/>
                      <a:r>
                        <a:rPr lang="en-US" dirty="0"/>
                        <a:t>-</a:t>
                      </a:r>
                    </a:p>
                  </a:txBody>
                  <a:tcPr/>
                </a:tc>
                <a:tc>
                  <a:txBody>
                    <a:bodyPr/>
                    <a:lstStyle/>
                    <a:p>
                      <a:pPr algn="ctr"/>
                      <a:r>
                        <a:rPr lang="en-US" dirty="0"/>
                        <a:t>4096</a:t>
                      </a:r>
                    </a:p>
                  </a:txBody>
                  <a:tcPr/>
                </a:tc>
                <a:tc>
                  <a:txBody>
                    <a:bodyPr/>
                    <a:lstStyle/>
                    <a:p>
                      <a:pPr algn="ctr"/>
                      <a:r>
                        <a:rPr lang="en-US" dirty="0"/>
                        <a:t>2048</a:t>
                      </a:r>
                    </a:p>
                  </a:txBody>
                  <a:tcPr/>
                </a:tc>
                <a:extLst>
                  <a:ext uri="{0D108BD9-81ED-4DB2-BD59-A6C34878D82A}">
                    <a16:rowId xmlns:a16="http://schemas.microsoft.com/office/drawing/2014/main" val="355116997"/>
                  </a:ext>
                </a:extLst>
              </a:tr>
            </a:tbl>
          </a:graphicData>
        </a:graphic>
      </p:graphicFrame>
      <p:cxnSp>
        <p:nvCxnSpPr>
          <p:cNvPr id="7" name="Straight Connector 6">
            <a:extLst>
              <a:ext uri="{FF2B5EF4-FFF2-40B4-BE49-F238E27FC236}">
                <a16:creationId xmlns:a16="http://schemas.microsoft.com/office/drawing/2014/main" id="{9FAE70D2-93AC-48B5-A69A-80AEC49B5F98}"/>
              </a:ext>
            </a:extLst>
          </p:cNvPr>
          <p:cNvCxnSpPr/>
          <p:nvPr/>
        </p:nvCxnSpPr>
        <p:spPr>
          <a:xfrm>
            <a:off x="1005839" y="1126898"/>
            <a:ext cx="10440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3974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1093AB54-4F8C-4DF6-A134-1CE4D99897C6}"/>
              </a:ext>
            </a:extLst>
          </p:cNvPr>
          <p:cNvPicPr>
            <a:picLocks noChangeAspect="1"/>
          </p:cNvPicPr>
          <p:nvPr/>
        </p:nvPicPr>
        <p:blipFill rotWithShape="1">
          <a:blip r:embed="rId2"/>
          <a:srcRect t="8455"/>
          <a:stretch/>
        </p:blipFill>
        <p:spPr>
          <a:xfrm>
            <a:off x="1962150" y="380291"/>
            <a:ext cx="8267700" cy="4156345"/>
          </a:xfrm>
          <a:prstGeom prst="rect">
            <a:avLst/>
          </a:prstGeom>
        </p:spPr>
      </p:pic>
      <p:pic>
        <p:nvPicPr>
          <p:cNvPr id="3" name="Picture 2">
            <a:extLst>
              <a:ext uri="{FF2B5EF4-FFF2-40B4-BE49-F238E27FC236}">
                <a16:creationId xmlns:a16="http://schemas.microsoft.com/office/drawing/2014/main" id="{38B35F5C-5813-4236-A597-7B7402DAC815}"/>
              </a:ext>
            </a:extLst>
          </p:cNvPr>
          <p:cNvPicPr>
            <a:picLocks noChangeAspect="1"/>
          </p:cNvPicPr>
          <p:nvPr/>
        </p:nvPicPr>
        <p:blipFill rotWithShape="1">
          <a:blip r:embed="rId3"/>
          <a:srcRect l="387" r="1" b="10702"/>
          <a:stretch/>
        </p:blipFill>
        <p:spPr>
          <a:xfrm>
            <a:off x="1962150" y="4399536"/>
            <a:ext cx="8267700" cy="1417604"/>
          </a:xfrm>
          <a:prstGeom prst="rect">
            <a:avLst/>
          </a:prstGeom>
        </p:spPr>
      </p:pic>
    </p:spTree>
    <p:extLst>
      <p:ext uri="{BB962C8B-B14F-4D97-AF65-F5344CB8AC3E}">
        <p14:creationId xmlns:p14="http://schemas.microsoft.com/office/powerpoint/2010/main" val="388840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10;&#10;Description automatically generated">
            <a:extLst>
              <a:ext uri="{FF2B5EF4-FFF2-40B4-BE49-F238E27FC236}">
                <a16:creationId xmlns:a16="http://schemas.microsoft.com/office/drawing/2014/main" id="{4C82A634-335A-4177-8311-E384B5D7EF2E}"/>
              </a:ext>
            </a:extLst>
          </p:cNvPr>
          <p:cNvPicPr>
            <a:picLocks noChangeAspect="1"/>
          </p:cNvPicPr>
          <p:nvPr/>
        </p:nvPicPr>
        <p:blipFill rotWithShape="1">
          <a:blip r:embed="rId2">
            <a:extLst>
              <a:ext uri="{28A0092B-C50C-407E-A947-70E740481C1C}">
                <a14:useLocalDpi xmlns:a14="http://schemas.microsoft.com/office/drawing/2010/main" val="0"/>
              </a:ext>
            </a:extLst>
          </a:blip>
          <a:srcRect t="4646" r="12801" b="71111"/>
          <a:stretch/>
        </p:blipFill>
        <p:spPr>
          <a:xfrm>
            <a:off x="1051789" y="1750008"/>
            <a:ext cx="10338706" cy="1375695"/>
          </a:xfrm>
          <a:prstGeom prst="rect">
            <a:avLst/>
          </a:prstGeom>
        </p:spPr>
      </p:pic>
      <p:sp>
        <p:nvSpPr>
          <p:cNvPr id="7" name="TextBox 6">
            <a:extLst>
              <a:ext uri="{FF2B5EF4-FFF2-40B4-BE49-F238E27FC236}">
                <a16:creationId xmlns:a16="http://schemas.microsoft.com/office/drawing/2014/main" id="{872D1613-9C6D-4165-9A12-2A0DA89CB2DB}"/>
              </a:ext>
            </a:extLst>
          </p:cNvPr>
          <p:cNvSpPr txBox="1"/>
          <p:nvPr/>
        </p:nvSpPr>
        <p:spPr>
          <a:xfrm>
            <a:off x="950495" y="360765"/>
            <a:ext cx="6104020" cy="553998"/>
          </a:xfrm>
          <a:prstGeom prst="rect">
            <a:avLst/>
          </a:prstGeom>
          <a:noFill/>
        </p:spPr>
        <p:txBody>
          <a:bodyPr wrap="square">
            <a:spAutoFit/>
          </a:bodyPr>
          <a:lstStyle/>
          <a:p>
            <a:r>
              <a:rPr lang="en-US" sz="3000" dirty="0">
                <a:latin typeface="Times New Roman" panose="02020603050405020304" pitchFamily="18" charset="0"/>
                <a:cs typeface="Times New Roman" panose="02020603050405020304" pitchFamily="18" charset="0"/>
              </a:rPr>
              <a:t>Benchmark : 458.sjeng</a:t>
            </a:r>
            <a:endParaRPr lang="en-IN" sz="3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05BE575-697F-49BE-B0D6-97BFBDA7C71C}"/>
              </a:ext>
            </a:extLst>
          </p:cNvPr>
          <p:cNvSpPr txBox="1"/>
          <p:nvPr/>
        </p:nvSpPr>
        <p:spPr>
          <a:xfrm>
            <a:off x="950495" y="1116941"/>
            <a:ext cx="9779794" cy="430887"/>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The screenshot shows the edited version of runGem5.sh file for 458.sjeng</a:t>
            </a:r>
          </a:p>
        </p:txBody>
      </p:sp>
      <p:cxnSp>
        <p:nvCxnSpPr>
          <p:cNvPr id="12" name="Straight Connector 11">
            <a:extLst>
              <a:ext uri="{FF2B5EF4-FFF2-40B4-BE49-F238E27FC236}">
                <a16:creationId xmlns:a16="http://schemas.microsoft.com/office/drawing/2014/main" id="{CA36578C-7854-44A6-B255-15357FC1A205}"/>
              </a:ext>
            </a:extLst>
          </p:cNvPr>
          <p:cNvCxnSpPr/>
          <p:nvPr/>
        </p:nvCxnSpPr>
        <p:spPr>
          <a:xfrm>
            <a:off x="950495" y="914763"/>
            <a:ext cx="10440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6594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32075A-B2A3-409D-9AEF-C7969E42CDC7}"/>
              </a:ext>
            </a:extLst>
          </p:cNvPr>
          <p:cNvSpPr txBox="1"/>
          <p:nvPr/>
        </p:nvSpPr>
        <p:spPr>
          <a:xfrm>
            <a:off x="975360" y="839599"/>
            <a:ext cx="6096000" cy="553998"/>
          </a:xfrm>
          <a:prstGeom prst="rect">
            <a:avLst/>
          </a:prstGeom>
          <a:noFill/>
        </p:spPr>
        <p:txBody>
          <a:bodyPr wrap="square">
            <a:spAutoFit/>
          </a:bodyPr>
          <a:lstStyle/>
          <a:p>
            <a:r>
              <a:rPr lang="en-US" sz="3000" b="1" dirty="0">
                <a:latin typeface="Times New Roman" panose="02020603050405020304" pitchFamily="18" charset="0"/>
                <a:cs typeface="Times New Roman" panose="02020603050405020304" pitchFamily="18" charset="0"/>
              </a:rPr>
              <a:t>BRANCH PREDICTOR</a:t>
            </a:r>
            <a:endParaRPr lang="en-IN" sz="3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6F87C73-A59B-4AD3-ADA0-621269844769}"/>
              </a:ext>
            </a:extLst>
          </p:cNvPr>
          <p:cNvSpPr txBox="1"/>
          <p:nvPr/>
        </p:nvSpPr>
        <p:spPr>
          <a:xfrm>
            <a:off x="975359" y="1393597"/>
            <a:ext cx="10439999" cy="2062103"/>
          </a:xfrm>
          <a:prstGeom prst="rect">
            <a:avLst/>
          </a:prstGeom>
          <a:noFill/>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Branch predictor is a digital circuit that tries to guess </a:t>
            </a:r>
            <a:r>
              <a:rPr lang="en-US" sz="2200" b="0" i="0" dirty="0">
                <a:solidFill>
                  <a:srgbClr val="222222"/>
                </a:solidFill>
                <a:effectLst/>
                <a:latin typeface="Times New Roman" panose="02020603050405020304" pitchFamily="18" charset="0"/>
                <a:cs typeface="Times New Roman" panose="02020603050405020304" pitchFamily="18" charset="0"/>
              </a:rPr>
              <a:t>which way a </a:t>
            </a:r>
            <a:r>
              <a:rPr lang="en-US" sz="2200" i="0" dirty="0">
                <a:solidFill>
                  <a:srgbClr val="222222"/>
                </a:solidFill>
                <a:effectLst/>
                <a:latin typeface="Times New Roman" panose="02020603050405020304" pitchFamily="18" charset="0"/>
                <a:cs typeface="Times New Roman" panose="02020603050405020304" pitchFamily="18" charset="0"/>
              </a:rPr>
              <a:t>branch</a:t>
            </a:r>
            <a:r>
              <a:rPr lang="en-US" sz="2200" dirty="0">
                <a:solidFill>
                  <a:srgbClr val="222222"/>
                </a:solidFill>
                <a:latin typeface="Times New Roman" panose="02020603050405020304" pitchFamily="18" charset="0"/>
                <a:cs typeface="Times New Roman" panose="02020603050405020304" pitchFamily="18" charset="0"/>
              </a:rPr>
              <a:t> </a:t>
            </a:r>
            <a:r>
              <a:rPr lang="en-US" sz="2200" b="0" i="0" dirty="0">
                <a:solidFill>
                  <a:srgbClr val="222222"/>
                </a:solidFill>
                <a:effectLst/>
                <a:latin typeface="Times New Roman" panose="02020603050405020304" pitchFamily="18" charset="0"/>
                <a:cs typeface="Times New Roman" panose="02020603050405020304" pitchFamily="18" charset="0"/>
              </a:rPr>
              <a:t>will go before this is known definitively.</a:t>
            </a:r>
          </a:p>
          <a:p>
            <a:pPr marL="342900" indent="-342900" algn="just">
              <a:buFont typeface="Arial" panose="020B0604020202020204" pitchFamily="34" charset="0"/>
              <a:buChar char="•"/>
            </a:pPr>
            <a:endParaRPr lang="en-US" sz="2200" dirty="0">
              <a:solidFill>
                <a:srgbClr val="222222"/>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b="0" i="0" dirty="0">
                <a:solidFill>
                  <a:srgbClr val="222222"/>
                </a:solidFill>
                <a:effectLst/>
                <a:latin typeface="Times New Roman" panose="02020603050405020304" pitchFamily="18" charset="0"/>
                <a:cs typeface="Times New Roman" panose="02020603050405020304" pitchFamily="18" charset="0"/>
              </a:rPr>
              <a:t>The main purpose of the branch predictor is to improve the flow in the instruction pipeline.</a:t>
            </a:r>
          </a:p>
          <a:p>
            <a:pPr marL="0" indent="0">
              <a:buNone/>
            </a:pPr>
            <a:endParaRPr lang="en-US" dirty="0">
              <a:solidFill>
                <a:srgbClr val="222222"/>
              </a:solidFill>
            </a:endParaRPr>
          </a:p>
        </p:txBody>
      </p:sp>
      <p:cxnSp>
        <p:nvCxnSpPr>
          <p:cNvPr id="6" name="Straight Connector 5">
            <a:extLst>
              <a:ext uri="{FF2B5EF4-FFF2-40B4-BE49-F238E27FC236}">
                <a16:creationId xmlns:a16="http://schemas.microsoft.com/office/drawing/2014/main" id="{9FAE70D2-93AC-48B5-A69A-80AEC49B5F98}"/>
              </a:ext>
            </a:extLst>
          </p:cNvPr>
          <p:cNvCxnSpPr/>
          <p:nvPr/>
        </p:nvCxnSpPr>
        <p:spPr>
          <a:xfrm>
            <a:off x="975359" y="1396844"/>
            <a:ext cx="10440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6790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B07C5A-E8FE-4969-822A-C656305CF9DF}"/>
              </a:ext>
            </a:extLst>
          </p:cNvPr>
          <p:cNvSpPr txBox="1"/>
          <p:nvPr/>
        </p:nvSpPr>
        <p:spPr>
          <a:xfrm>
            <a:off x="918411" y="557143"/>
            <a:ext cx="6104020" cy="553998"/>
          </a:xfrm>
          <a:prstGeom prst="rect">
            <a:avLst/>
          </a:prstGeom>
          <a:noFill/>
        </p:spPr>
        <p:txBody>
          <a:bodyPr wrap="square">
            <a:spAutoFit/>
          </a:bodyPr>
          <a:lstStyle/>
          <a:p>
            <a:r>
              <a:rPr lang="en-US" sz="3000" dirty="0">
                <a:latin typeface="Times New Roman" panose="02020603050405020304" pitchFamily="18" charset="0"/>
                <a:cs typeface="Times New Roman" panose="02020603050405020304" pitchFamily="18" charset="0"/>
              </a:rPr>
              <a:t>Benchmark : 470.lbm</a:t>
            </a:r>
            <a:endParaRPr lang="en-IN" sz="3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7488B5C-1E89-47A2-A70D-BBEA0DA85432}"/>
              </a:ext>
            </a:extLst>
          </p:cNvPr>
          <p:cNvSpPr txBox="1"/>
          <p:nvPr/>
        </p:nvSpPr>
        <p:spPr>
          <a:xfrm>
            <a:off x="918411" y="1234252"/>
            <a:ext cx="8589169" cy="430887"/>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The screenshot shows the edited version of runGem5.sh file for 470.lbm</a:t>
            </a:r>
          </a:p>
        </p:txBody>
      </p:sp>
      <p:cxnSp>
        <p:nvCxnSpPr>
          <p:cNvPr id="6" name="Straight Connector 5">
            <a:extLst>
              <a:ext uri="{FF2B5EF4-FFF2-40B4-BE49-F238E27FC236}">
                <a16:creationId xmlns:a16="http://schemas.microsoft.com/office/drawing/2014/main" id="{1A42B766-7220-41D6-BEFE-304A7059D4BF}"/>
              </a:ext>
            </a:extLst>
          </p:cNvPr>
          <p:cNvCxnSpPr/>
          <p:nvPr/>
        </p:nvCxnSpPr>
        <p:spPr>
          <a:xfrm>
            <a:off x="918411" y="1111141"/>
            <a:ext cx="10440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Graphical user interface, text, application&#10;&#10;Description automatically generated">
            <a:extLst>
              <a:ext uri="{FF2B5EF4-FFF2-40B4-BE49-F238E27FC236}">
                <a16:creationId xmlns:a16="http://schemas.microsoft.com/office/drawing/2014/main" id="{389A3209-B6DE-4A92-989C-81D932576A72}"/>
              </a:ext>
            </a:extLst>
          </p:cNvPr>
          <p:cNvPicPr>
            <a:picLocks noChangeAspect="1"/>
          </p:cNvPicPr>
          <p:nvPr/>
        </p:nvPicPr>
        <p:blipFill rotWithShape="1">
          <a:blip r:embed="rId2">
            <a:extLst>
              <a:ext uri="{28A0092B-C50C-407E-A947-70E740481C1C}">
                <a14:useLocalDpi xmlns:a14="http://schemas.microsoft.com/office/drawing/2010/main" val="0"/>
              </a:ext>
            </a:extLst>
          </a:blip>
          <a:srcRect t="4583" r="13672" b="72778"/>
          <a:stretch/>
        </p:blipFill>
        <p:spPr>
          <a:xfrm>
            <a:off x="918411" y="1876424"/>
            <a:ext cx="10525125" cy="1552576"/>
          </a:xfrm>
          <a:prstGeom prst="rect">
            <a:avLst/>
          </a:prstGeom>
        </p:spPr>
      </p:pic>
    </p:spTree>
    <p:extLst>
      <p:ext uri="{BB962C8B-B14F-4D97-AF65-F5344CB8AC3E}">
        <p14:creationId xmlns:p14="http://schemas.microsoft.com/office/powerpoint/2010/main" val="10609914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F354CF-83F8-4CE6-BE93-4FAE2EB1FB52}"/>
              </a:ext>
            </a:extLst>
          </p:cNvPr>
          <p:cNvSpPr txBox="1"/>
          <p:nvPr/>
        </p:nvSpPr>
        <p:spPr>
          <a:xfrm>
            <a:off x="944878" y="624959"/>
            <a:ext cx="10302240" cy="553998"/>
          </a:xfrm>
          <a:prstGeom prst="rect">
            <a:avLst/>
          </a:prstGeom>
          <a:noFill/>
        </p:spPr>
        <p:txBody>
          <a:bodyPr wrap="square">
            <a:spAutoFit/>
          </a:bodyPr>
          <a:lstStyle/>
          <a:p>
            <a:r>
              <a:rPr lang="en-US" sz="3000" dirty="0">
                <a:latin typeface="Times New Roman" panose="02020603050405020304" pitchFamily="18" charset="0"/>
                <a:cs typeface="Times New Roman" panose="02020603050405020304" pitchFamily="18" charset="0"/>
              </a:rPr>
              <a:t>BRANCH PREDICTOR EXPLORATION</a:t>
            </a:r>
            <a:endParaRPr lang="en-IN" sz="3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D39AA97-0541-4320-87F9-024F1FFDA790}"/>
              </a:ext>
            </a:extLst>
          </p:cNvPr>
          <p:cNvSpPr txBox="1"/>
          <p:nvPr/>
        </p:nvSpPr>
        <p:spPr>
          <a:xfrm>
            <a:off x="944879" y="1293257"/>
            <a:ext cx="10302239" cy="1446550"/>
          </a:xfrm>
          <a:prstGeom prst="rect">
            <a:avLst/>
          </a:prstGeom>
          <a:noFill/>
        </p:spPr>
        <p:txBody>
          <a:bodyPr wrap="square">
            <a:spAutoFit/>
          </a:bodyPr>
          <a:lstStyle/>
          <a:p>
            <a:pPr algn="just"/>
            <a:r>
              <a:rPr lang="en-US" sz="2200" dirty="0">
                <a:latin typeface="Times New Roman" panose="02020603050405020304" pitchFamily="18" charset="0"/>
                <a:cs typeface="Times New Roman" panose="02020603050405020304" pitchFamily="18" charset="0"/>
              </a:rPr>
              <a:t>Branch Predictor is explored for each case ( Local, BiMode and Tournament) by changing one parameter at a time while other parameters are constant i.e., varying the local predictor size and global predictor size results in varying their BranchMisprediction and BTBMissPct values will be changed.</a:t>
            </a:r>
          </a:p>
        </p:txBody>
      </p:sp>
      <p:cxnSp>
        <p:nvCxnSpPr>
          <p:cNvPr id="4" name="Straight Connector 3">
            <a:extLst>
              <a:ext uri="{FF2B5EF4-FFF2-40B4-BE49-F238E27FC236}">
                <a16:creationId xmlns:a16="http://schemas.microsoft.com/office/drawing/2014/main" id="{9FAE70D2-93AC-48B5-A69A-80AEC49B5F98}"/>
              </a:ext>
            </a:extLst>
          </p:cNvPr>
          <p:cNvCxnSpPr/>
          <p:nvPr/>
        </p:nvCxnSpPr>
        <p:spPr>
          <a:xfrm>
            <a:off x="944878" y="1178957"/>
            <a:ext cx="10440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3051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3A6462-31BF-4324-8379-D5DFA443120C}"/>
              </a:ext>
            </a:extLst>
          </p:cNvPr>
          <p:cNvSpPr txBox="1"/>
          <p:nvPr/>
        </p:nvSpPr>
        <p:spPr>
          <a:xfrm>
            <a:off x="773906" y="338048"/>
            <a:ext cx="6100762" cy="553998"/>
          </a:xfrm>
          <a:prstGeom prst="rect">
            <a:avLst/>
          </a:prstGeom>
          <a:noFill/>
        </p:spPr>
        <p:txBody>
          <a:bodyPr wrap="square">
            <a:spAutoFit/>
          </a:bodyPr>
          <a:lstStyle/>
          <a:p>
            <a:pPr algn="just"/>
            <a:r>
              <a:rPr lang="en-US" sz="3000" dirty="0">
                <a:latin typeface="Times New Roman" panose="02020603050405020304" pitchFamily="18" charset="0"/>
                <a:cs typeface="Times New Roman" panose="02020603050405020304" pitchFamily="18" charset="0"/>
              </a:rPr>
              <a:t>LocalBP</a:t>
            </a:r>
          </a:p>
        </p:txBody>
      </p:sp>
      <p:cxnSp>
        <p:nvCxnSpPr>
          <p:cNvPr id="4" name="Straight Connector 3">
            <a:extLst>
              <a:ext uri="{FF2B5EF4-FFF2-40B4-BE49-F238E27FC236}">
                <a16:creationId xmlns:a16="http://schemas.microsoft.com/office/drawing/2014/main" id="{334E155A-6E75-46F7-9866-C5179B359974}"/>
              </a:ext>
            </a:extLst>
          </p:cNvPr>
          <p:cNvCxnSpPr/>
          <p:nvPr/>
        </p:nvCxnSpPr>
        <p:spPr>
          <a:xfrm>
            <a:off x="773906" y="892046"/>
            <a:ext cx="10440000"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6" name="Table 6">
            <a:extLst>
              <a:ext uri="{FF2B5EF4-FFF2-40B4-BE49-F238E27FC236}">
                <a16:creationId xmlns:a16="http://schemas.microsoft.com/office/drawing/2014/main" id="{8012408B-8654-40DC-B2E4-AA2FB009B549}"/>
              </a:ext>
            </a:extLst>
          </p:cNvPr>
          <p:cNvGraphicFramePr>
            <a:graphicFrameLocks noGrp="1"/>
          </p:cNvGraphicFramePr>
          <p:nvPr>
            <p:extLst>
              <p:ext uri="{D42A27DB-BD31-4B8C-83A1-F6EECF244321}">
                <p14:modId xmlns:p14="http://schemas.microsoft.com/office/powerpoint/2010/main" val="4214266801"/>
              </p:ext>
            </p:extLst>
          </p:nvPr>
        </p:nvGraphicFramePr>
        <p:xfrm>
          <a:off x="773906" y="968318"/>
          <a:ext cx="10440000" cy="1333719"/>
        </p:xfrm>
        <a:graphic>
          <a:graphicData uri="http://schemas.openxmlformats.org/drawingml/2006/table">
            <a:tbl>
              <a:tblPr firstRow="1" bandRow="1">
                <a:tableStyleId>{5C22544A-7EE6-4342-B048-85BDC9FD1C3A}</a:tableStyleId>
              </a:tblPr>
              <a:tblGrid>
                <a:gridCol w="2610000">
                  <a:extLst>
                    <a:ext uri="{9D8B030D-6E8A-4147-A177-3AD203B41FA5}">
                      <a16:colId xmlns:a16="http://schemas.microsoft.com/office/drawing/2014/main" val="3329203529"/>
                    </a:ext>
                  </a:extLst>
                </a:gridCol>
                <a:gridCol w="2350144">
                  <a:extLst>
                    <a:ext uri="{9D8B030D-6E8A-4147-A177-3AD203B41FA5}">
                      <a16:colId xmlns:a16="http://schemas.microsoft.com/office/drawing/2014/main" val="723443539"/>
                    </a:ext>
                  </a:extLst>
                </a:gridCol>
                <a:gridCol w="2219325">
                  <a:extLst>
                    <a:ext uri="{9D8B030D-6E8A-4147-A177-3AD203B41FA5}">
                      <a16:colId xmlns:a16="http://schemas.microsoft.com/office/drawing/2014/main" val="1507828170"/>
                    </a:ext>
                  </a:extLst>
                </a:gridCol>
                <a:gridCol w="3260531">
                  <a:extLst>
                    <a:ext uri="{9D8B030D-6E8A-4147-A177-3AD203B41FA5}">
                      <a16:colId xmlns:a16="http://schemas.microsoft.com/office/drawing/2014/main" val="2935673811"/>
                    </a:ext>
                  </a:extLst>
                </a:gridCol>
              </a:tblGrid>
              <a:tr h="444573">
                <a:tc>
                  <a:txBody>
                    <a:bodyPr/>
                    <a:lstStyle/>
                    <a:p>
                      <a:r>
                        <a:rPr lang="en-IN" sz="2200" dirty="0">
                          <a:latin typeface="Times New Roman" panose="02020603050405020304" pitchFamily="18" charset="0"/>
                          <a:cs typeface="Times New Roman" panose="02020603050405020304" pitchFamily="18" charset="0"/>
                        </a:rPr>
                        <a:t>BTB ENTRIES</a:t>
                      </a:r>
                    </a:p>
                  </a:txBody>
                  <a:tcPr/>
                </a:tc>
                <a:tc>
                  <a:txBody>
                    <a:bodyPr/>
                    <a:lstStyle/>
                    <a:p>
                      <a:r>
                        <a:rPr lang="en-IN" sz="2200" dirty="0">
                          <a:latin typeface="Times New Roman" panose="02020603050405020304" pitchFamily="18" charset="0"/>
                          <a:cs typeface="Times New Roman" panose="02020603050405020304" pitchFamily="18" charset="0"/>
                        </a:rPr>
                        <a:t>LOCAL BP</a:t>
                      </a:r>
                    </a:p>
                  </a:txBody>
                  <a:tcPr/>
                </a:tc>
                <a:tc>
                  <a:txBody>
                    <a:bodyPr/>
                    <a:lstStyle/>
                    <a:p>
                      <a:r>
                        <a:rPr lang="en-IN" sz="2200" dirty="0">
                          <a:latin typeface="Times New Roman" panose="02020603050405020304" pitchFamily="18" charset="0"/>
                          <a:cs typeface="Times New Roman" panose="02020603050405020304" pitchFamily="18" charset="0"/>
                        </a:rPr>
                        <a:t>BTB MISS %</a:t>
                      </a:r>
                    </a:p>
                  </a:txBody>
                  <a:tcPr/>
                </a:tc>
                <a:tc>
                  <a:txBody>
                    <a:bodyPr/>
                    <a:lstStyle/>
                    <a:p>
                      <a:r>
                        <a:rPr lang="en-IN" sz="2200" dirty="0">
                          <a:latin typeface="Times New Roman" panose="02020603050405020304" pitchFamily="18" charset="0"/>
                          <a:cs typeface="Times New Roman" panose="02020603050405020304" pitchFamily="18" charset="0"/>
                        </a:rPr>
                        <a:t>BRANCH MISPRED %</a:t>
                      </a:r>
                    </a:p>
                  </a:txBody>
                  <a:tcPr/>
                </a:tc>
                <a:extLst>
                  <a:ext uri="{0D108BD9-81ED-4DB2-BD59-A6C34878D82A}">
                    <a16:rowId xmlns:a16="http://schemas.microsoft.com/office/drawing/2014/main" val="1106399979"/>
                  </a:ext>
                </a:extLst>
              </a:tr>
              <a:tr h="444573">
                <a:tc>
                  <a:txBody>
                    <a:bodyPr/>
                    <a:lstStyle/>
                    <a:p>
                      <a:r>
                        <a:rPr lang="en-IN" sz="2200" dirty="0">
                          <a:latin typeface="Times New Roman" panose="02020603050405020304" pitchFamily="18" charset="0"/>
                          <a:cs typeface="Times New Roman" panose="02020603050405020304" pitchFamily="18" charset="0"/>
                        </a:rPr>
                        <a:t>2048</a:t>
                      </a:r>
                    </a:p>
                  </a:txBody>
                  <a:tcPr/>
                </a:tc>
                <a:tc>
                  <a:txBody>
                    <a:bodyPr/>
                    <a:lstStyle/>
                    <a:p>
                      <a:r>
                        <a:rPr lang="en-IN" sz="2200" dirty="0">
                          <a:latin typeface="Times New Roman" panose="02020603050405020304" pitchFamily="18" charset="0"/>
                          <a:cs typeface="Times New Roman" panose="02020603050405020304" pitchFamily="18" charset="0"/>
                        </a:rPr>
                        <a:t>1024</a:t>
                      </a:r>
                    </a:p>
                  </a:txBody>
                  <a:tcPr/>
                </a:tc>
                <a:tc>
                  <a:txBody>
                    <a:bodyPr/>
                    <a:lstStyle/>
                    <a:p>
                      <a:r>
                        <a:rPr lang="en-IN" sz="2200" dirty="0">
                          <a:latin typeface="Times New Roman" panose="02020603050405020304" pitchFamily="18" charset="0"/>
                          <a:cs typeface="Times New Roman" panose="02020603050405020304" pitchFamily="18" charset="0"/>
                        </a:rPr>
                        <a:t>9.068</a:t>
                      </a:r>
                    </a:p>
                  </a:txBody>
                  <a:tcPr/>
                </a:tc>
                <a:tc>
                  <a:txBody>
                    <a:bodyPr/>
                    <a:lstStyle/>
                    <a:p>
                      <a:r>
                        <a:rPr lang="en-IN" sz="2200" dirty="0">
                          <a:latin typeface="Times New Roman" panose="02020603050405020304" pitchFamily="18" charset="0"/>
                          <a:cs typeface="Times New Roman" panose="02020603050405020304" pitchFamily="18" charset="0"/>
                        </a:rPr>
                        <a:t>14.40</a:t>
                      </a:r>
                    </a:p>
                  </a:txBody>
                  <a:tcPr/>
                </a:tc>
                <a:extLst>
                  <a:ext uri="{0D108BD9-81ED-4DB2-BD59-A6C34878D82A}">
                    <a16:rowId xmlns:a16="http://schemas.microsoft.com/office/drawing/2014/main" val="1814511572"/>
                  </a:ext>
                </a:extLst>
              </a:tr>
              <a:tr h="444573">
                <a:tc>
                  <a:txBody>
                    <a:bodyPr/>
                    <a:lstStyle/>
                    <a:p>
                      <a:r>
                        <a:rPr lang="en-IN" sz="2200" dirty="0">
                          <a:latin typeface="Times New Roman" panose="02020603050405020304" pitchFamily="18" charset="0"/>
                          <a:cs typeface="Times New Roman" panose="02020603050405020304" pitchFamily="18" charset="0"/>
                        </a:rPr>
                        <a:t>2048</a:t>
                      </a:r>
                    </a:p>
                  </a:txBody>
                  <a:tcPr/>
                </a:tc>
                <a:tc>
                  <a:txBody>
                    <a:bodyPr/>
                    <a:lstStyle/>
                    <a:p>
                      <a:r>
                        <a:rPr lang="en-IN" sz="2200" dirty="0">
                          <a:latin typeface="Times New Roman" panose="02020603050405020304" pitchFamily="18" charset="0"/>
                          <a:cs typeface="Times New Roman" panose="02020603050405020304" pitchFamily="18" charset="0"/>
                        </a:rPr>
                        <a:t>2048</a:t>
                      </a:r>
                    </a:p>
                  </a:txBody>
                  <a:tcPr/>
                </a:tc>
                <a:tc>
                  <a:txBody>
                    <a:bodyPr/>
                    <a:lstStyle/>
                    <a:p>
                      <a:r>
                        <a:rPr lang="en-IN" sz="2200" dirty="0">
                          <a:latin typeface="Times New Roman" panose="02020603050405020304" pitchFamily="18" charset="0"/>
                          <a:cs typeface="Times New Roman" panose="02020603050405020304" pitchFamily="18" charset="0"/>
                        </a:rPr>
                        <a:t>3.35</a:t>
                      </a:r>
                    </a:p>
                  </a:txBody>
                  <a:tcPr/>
                </a:tc>
                <a:tc>
                  <a:txBody>
                    <a:bodyPr/>
                    <a:lstStyle/>
                    <a:p>
                      <a:r>
                        <a:rPr lang="en-IN" sz="2200" dirty="0">
                          <a:latin typeface="Times New Roman" panose="02020603050405020304" pitchFamily="18" charset="0"/>
                          <a:cs typeface="Times New Roman" panose="02020603050405020304" pitchFamily="18" charset="0"/>
                        </a:rPr>
                        <a:t>5.23</a:t>
                      </a:r>
                    </a:p>
                  </a:txBody>
                  <a:tcPr/>
                </a:tc>
                <a:extLst>
                  <a:ext uri="{0D108BD9-81ED-4DB2-BD59-A6C34878D82A}">
                    <a16:rowId xmlns:a16="http://schemas.microsoft.com/office/drawing/2014/main" val="755285912"/>
                  </a:ext>
                </a:extLst>
              </a:tr>
            </a:tbl>
          </a:graphicData>
        </a:graphic>
      </p:graphicFrame>
      <p:graphicFrame>
        <p:nvGraphicFramePr>
          <p:cNvPr id="10" name="Chart 9">
            <a:extLst>
              <a:ext uri="{FF2B5EF4-FFF2-40B4-BE49-F238E27FC236}">
                <a16:creationId xmlns:a16="http://schemas.microsoft.com/office/drawing/2014/main" id="{9D44A6DD-1938-473A-84AD-1DA54B78A858}"/>
              </a:ext>
            </a:extLst>
          </p:cNvPr>
          <p:cNvGraphicFramePr/>
          <p:nvPr>
            <p:extLst>
              <p:ext uri="{D42A27DB-BD31-4B8C-83A1-F6EECF244321}">
                <p14:modId xmlns:p14="http://schemas.microsoft.com/office/powerpoint/2010/main" val="1071952181"/>
              </p:ext>
            </p:extLst>
          </p:nvPr>
        </p:nvGraphicFramePr>
        <p:xfrm>
          <a:off x="3598490" y="2378308"/>
          <a:ext cx="4790831" cy="39116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124220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22534C-832D-4843-908F-498B243FB76D}"/>
              </a:ext>
            </a:extLst>
          </p:cNvPr>
          <p:cNvSpPr txBox="1"/>
          <p:nvPr/>
        </p:nvSpPr>
        <p:spPr>
          <a:xfrm>
            <a:off x="661737" y="312639"/>
            <a:ext cx="6104020" cy="553998"/>
          </a:xfrm>
          <a:prstGeom prst="rect">
            <a:avLst/>
          </a:prstGeom>
          <a:noFill/>
        </p:spPr>
        <p:txBody>
          <a:bodyPr wrap="square">
            <a:spAutoFit/>
          </a:bodyPr>
          <a:lstStyle/>
          <a:p>
            <a:r>
              <a:rPr lang="en-US" sz="3000" dirty="0">
                <a:latin typeface="Times New Roman" panose="02020603050405020304" pitchFamily="18" charset="0"/>
                <a:cs typeface="Times New Roman" panose="02020603050405020304" pitchFamily="18" charset="0"/>
              </a:rPr>
              <a:t>Tournament BP</a:t>
            </a:r>
            <a:endParaRPr lang="en-IN" sz="3000" dirty="0">
              <a:latin typeface="Times New Roman" panose="02020603050405020304" pitchFamily="18" charset="0"/>
              <a:cs typeface="Times New Roman" panose="02020603050405020304" pitchFamily="18" charset="0"/>
            </a:endParaRPr>
          </a:p>
        </p:txBody>
      </p:sp>
      <p:graphicFrame>
        <p:nvGraphicFramePr>
          <p:cNvPr id="4" name="Table 6">
            <a:extLst>
              <a:ext uri="{FF2B5EF4-FFF2-40B4-BE49-F238E27FC236}">
                <a16:creationId xmlns:a16="http://schemas.microsoft.com/office/drawing/2014/main" id="{F7DC3D6B-41A5-4D86-B9FC-B284ACBD3E7E}"/>
              </a:ext>
            </a:extLst>
          </p:cNvPr>
          <p:cNvGraphicFramePr>
            <a:graphicFrameLocks noGrp="1"/>
          </p:cNvGraphicFramePr>
          <p:nvPr>
            <p:extLst>
              <p:ext uri="{D42A27DB-BD31-4B8C-83A1-F6EECF244321}">
                <p14:modId xmlns:p14="http://schemas.microsoft.com/office/powerpoint/2010/main" val="1860496913"/>
              </p:ext>
            </p:extLst>
          </p:nvPr>
        </p:nvGraphicFramePr>
        <p:xfrm>
          <a:off x="876000" y="1008423"/>
          <a:ext cx="10649250" cy="1333719"/>
        </p:xfrm>
        <a:graphic>
          <a:graphicData uri="http://schemas.openxmlformats.org/drawingml/2006/table">
            <a:tbl>
              <a:tblPr firstRow="1" bandRow="1">
                <a:tableStyleId>{5C22544A-7EE6-4342-B048-85BDC9FD1C3A}</a:tableStyleId>
              </a:tblPr>
              <a:tblGrid>
                <a:gridCol w="2610000">
                  <a:extLst>
                    <a:ext uri="{9D8B030D-6E8A-4147-A177-3AD203B41FA5}">
                      <a16:colId xmlns:a16="http://schemas.microsoft.com/office/drawing/2014/main" val="3329203529"/>
                    </a:ext>
                  </a:extLst>
                </a:gridCol>
                <a:gridCol w="2076600">
                  <a:extLst>
                    <a:ext uri="{9D8B030D-6E8A-4147-A177-3AD203B41FA5}">
                      <a16:colId xmlns:a16="http://schemas.microsoft.com/office/drawing/2014/main" val="723443539"/>
                    </a:ext>
                  </a:extLst>
                </a:gridCol>
                <a:gridCol w="2562225">
                  <a:extLst>
                    <a:ext uri="{9D8B030D-6E8A-4147-A177-3AD203B41FA5}">
                      <a16:colId xmlns:a16="http://schemas.microsoft.com/office/drawing/2014/main" val="1507828170"/>
                    </a:ext>
                  </a:extLst>
                </a:gridCol>
                <a:gridCol w="3400425">
                  <a:extLst>
                    <a:ext uri="{9D8B030D-6E8A-4147-A177-3AD203B41FA5}">
                      <a16:colId xmlns:a16="http://schemas.microsoft.com/office/drawing/2014/main" val="2935673811"/>
                    </a:ext>
                  </a:extLst>
                </a:gridCol>
              </a:tblGrid>
              <a:tr h="444573">
                <a:tc>
                  <a:txBody>
                    <a:bodyPr/>
                    <a:lstStyle/>
                    <a:p>
                      <a:r>
                        <a:rPr lang="en-IN" sz="2200" dirty="0">
                          <a:latin typeface="Times New Roman" panose="02020603050405020304" pitchFamily="18" charset="0"/>
                          <a:cs typeface="Times New Roman" panose="02020603050405020304" pitchFamily="18" charset="0"/>
                        </a:rPr>
                        <a:t>BTB ENTRIES</a:t>
                      </a:r>
                    </a:p>
                  </a:txBody>
                  <a:tcPr/>
                </a:tc>
                <a:tc>
                  <a:txBody>
                    <a:bodyPr/>
                    <a:lstStyle/>
                    <a:p>
                      <a:r>
                        <a:rPr lang="en-IN" sz="2200" dirty="0">
                          <a:latin typeface="Times New Roman" panose="02020603050405020304" pitchFamily="18" charset="0"/>
                          <a:cs typeface="Times New Roman" panose="02020603050405020304" pitchFamily="18" charset="0"/>
                        </a:rPr>
                        <a:t>LOCAL </a:t>
                      </a:r>
                    </a:p>
                  </a:txBody>
                  <a:tcPr/>
                </a:tc>
                <a:tc>
                  <a:txBody>
                    <a:bodyPr/>
                    <a:lstStyle/>
                    <a:p>
                      <a:r>
                        <a:rPr lang="en-IN" sz="2200" dirty="0">
                          <a:latin typeface="Times New Roman" panose="02020603050405020304" pitchFamily="18" charset="0"/>
                          <a:cs typeface="Times New Roman" panose="02020603050405020304" pitchFamily="18" charset="0"/>
                        </a:rPr>
                        <a:t>BTB MISS %</a:t>
                      </a:r>
                    </a:p>
                  </a:txBody>
                  <a:tcPr/>
                </a:tc>
                <a:tc>
                  <a:txBody>
                    <a:bodyPr/>
                    <a:lstStyle/>
                    <a:p>
                      <a:r>
                        <a:rPr lang="en-IN" sz="2200" dirty="0">
                          <a:latin typeface="Times New Roman" panose="02020603050405020304" pitchFamily="18" charset="0"/>
                          <a:cs typeface="Times New Roman" panose="02020603050405020304" pitchFamily="18" charset="0"/>
                        </a:rPr>
                        <a:t>BRANCH MISPRED %</a:t>
                      </a:r>
                    </a:p>
                  </a:txBody>
                  <a:tcPr/>
                </a:tc>
                <a:extLst>
                  <a:ext uri="{0D108BD9-81ED-4DB2-BD59-A6C34878D82A}">
                    <a16:rowId xmlns:a16="http://schemas.microsoft.com/office/drawing/2014/main" val="1106399979"/>
                  </a:ext>
                </a:extLst>
              </a:tr>
              <a:tr h="444573">
                <a:tc>
                  <a:txBody>
                    <a:bodyPr/>
                    <a:lstStyle/>
                    <a:p>
                      <a:r>
                        <a:rPr lang="en-IN" sz="2200" dirty="0">
                          <a:latin typeface="Times New Roman" panose="02020603050405020304" pitchFamily="18" charset="0"/>
                          <a:cs typeface="Times New Roman" panose="02020603050405020304" pitchFamily="18" charset="0"/>
                        </a:rPr>
                        <a:t>2048</a:t>
                      </a:r>
                    </a:p>
                  </a:txBody>
                  <a:tcPr/>
                </a:tc>
                <a:tc>
                  <a:txBody>
                    <a:bodyPr/>
                    <a:lstStyle/>
                    <a:p>
                      <a:r>
                        <a:rPr lang="en-IN" sz="2200" dirty="0">
                          <a:latin typeface="Times New Roman" panose="02020603050405020304" pitchFamily="18" charset="0"/>
                          <a:cs typeface="Times New Roman" panose="02020603050405020304" pitchFamily="18" charset="0"/>
                        </a:rPr>
                        <a:t>1024</a:t>
                      </a:r>
                    </a:p>
                  </a:txBody>
                  <a:tcPr/>
                </a:tc>
                <a:tc>
                  <a:txBody>
                    <a:bodyPr/>
                    <a:lstStyle/>
                    <a:p>
                      <a:r>
                        <a:rPr lang="en-IN" sz="2200" dirty="0">
                          <a:latin typeface="Times New Roman" panose="02020603050405020304" pitchFamily="18" charset="0"/>
                          <a:cs typeface="Times New Roman" panose="02020603050405020304" pitchFamily="18" charset="0"/>
                        </a:rPr>
                        <a:t>4.77</a:t>
                      </a:r>
                    </a:p>
                  </a:txBody>
                  <a:tcPr/>
                </a:tc>
                <a:tc>
                  <a:txBody>
                    <a:bodyPr/>
                    <a:lstStyle/>
                    <a:p>
                      <a:r>
                        <a:rPr lang="en-IN" sz="2200" dirty="0">
                          <a:latin typeface="Times New Roman" panose="02020603050405020304" pitchFamily="18" charset="0"/>
                          <a:cs typeface="Times New Roman" panose="02020603050405020304" pitchFamily="18" charset="0"/>
                        </a:rPr>
                        <a:t>9.78</a:t>
                      </a:r>
                    </a:p>
                  </a:txBody>
                  <a:tcPr/>
                </a:tc>
                <a:extLst>
                  <a:ext uri="{0D108BD9-81ED-4DB2-BD59-A6C34878D82A}">
                    <a16:rowId xmlns:a16="http://schemas.microsoft.com/office/drawing/2014/main" val="1814511572"/>
                  </a:ext>
                </a:extLst>
              </a:tr>
              <a:tr h="444573">
                <a:tc>
                  <a:txBody>
                    <a:bodyPr/>
                    <a:lstStyle/>
                    <a:p>
                      <a:r>
                        <a:rPr lang="en-IN" sz="2200" dirty="0">
                          <a:latin typeface="Times New Roman" panose="02020603050405020304" pitchFamily="18" charset="0"/>
                          <a:cs typeface="Times New Roman" panose="02020603050405020304" pitchFamily="18" charset="0"/>
                        </a:rPr>
                        <a:t>2048</a:t>
                      </a:r>
                    </a:p>
                  </a:txBody>
                  <a:tcPr/>
                </a:tc>
                <a:tc>
                  <a:txBody>
                    <a:bodyPr/>
                    <a:lstStyle/>
                    <a:p>
                      <a:r>
                        <a:rPr lang="en-IN" sz="2200" dirty="0">
                          <a:latin typeface="Times New Roman" panose="02020603050405020304" pitchFamily="18" charset="0"/>
                          <a:cs typeface="Times New Roman" panose="02020603050405020304" pitchFamily="18" charset="0"/>
                        </a:rPr>
                        <a:t>2048</a:t>
                      </a:r>
                    </a:p>
                  </a:txBody>
                  <a:tcPr/>
                </a:tc>
                <a:tc>
                  <a:txBody>
                    <a:bodyPr/>
                    <a:lstStyle/>
                    <a:p>
                      <a:r>
                        <a:rPr lang="en-IN" sz="2200" dirty="0">
                          <a:latin typeface="Times New Roman" panose="02020603050405020304" pitchFamily="18" charset="0"/>
                          <a:cs typeface="Times New Roman" panose="02020603050405020304" pitchFamily="18" charset="0"/>
                        </a:rPr>
                        <a:t>1.92</a:t>
                      </a:r>
                    </a:p>
                  </a:txBody>
                  <a:tcPr/>
                </a:tc>
                <a:tc>
                  <a:txBody>
                    <a:bodyPr/>
                    <a:lstStyle/>
                    <a:p>
                      <a:r>
                        <a:rPr lang="en-IN" sz="2200" dirty="0">
                          <a:latin typeface="Times New Roman" panose="02020603050405020304" pitchFamily="18" charset="0"/>
                          <a:cs typeface="Times New Roman" panose="02020603050405020304" pitchFamily="18" charset="0"/>
                        </a:rPr>
                        <a:t>3.75</a:t>
                      </a:r>
                    </a:p>
                  </a:txBody>
                  <a:tcPr/>
                </a:tc>
                <a:extLst>
                  <a:ext uri="{0D108BD9-81ED-4DB2-BD59-A6C34878D82A}">
                    <a16:rowId xmlns:a16="http://schemas.microsoft.com/office/drawing/2014/main" val="755285912"/>
                  </a:ext>
                </a:extLst>
              </a:tr>
            </a:tbl>
          </a:graphicData>
        </a:graphic>
      </p:graphicFrame>
      <p:graphicFrame>
        <p:nvGraphicFramePr>
          <p:cNvPr id="7" name="Chart 6">
            <a:extLst>
              <a:ext uri="{FF2B5EF4-FFF2-40B4-BE49-F238E27FC236}">
                <a16:creationId xmlns:a16="http://schemas.microsoft.com/office/drawing/2014/main" id="{D7AC4C85-B295-4783-AFE5-F06C83662DAF}"/>
              </a:ext>
            </a:extLst>
          </p:cNvPr>
          <p:cNvGraphicFramePr/>
          <p:nvPr>
            <p:extLst>
              <p:ext uri="{D42A27DB-BD31-4B8C-83A1-F6EECF244321}">
                <p14:modId xmlns:p14="http://schemas.microsoft.com/office/powerpoint/2010/main" val="3916460943"/>
              </p:ext>
            </p:extLst>
          </p:nvPr>
        </p:nvGraphicFramePr>
        <p:xfrm>
          <a:off x="3713747" y="2450061"/>
          <a:ext cx="4790831" cy="3391059"/>
        </p:xfrm>
        <a:graphic>
          <a:graphicData uri="http://schemas.openxmlformats.org/drawingml/2006/chart">
            <c:chart xmlns:c="http://schemas.openxmlformats.org/drawingml/2006/chart" xmlns:r="http://schemas.openxmlformats.org/officeDocument/2006/relationships" r:id="rId2"/>
          </a:graphicData>
        </a:graphic>
      </p:graphicFrame>
      <p:cxnSp>
        <p:nvCxnSpPr>
          <p:cNvPr id="8" name="Straight Connector 7">
            <a:extLst>
              <a:ext uri="{FF2B5EF4-FFF2-40B4-BE49-F238E27FC236}">
                <a16:creationId xmlns:a16="http://schemas.microsoft.com/office/drawing/2014/main" id="{33151287-69A1-4BD0-BEBA-D4D359676F01}"/>
              </a:ext>
            </a:extLst>
          </p:cNvPr>
          <p:cNvCxnSpPr/>
          <p:nvPr/>
        </p:nvCxnSpPr>
        <p:spPr>
          <a:xfrm>
            <a:off x="773906" y="892046"/>
            <a:ext cx="10440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7181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296123-FAAD-47AF-A0C5-BEF9E8665EB2}"/>
              </a:ext>
            </a:extLst>
          </p:cNvPr>
          <p:cNvSpPr txBox="1"/>
          <p:nvPr/>
        </p:nvSpPr>
        <p:spPr>
          <a:xfrm>
            <a:off x="661737" y="312639"/>
            <a:ext cx="6104020" cy="553998"/>
          </a:xfrm>
          <a:prstGeom prst="rect">
            <a:avLst/>
          </a:prstGeom>
          <a:noFill/>
        </p:spPr>
        <p:txBody>
          <a:bodyPr wrap="square">
            <a:spAutoFit/>
          </a:bodyPr>
          <a:lstStyle/>
          <a:p>
            <a:r>
              <a:rPr lang="en-US" sz="3000" dirty="0">
                <a:latin typeface="Times New Roman" panose="02020603050405020304" pitchFamily="18" charset="0"/>
                <a:cs typeface="Times New Roman" panose="02020603050405020304" pitchFamily="18" charset="0"/>
              </a:rPr>
              <a:t>Tournament BP</a:t>
            </a:r>
            <a:endParaRPr lang="en-IN" sz="3000" dirty="0">
              <a:latin typeface="Times New Roman" panose="02020603050405020304" pitchFamily="18" charset="0"/>
              <a:cs typeface="Times New Roman" panose="02020603050405020304" pitchFamily="18" charset="0"/>
            </a:endParaRPr>
          </a:p>
        </p:txBody>
      </p:sp>
      <p:graphicFrame>
        <p:nvGraphicFramePr>
          <p:cNvPr id="3" name="Table 6">
            <a:extLst>
              <a:ext uri="{FF2B5EF4-FFF2-40B4-BE49-F238E27FC236}">
                <a16:creationId xmlns:a16="http://schemas.microsoft.com/office/drawing/2014/main" id="{F9314415-9CA9-4D29-9C95-390C3F411460}"/>
              </a:ext>
            </a:extLst>
          </p:cNvPr>
          <p:cNvGraphicFramePr>
            <a:graphicFrameLocks noGrp="1"/>
          </p:cNvGraphicFramePr>
          <p:nvPr>
            <p:extLst>
              <p:ext uri="{D42A27DB-BD31-4B8C-83A1-F6EECF244321}">
                <p14:modId xmlns:p14="http://schemas.microsoft.com/office/powerpoint/2010/main" val="1034385247"/>
              </p:ext>
            </p:extLst>
          </p:nvPr>
        </p:nvGraphicFramePr>
        <p:xfrm>
          <a:off x="876000" y="1008423"/>
          <a:ext cx="10440000" cy="1333719"/>
        </p:xfrm>
        <a:graphic>
          <a:graphicData uri="http://schemas.openxmlformats.org/drawingml/2006/table">
            <a:tbl>
              <a:tblPr firstRow="1" bandRow="1">
                <a:tableStyleId>{5C22544A-7EE6-4342-B048-85BDC9FD1C3A}</a:tableStyleId>
              </a:tblPr>
              <a:tblGrid>
                <a:gridCol w="2610000">
                  <a:extLst>
                    <a:ext uri="{9D8B030D-6E8A-4147-A177-3AD203B41FA5}">
                      <a16:colId xmlns:a16="http://schemas.microsoft.com/office/drawing/2014/main" val="3329203529"/>
                    </a:ext>
                  </a:extLst>
                </a:gridCol>
                <a:gridCol w="2162325">
                  <a:extLst>
                    <a:ext uri="{9D8B030D-6E8A-4147-A177-3AD203B41FA5}">
                      <a16:colId xmlns:a16="http://schemas.microsoft.com/office/drawing/2014/main" val="723443539"/>
                    </a:ext>
                  </a:extLst>
                </a:gridCol>
                <a:gridCol w="2333625">
                  <a:extLst>
                    <a:ext uri="{9D8B030D-6E8A-4147-A177-3AD203B41FA5}">
                      <a16:colId xmlns:a16="http://schemas.microsoft.com/office/drawing/2014/main" val="1507828170"/>
                    </a:ext>
                  </a:extLst>
                </a:gridCol>
                <a:gridCol w="3334050">
                  <a:extLst>
                    <a:ext uri="{9D8B030D-6E8A-4147-A177-3AD203B41FA5}">
                      <a16:colId xmlns:a16="http://schemas.microsoft.com/office/drawing/2014/main" val="2935673811"/>
                    </a:ext>
                  </a:extLst>
                </a:gridCol>
              </a:tblGrid>
              <a:tr h="444573">
                <a:tc>
                  <a:txBody>
                    <a:bodyPr/>
                    <a:lstStyle/>
                    <a:p>
                      <a:r>
                        <a:rPr lang="en-IN" sz="2200" dirty="0">
                          <a:latin typeface="Times New Roman" panose="02020603050405020304" pitchFamily="18" charset="0"/>
                          <a:cs typeface="Times New Roman" panose="02020603050405020304" pitchFamily="18" charset="0"/>
                        </a:rPr>
                        <a:t>BTB ENTRIES</a:t>
                      </a:r>
                    </a:p>
                  </a:txBody>
                  <a:tcPr/>
                </a:tc>
                <a:tc>
                  <a:txBody>
                    <a:bodyPr/>
                    <a:lstStyle/>
                    <a:p>
                      <a:r>
                        <a:rPr lang="en-IN" sz="2200" dirty="0">
                          <a:latin typeface="Times New Roman" panose="02020603050405020304" pitchFamily="18" charset="0"/>
                          <a:cs typeface="Times New Roman" panose="02020603050405020304" pitchFamily="18" charset="0"/>
                        </a:rPr>
                        <a:t>GLOBAL</a:t>
                      </a:r>
                    </a:p>
                  </a:txBody>
                  <a:tcPr/>
                </a:tc>
                <a:tc>
                  <a:txBody>
                    <a:bodyPr/>
                    <a:lstStyle/>
                    <a:p>
                      <a:r>
                        <a:rPr lang="en-IN" sz="2200" dirty="0">
                          <a:latin typeface="Times New Roman" panose="02020603050405020304" pitchFamily="18" charset="0"/>
                          <a:cs typeface="Times New Roman" panose="02020603050405020304" pitchFamily="18" charset="0"/>
                        </a:rPr>
                        <a:t>BTB MISS %</a:t>
                      </a:r>
                    </a:p>
                  </a:txBody>
                  <a:tcPr/>
                </a:tc>
                <a:tc>
                  <a:txBody>
                    <a:bodyPr/>
                    <a:lstStyle/>
                    <a:p>
                      <a:r>
                        <a:rPr lang="en-IN" sz="2200" dirty="0">
                          <a:latin typeface="Times New Roman" panose="02020603050405020304" pitchFamily="18" charset="0"/>
                          <a:cs typeface="Times New Roman" panose="02020603050405020304" pitchFamily="18" charset="0"/>
                        </a:rPr>
                        <a:t>BRANCH MISPRED %</a:t>
                      </a:r>
                    </a:p>
                  </a:txBody>
                  <a:tcPr/>
                </a:tc>
                <a:extLst>
                  <a:ext uri="{0D108BD9-81ED-4DB2-BD59-A6C34878D82A}">
                    <a16:rowId xmlns:a16="http://schemas.microsoft.com/office/drawing/2014/main" val="1106399979"/>
                  </a:ext>
                </a:extLst>
              </a:tr>
              <a:tr h="444573">
                <a:tc>
                  <a:txBody>
                    <a:bodyPr/>
                    <a:lstStyle/>
                    <a:p>
                      <a:r>
                        <a:rPr lang="en-IN" sz="2200" dirty="0">
                          <a:latin typeface="Times New Roman" panose="02020603050405020304" pitchFamily="18" charset="0"/>
                          <a:cs typeface="Times New Roman" panose="02020603050405020304" pitchFamily="18" charset="0"/>
                        </a:rPr>
                        <a:t>2048</a:t>
                      </a:r>
                    </a:p>
                  </a:txBody>
                  <a:tcPr/>
                </a:tc>
                <a:tc>
                  <a:txBody>
                    <a:bodyPr/>
                    <a:lstStyle/>
                    <a:p>
                      <a:r>
                        <a:rPr lang="en-IN" sz="2200" dirty="0">
                          <a:latin typeface="Times New Roman" panose="02020603050405020304" pitchFamily="18" charset="0"/>
                          <a:cs typeface="Times New Roman" panose="02020603050405020304" pitchFamily="18" charset="0"/>
                        </a:rPr>
                        <a:t>4096</a:t>
                      </a:r>
                    </a:p>
                  </a:txBody>
                  <a:tcPr/>
                </a:tc>
                <a:tc>
                  <a:txBody>
                    <a:bodyPr/>
                    <a:lstStyle/>
                    <a:p>
                      <a:r>
                        <a:rPr lang="en-IN" sz="2200" dirty="0">
                          <a:latin typeface="Times New Roman" panose="02020603050405020304" pitchFamily="18" charset="0"/>
                          <a:cs typeface="Times New Roman" panose="02020603050405020304" pitchFamily="18" charset="0"/>
                        </a:rPr>
                        <a:t>4.8</a:t>
                      </a:r>
                    </a:p>
                  </a:txBody>
                  <a:tcPr/>
                </a:tc>
                <a:tc>
                  <a:txBody>
                    <a:bodyPr/>
                    <a:lstStyle/>
                    <a:p>
                      <a:r>
                        <a:rPr lang="en-IN" sz="2200" dirty="0">
                          <a:latin typeface="Times New Roman" panose="02020603050405020304" pitchFamily="18" charset="0"/>
                          <a:cs typeface="Times New Roman" panose="02020603050405020304" pitchFamily="18" charset="0"/>
                        </a:rPr>
                        <a:t>9.86</a:t>
                      </a:r>
                    </a:p>
                  </a:txBody>
                  <a:tcPr/>
                </a:tc>
                <a:extLst>
                  <a:ext uri="{0D108BD9-81ED-4DB2-BD59-A6C34878D82A}">
                    <a16:rowId xmlns:a16="http://schemas.microsoft.com/office/drawing/2014/main" val="1814511572"/>
                  </a:ext>
                </a:extLst>
              </a:tr>
              <a:tr h="444573">
                <a:tc>
                  <a:txBody>
                    <a:bodyPr/>
                    <a:lstStyle/>
                    <a:p>
                      <a:r>
                        <a:rPr lang="en-IN" sz="2200" dirty="0">
                          <a:latin typeface="Times New Roman" panose="02020603050405020304" pitchFamily="18" charset="0"/>
                          <a:cs typeface="Times New Roman" panose="02020603050405020304" pitchFamily="18" charset="0"/>
                        </a:rPr>
                        <a:t>2048</a:t>
                      </a:r>
                    </a:p>
                  </a:txBody>
                  <a:tcPr/>
                </a:tc>
                <a:tc>
                  <a:txBody>
                    <a:bodyPr/>
                    <a:lstStyle/>
                    <a:p>
                      <a:r>
                        <a:rPr lang="en-IN" sz="2200" dirty="0">
                          <a:latin typeface="Times New Roman" panose="02020603050405020304" pitchFamily="18" charset="0"/>
                          <a:cs typeface="Times New Roman" panose="02020603050405020304" pitchFamily="18" charset="0"/>
                        </a:rPr>
                        <a:t>8192</a:t>
                      </a:r>
                    </a:p>
                  </a:txBody>
                  <a:tcPr/>
                </a:tc>
                <a:tc>
                  <a:txBody>
                    <a:bodyPr/>
                    <a:lstStyle/>
                    <a:p>
                      <a:r>
                        <a:rPr lang="en-IN" sz="2200" dirty="0">
                          <a:latin typeface="Times New Roman" panose="02020603050405020304" pitchFamily="18" charset="0"/>
                          <a:cs typeface="Times New Roman" panose="02020603050405020304" pitchFamily="18" charset="0"/>
                        </a:rPr>
                        <a:t>1.95</a:t>
                      </a:r>
                    </a:p>
                  </a:txBody>
                  <a:tcPr/>
                </a:tc>
                <a:tc>
                  <a:txBody>
                    <a:bodyPr/>
                    <a:lstStyle/>
                    <a:p>
                      <a:r>
                        <a:rPr lang="en-IN" sz="2200" dirty="0">
                          <a:latin typeface="Times New Roman" panose="02020603050405020304" pitchFamily="18" charset="0"/>
                          <a:cs typeface="Times New Roman" panose="02020603050405020304" pitchFamily="18" charset="0"/>
                        </a:rPr>
                        <a:t>3.72</a:t>
                      </a:r>
                    </a:p>
                  </a:txBody>
                  <a:tcPr/>
                </a:tc>
                <a:extLst>
                  <a:ext uri="{0D108BD9-81ED-4DB2-BD59-A6C34878D82A}">
                    <a16:rowId xmlns:a16="http://schemas.microsoft.com/office/drawing/2014/main" val="755285912"/>
                  </a:ext>
                </a:extLst>
              </a:tr>
            </a:tbl>
          </a:graphicData>
        </a:graphic>
      </p:graphicFrame>
      <p:graphicFrame>
        <p:nvGraphicFramePr>
          <p:cNvPr id="4" name="Chart 3">
            <a:extLst>
              <a:ext uri="{FF2B5EF4-FFF2-40B4-BE49-F238E27FC236}">
                <a16:creationId xmlns:a16="http://schemas.microsoft.com/office/drawing/2014/main" id="{F8E51E89-E5E4-46A0-A708-5AF90AAE6475}"/>
              </a:ext>
            </a:extLst>
          </p:cNvPr>
          <p:cNvGraphicFramePr/>
          <p:nvPr>
            <p:extLst>
              <p:ext uri="{D42A27DB-BD31-4B8C-83A1-F6EECF244321}">
                <p14:modId xmlns:p14="http://schemas.microsoft.com/office/powerpoint/2010/main" val="1820302289"/>
              </p:ext>
            </p:extLst>
          </p:nvPr>
        </p:nvGraphicFramePr>
        <p:xfrm>
          <a:off x="3700584" y="2342142"/>
          <a:ext cx="4790831" cy="377287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a:extLst>
              <a:ext uri="{FF2B5EF4-FFF2-40B4-BE49-F238E27FC236}">
                <a16:creationId xmlns:a16="http://schemas.microsoft.com/office/drawing/2014/main" id="{A0D92F4E-BD90-44BB-B06B-60DCC8FBB7C4}"/>
              </a:ext>
            </a:extLst>
          </p:cNvPr>
          <p:cNvCxnSpPr/>
          <p:nvPr/>
        </p:nvCxnSpPr>
        <p:spPr>
          <a:xfrm>
            <a:off x="773906" y="892046"/>
            <a:ext cx="10440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3696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153B03-8441-4697-AE02-F6EF362BF3BA}"/>
              </a:ext>
            </a:extLst>
          </p:cNvPr>
          <p:cNvSpPr txBox="1"/>
          <p:nvPr/>
        </p:nvSpPr>
        <p:spPr>
          <a:xfrm>
            <a:off x="661737" y="312639"/>
            <a:ext cx="6104020" cy="553998"/>
          </a:xfrm>
          <a:prstGeom prst="rect">
            <a:avLst/>
          </a:prstGeom>
          <a:noFill/>
        </p:spPr>
        <p:txBody>
          <a:bodyPr wrap="square">
            <a:spAutoFit/>
          </a:bodyPr>
          <a:lstStyle/>
          <a:p>
            <a:r>
              <a:rPr lang="en-US" sz="3000" dirty="0">
                <a:latin typeface="Times New Roman" panose="02020603050405020304" pitchFamily="18" charset="0"/>
                <a:cs typeface="Times New Roman" panose="02020603050405020304" pitchFamily="18" charset="0"/>
              </a:rPr>
              <a:t>Tournament BP</a:t>
            </a:r>
            <a:endParaRPr lang="en-IN" sz="3000" dirty="0">
              <a:latin typeface="Times New Roman" panose="02020603050405020304" pitchFamily="18" charset="0"/>
              <a:cs typeface="Times New Roman" panose="02020603050405020304" pitchFamily="18" charset="0"/>
            </a:endParaRPr>
          </a:p>
        </p:txBody>
      </p:sp>
      <p:graphicFrame>
        <p:nvGraphicFramePr>
          <p:cNvPr id="3" name="Table 6">
            <a:extLst>
              <a:ext uri="{FF2B5EF4-FFF2-40B4-BE49-F238E27FC236}">
                <a16:creationId xmlns:a16="http://schemas.microsoft.com/office/drawing/2014/main" id="{2EC976CA-5A52-4A5E-8D5C-900A13227F02}"/>
              </a:ext>
            </a:extLst>
          </p:cNvPr>
          <p:cNvGraphicFramePr>
            <a:graphicFrameLocks noGrp="1"/>
          </p:cNvGraphicFramePr>
          <p:nvPr>
            <p:extLst>
              <p:ext uri="{D42A27DB-BD31-4B8C-83A1-F6EECF244321}">
                <p14:modId xmlns:p14="http://schemas.microsoft.com/office/powerpoint/2010/main" val="809004731"/>
              </p:ext>
            </p:extLst>
          </p:nvPr>
        </p:nvGraphicFramePr>
        <p:xfrm>
          <a:off x="876000" y="1008423"/>
          <a:ext cx="10440000" cy="1333719"/>
        </p:xfrm>
        <a:graphic>
          <a:graphicData uri="http://schemas.openxmlformats.org/drawingml/2006/table">
            <a:tbl>
              <a:tblPr firstRow="1" bandRow="1">
                <a:tableStyleId>{5C22544A-7EE6-4342-B048-85BDC9FD1C3A}</a:tableStyleId>
              </a:tblPr>
              <a:tblGrid>
                <a:gridCol w="2610000">
                  <a:extLst>
                    <a:ext uri="{9D8B030D-6E8A-4147-A177-3AD203B41FA5}">
                      <a16:colId xmlns:a16="http://schemas.microsoft.com/office/drawing/2014/main" val="3329203529"/>
                    </a:ext>
                  </a:extLst>
                </a:gridCol>
                <a:gridCol w="2295675">
                  <a:extLst>
                    <a:ext uri="{9D8B030D-6E8A-4147-A177-3AD203B41FA5}">
                      <a16:colId xmlns:a16="http://schemas.microsoft.com/office/drawing/2014/main" val="723443539"/>
                    </a:ext>
                  </a:extLst>
                </a:gridCol>
                <a:gridCol w="2333625">
                  <a:extLst>
                    <a:ext uri="{9D8B030D-6E8A-4147-A177-3AD203B41FA5}">
                      <a16:colId xmlns:a16="http://schemas.microsoft.com/office/drawing/2014/main" val="1507828170"/>
                    </a:ext>
                  </a:extLst>
                </a:gridCol>
                <a:gridCol w="3200700">
                  <a:extLst>
                    <a:ext uri="{9D8B030D-6E8A-4147-A177-3AD203B41FA5}">
                      <a16:colId xmlns:a16="http://schemas.microsoft.com/office/drawing/2014/main" val="2935673811"/>
                    </a:ext>
                  </a:extLst>
                </a:gridCol>
              </a:tblGrid>
              <a:tr h="444573">
                <a:tc>
                  <a:txBody>
                    <a:bodyPr/>
                    <a:lstStyle/>
                    <a:p>
                      <a:r>
                        <a:rPr lang="en-IN" sz="2200" dirty="0">
                          <a:latin typeface="Times New Roman" panose="02020603050405020304" pitchFamily="18" charset="0"/>
                          <a:cs typeface="Times New Roman" panose="02020603050405020304" pitchFamily="18" charset="0"/>
                        </a:rPr>
                        <a:t>BTB ENTRIES</a:t>
                      </a:r>
                    </a:p>
                  </a:txBody>
                  <a:tcPr/>
                </a:tc>
                <a:tc>
                  <a:txBody>
                    <a:bodyPr/>
                    <a:lstStyle/>
                    <a:p>
                      <a:r>
                        <a:rPr lang="en-IN" sz="2200" dirty="0">
                          <a:latin typeface="Times New Roman" panose="02020603050405020304" pitchFamily="18" charset="0"/>
                          <a:cs typeface="Times New Roman" panose="02020603050405020304" pitchFamily="18" charset="0"/>
                        </a:rPr>
                        <a:t>CHOICE</a:t>
                      </a:r>
                    </a:p>
                  </a:txBody>
                  <a:tcPr/>
                </a:tc>
                <a:tc>
                  <a:txBody>
                    <a:bodyPr/>
                    <a:lstStyle/>
                    <a:p>
                      <a:r>
                        <a:rPr lang="en-IN" sz="2200" dirty="0">
                          <a:latin typeface="Times New Roman" panose="02020603050405020304" pitchFamily="18" charset="0"/>
                          <a:cs typeface="Times New Roman" panose="02020603050405020304" pitchFamily="18" charset="0"/>
                        </a:rPr>
                        <a:t>BTB MISS %</a:t>
                      </a:r>
                    </a:p>
                  </a:txBody>
                  <a:tcPr/>
                </a:tc>
                <a:tc>
                  <a:txBody>
                    <a:bodyPr/>
                    <a:lstStyle/>
                    <a:p>
                      <a:r>
                        <a:rPr lang="en-IN" sz="2200" dirty="0">
                          <a:latin typeface="Times New Roman" panose="02020603050405020304" pitchFamily="18" charset="0"/>
                          <a:cs typeface="Times New Roman" panose="02020603050405020304" pitchFamily="18" charset="0"/>
                        </a:rPr>
                        <a:t>BRANCH MISPRED %</a:t>
                      </a:r>
                    </a:p>
                  </a:txBody>
                  <a:tcPr/>
                </a:tc>
                <a:extLst>
                  <a:ext uri="{0D108BD9-81ED-4DB2-BD59-A6C34878D82A}">
                    <a16:rowId xmlns:a16="http://schemas.microsoft.com/office/drawing/2014/main" val="1106399979"/>
                  </a:ext>
                </a:extLst>
              </a:tr>
              <a:tr h="444573">
                <a:tc>
                  <a:txBody>
                    <a:bodyPr/>
                    <a:lstStyle/>
                    <a:p>
                      <a:r>
                        <a:rPr lang="en-IN" sz="2200" dirty="0">
                          <a:latin typeface="Times New Roman" panose="02020603050405020304" pitchFamily="18" charset="0"/>
                          <a:cs typeface="Times New Roman" panose="02020603050405020304" pitchFamily="18" charset="0"/>
                        </a:rPr>
                        <a:t>2048</a:t>
                      </a:r>
                    </a:p>
                  </a:txBody>
                  <a:tcPr/>
                </a:tc>
                <a:tc>
                  <a:txBody>
                    <a:bodyPr/>
                    <a:lstStyle/>
                    <a:p>
                      <a:r>
                        <a:rPr lang="en-IN" sz="2200" dirty="0">
                          <a:latin typeface="Times New Roman" panose="02020603050405020304" pitchFamily="18" charset="0"/>
                          <a:cs typeface="Times New Roman" panose="02020603050405020304" pitchFamily="18" charset="0"/>
                        </a:rPr>
                        <a:t>4096</a:t>
                      </a:r>
                    </a:p>
                  </a:txBody>
                  <a:tcPr/>
                </a:tc>
                <a:tc>
                  <a:txBody>
                    <a:bodyPr/>
                    <a:lstStyle/>
                    <a:p>
                      <a:r>
                        <a:rPr lang="en-IN" sz="2200" dirty="0">
                          <a:latin typeface="Times New Roman" panose="02020603050405020304" pitchFamily="18" charset="0"/>
                          <a:cs typeface="Times New Roman" panose="02020603050405020304" pitchFamily="18" charset="0"/>
                        </a:rPr>
                        <a:t>4.8</a:t>
                      </a:r>
                    </a:p>
                  </a:txBody>
                  <a:tcPr/>
                </a:tc>
                <a:tc>
                  <a:txBody>
                    <a:bodyPr/>
                    <a:lstStyle/>
                    <a:p>
                      <a:r>
                        <a:rPr lang="en-IN" sz="2200" dirty="0">
                          <a:latin typeface="Times New Roman" panose="02020603050405020304" pitchFamily="18" charset="0"/>
                          <a:cs typeface="Times New Roman" panose="02020603050405020304" pitchFamily="18" charset="0"/>
                        </a:rPr>
                        <a:t>9.86</a:t>
                      </a:r>
                    </a:p>
                  </a:txBody>
                  <a:tcPr/>
                </a:tc>
                <a:extLst>
                  <a:ext uri="{0D108BD9-81ED-4DB2-BD59-A6C34878D82A}">
                    <a16:rowId xmlns:a16="http://schemas.microsoft.com/office/drawing/2014/main" val="1814511572"/>
                  </a:ext>
                </a:extLst>
              </a:tr>
              <a:tr h="444573">
                <a:tc>
                  <a:txBody>
                    <a:bodyPr/>
                    <a:lstStyle/>
                    <a:p>
                      <a:r>
                        <a:rPr lang="en-IN" sz="2200" dirty="0">
                          <a:latin typeface="Times New Roman" panose="02020603050405020304" pitchFamily="18" charset="0"/>
                          <a:cs typeface="Times New Roman" panose="02020603050405020304" pitchFamily="18" charset="0"/>
                        </a:rPr>
                        <a:t>2048</a:t>
                      </a:r>
                    </a:p>
                  </a:txBody>
                  <a:tcPr/>
                </a:tc>
                <a:tc>
                  <a:txBody>
                    <a:bodyPr/>
                    <a:lstStyle/>
                    <a:p>
                      <a:r>
                        <a:rPr lang="en-IN" sz="2200" dirty="0">
                          <a:latin typeface="Times New Roman" panose="02020603050405020304" pitchFamily="18" charset="0"/>
                          <a:cs typeface="Times New Roman" panose="02020603050405020304" pitchFamily="18" charset="0"/>
                        </a:rPr>
                        <a:t>8192</a:t>
                      </a:r>
                    </a:p>
                  </a:txBody>
                  <a:tcPr/>
                </a:tc>
                <a:tc>
                  <a:txBody>
                    <a:bodyPr/>
                    <a:lstStyle/>
                    <a:p>
                      <a:r>
                        <a:rPr lang="en-IN" sz="2200" dirty="0">
                          <a:latin typeface="Times New Roman" panose="02020603050405020304" pitchFamily="18" charset="0"/>
                          <a:cs typeface="Times New Roman" panose="02020603050405020304" pitchFamily="18" charset="0"/>
                        </a:rPr>
                        <a:t>1.95</a:t>
                      </a:r>
                    </a:p>
                  </a:txBody>
                  <a:tcPr/>
                </a:tc>
                <a:tc>
                  <a:txBody>
                    <a:bodyPr/>
                    <a:lstStyle/>
                    <a:p>
                      <a:r>
                        <a:rPr lang="en-IN" sz="2200" dirty="0">
                          <a:latin typeface="Times New Roman" panose="02020603050405020304" pitchFamily="18" charset="0"/>
                          <a:cs typeface="Times New Roman" panose="02020603050405020304" pitchFamily="18" charset="0"/>
                        </a:rPr>
                        <a:t>3.72</a:t>
                      </a:r>
                    </a:p>
                  </a:txBody>
                  <a:tcPr/>
                </a:tc>
                <a:extLst>
                  <a:ext uri="{0D108BD9-81ED-4DB2-BD59-A6C34878D82A}">
                    <a16:rowId xmlns:a16="http://schemas.microsoft.com/office/drawing/2014/main" val="755285912"/>
                  </a:ext>
                </a:extLst>
              </a:tr>
            </a:tbl>
          </a:graphicData>
        </a:graphic>
      </p:graphicFrame>
      <p:graphicFrame>
        <p:nvGraphicFramePr>
          <p:cNvPr id="4" name="Chart 3">
            <a:extLst>
              <a:ext uri="{FF2B5EF4-FFF2-40B4-BE49-F238E27FC236}">
                <a16:creationId xmlns:a16="http://schemas.microsoft.com/office/drawing/2014/main" id="{AA4A29F9-708B-41F6-8476-620DB47C814E}"/>
              </a:ext>
            </a:extLst>
          </p:cNvPr>
          <p:cNvGraphicFramePr/>
          <p:nvPr>
            <p:extLst>
              <p:ext uri="{D42A27DB-BD31-4B8C-83A1-F6EECF244321}">
                <p14:modId xmlns:p14="http://schemas.microsoft.com/office/powerpoint/2010/main" val="247471054"/>
              </p:ext>
            </p:extLst>
          </p:nvPr>
        </p:nvGraphicFramePr>
        <p:xfrm>
          <a:off x="3598490" y="2395644"/>
          <a:ext cx="4790831" cy="3772878"/>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Connector 4">
            <a:extLst>
              <a:ext uri="{FF2B5EF4-FFF2-40B4-BE49-F238E27FC236}">
                <a16:creationId xmlns:a16="http://schemas.microsoft.com/office/drawing/2014/main" id="{CA62A0D4-997F-4D7B-864B-646574100CD4}"/>
              </a:ext>
            </a:extLst>
          </p:cNvPr>
          <p:cNvCxnSpPr/>
          <p:nvPr/>
        </p:nvCxnSpPr>
        <p:spPr>
          <a:xfrm>
            <a:off x="773906" y="892046"/>
            <a:ext cx="10440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8219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F60A7B9-D9A1-42D8-8F06-F37956614725}"/>
              </a:ext>
            </a:extLst>
          </p:cNvPr>
          <p:cNvSpPr txBox="1"/>
          <p:nvPr/>
        </p:nvSpPr>
        <p:spPr>
          <a:xfrm>
            <a:off x="661737" y="312639"/>
            <a:ext cx="6104020" cy="553998"/>
          </a:xfrm>
          <a:prstGeom prst="rect">
            <a:avLst/>
          </a:prstGeom>
          <a:noFill/>
        </p:spPr>
        <p:txBody>
          <a:bodyPr wrap="square">
            <a:spAutoFit/>
          </a:bodyPr>
          <a:lstStyle/>
          <a:p>
            <a:r>
              <a:rPr lang="en-US" sz="3000" dirty="0">
                <a:latin typeface="Times New Roman" panose="02020603050405020304" pitchFamily="18" charset="0"/>
                <a:cs typeface="Times New Roman" panose="02020603050405020304" pitchFamily="18" charset="0"/>
              </a:rPr>
              <a:t>BiMode BP</a:t>
            </a:r>
            <a:endParaRPr lang="en-IN" sz="3000"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09BA7867-9DAB-4C80-AAA3-876791D5F282}"/>
              </a:ext>
            </a:extLst>
          </p:cNvPr>
          <p:cNvGraphicFramePr>
            <a:graphicFrameLocks noGrp="1"/>
          </p:cNvGraphicFramePr>
          <p:nvPr>
            <p:extLst>
              <p:ext uri="{D42A27DB-BD31-4B8C-83A1-F6EECF244321}">
                <p14:modId xmlns:p14="http://schemas.microsoft.com/office/powerpoint/2010/main" val="2803014417"/>
              </p:ext>
            </p:extLst>
          </p:nvPr>
        </p:nvGraphicFramePr>
        <p:xfrm>
          <a:off x="760634" y="866637"/>
          <a:ext cx="10377536" cy="1333719"/>
        </p:xfrm>
        <a:graphic>
          <a:graphicData uri="http://schemas.openxmlformats.org/drawingml/2006/table">
            <a:tbl>
              <a:tblPr firstRow="1" bandRow="1">
                <a:tableStyleId>{5C22544A-7EE6-4342-B048-85BDC9FD1C3A}</a:tableStyleId>
              </a:tblPr>
              <a:tblGrid>
                <a:gridCol w="2697329">
                  <a:extLst>
                    <a:ext uri="{9D8B030D-6E8A-4147-A177-3AD203B41FA5}">
                      <a16:colId xmlns:a16="http://schemas.microsoft.com/office/drawing/2014/main" val="3329203529"/>
                    </a:ext>
                  </a:extLst>
                </a:gridCol>
                <a:gridCol w="2165991">
                  <a:extLst>
                    <a:ext uri="{9D8B030D-6E8A-4147-A177-3AD203B41FA5}">
                      <a16:colId xmlns:a16="http://schemas.microsoft.com/office/drawing/2014/main" val="723443539"/>
                    </a:ext>
                  </a:extLst>
                </a:gridCol>
                <a:gridCol w="2363821">
                  <a:extLst>
                    <a:ext uri="{9D8B030D-6E8A-4147-A177-3AD203B41FA5}">
                      <a16:colId xmlns:a16="http://schemas.microsoft.com/office/drawing/2014/main" val="1507828170"/>
                    </a:ext>
                  </a:extLst>
                </a:gridCol>
                <a:gridCol w="3150395">
                  <a:extLst>
                    <a:ext uri="{9D8B030D-6E8A-4147-A177-3AD203B41FA5}">
                      <a16:colId xmlns:a16="http://schemas.microsoft.com/office/drawing/2014/main" val="2935673811"/>
                    </a:ext>
                  </a:extLst>
                </a:gridCol>
              </a:tblGrid>
              <a:tr h="444573">
                <a:tc>
                  <a:txBody>
                    <a:bodyPr/>
                    <a:lstStyle/>
                    <a:p>
                      <a:r>
                        <a:rPr lang="en-IN" sz="2200" dirty="0">
                          <a:latin typeface="Times New Roman" panose="02020603050405020304" pitchFamily="18" charset="0"/>
                          <a:cs typeface="Times New Roman" panose="02020603050405020304" pitchFamily="18" charset="0"/>
                        </a:rPr>
                        <a:t>BTB ENTRIES</a:t>
                      </a:r>
                    </a:p>
                  </a:txBody>
                  <a:tcPr/>
                </a:tc>
                <a:tc>
                  <a:txBody>
                    <a:bodyPr/>
                    <a:lstStyle/>
                    <a:p>
                      <a:r>
                        <a:rPr lang="en-IN" sz="2200" dirty="0">
                          <a:latin typeface="Times New Roman" panose="02020603050405020304" pitchFamily="18" charset="0"/>
                          <a:cs typeface="Times New Roman" panose="02020603050405020304" pitchFamily="18" charset="0"/>
                        </a:rPr>
                        <a:t>GLOBAL</a:t>
                      </a:r>
                    </a:p>
                  </a:txBody>
                  <a:tcPr/>
                </a:tc>
                <a:tc>
                  <a:txBody>
                    <a:bodyPr/>
                    <a:lstStyle/>
                    <a:p>
                      <a:r>
                        <a:rPr lang="en-IN" sz="2200" dirty="0">
                          <a:latin typeface="Times New Roman" panose="02020603050405020304" pitchFamily="18" charset="0"/>
                          <a:cs typeface="Times New Roman" panose="02020603050405020304" pitchFamily="18" charset="0"/>
                        </a:rPr>
                        <a:t>BTB MISS %</a:t>
                      </a:r>
                    </a:p>
                  </a:txBody>
                  <a:tcPr/>
                </a:tc>
                <a:tc>
                  <a:txBody>
                    <a:bodyPr/>
                    <a:lstStyle/>
                    <a:p>
                      <a:r>
                        <a:rPr lang="en-IN" sz="2200" dirty="0">
                          <a:latin typeface="Times New Roman" panose="02020603050405020304" pitchFamily="18" charset="0"/>
                          <a:cs typeface="Times New Roman" panose="02020603050405020304" pitchFamily="18" charset="0"/>
                        </a:rPr>
                        <a:t>BRANCH MISPRED %</a:t>
                      </a:r>
                    </a:p>
                  </a:txBody>
                  <a:tcPr/>
                </a:tc>
                <a:extLst>
                  <a:ext uri="{0D108BD9-81ED-4DB2-BD59-A6C34878D82A}">
                    <a16:rowId xmlns:a16="http://schemas.microsoft.com/office/drawing/2014/main" val="1106399979"/>
                  </a:ext>
                </a:extLst>
              </a:tr>
              <a:tr h="444573">
                <a:tc>
                  <a:txBody>
                    <a:bodyPr/>
                    <a:lstStyle/>
                    <a:p>
                      <a:r>
                        <a:rPr lang="en-IN" sz="2200" dirty="0">
                          <a:latin typeface="Times New Roman" panose="02020603050405020304" pitchFamily="18" charset="0"/>
                          <a:cs typeface="Times New Roman" panose="02020603050405020304" pitchFamily="18" charset="0"/>
                        </a:rPr>
                        <a:t>2048</a:t>
                      </a:r>
                    </a:p>
                  </a:txBody>
                  <a:tcPr/>
                </a:tc>
                <a:tc>
                  <a:txBody>
                    <a:bodyPr/>
                    <a:lstStyle/>
                    <a:p>
                      <a:r>
                        <a:rPr lang="en-IN" sz="2200" dirty="0">
                          <a:latin typeface="Times New Roman" panose="02020603050405020304" pitchFamily="18" charset="0"/>
                          <a:cs typeface="Times New Roman" panose="02020603050405020304" pitchFamily="18" charset="0"/>
                        </a:rPr>
                        <a:t>2048</a:t>
                      </a:r>
                    </a:p>
                  </a:txBody>
                  <a:tcPr/>
                </a:tc>
                <a:tc>
                  <a:txBody>
                    <a:bodyPr/>
                    <a:lstStyle/>
                    <a:p>
                      <a:r>
                        <a:rPr lang="en-IN" sz="2200" dirty="0">
                          <a:latin typeface="Times New Roman" panose="02020603050405020304" pitchFamily="18" charset="0"/>
                          <a:cs typeface="Times New Roman" panose="02020603050405020304" pitchFamily="18" charset="0"/>
                        </a:rPr>
                        <a:t>7.09</a:t>
                      </a:r>
                    </a:p>
                  </a:txBody>
                  <a:tcPr/>
                </a:tc>
                <a:tc>
                  <a:txBody>
                    <a:bodyPr/>
                    <a:lstStyle/>
                    <a:p>
                      <a:r>
                        <a:rPr lang="en-IN" sz="2200" dirty="0">
                          <a:latin typeface="Times New Roman" panose="02020603050405020304" pitchFamily="18" charset="0"/>
                          <a:cs typeface="Times New Roman" panose="02020603050405020304" pitchFamily="18" charset="0"/>
                        </a:rPr>
                        <a:t>10.21</a:t>
                      </a:r>
                    </a:p>
                  </a:txBody>
                  <a:tcPr/>
                </a:tc>
                <a:extLst>
                  <a:ext uri="{0D108BD9-81ED-4DB2-BD59-A6C34878D82A}">
                    <a16:rowId xmlns:a16="http://schemas.microsoft.com/office/drawing/2014/main" val="1814511572"/>
                  </a:ext>
                </a:extLst>
              </a:tr>
              <a:tr h="444573">
                <a:tc>
                  <a:txBody>
                    <a:bodyPr/>
                    <a:lstStyle/>
                    <a:p>
                      <a:r>
                        <a:rPr lang="en-IN" sz="2200" dirty="0">
                          <a:latin typeface="Times New Roman" panose="02020603050405020304" pitchFamily="18" charset="0"/>
                          <a:cs typeface="Times New Roman" panose="02020603050405020304" pitchFamily="18" charset="0"/>
                        </a:rPr>
                        <a:t>2048</a:t>
                      </a:r>
                    </a:p>
                  </a:txBody>
                  <a:tcPr/>
                </a:tc>
                <a:tc>
                  <a:txBody>
                    <a:bodyPr/>
                    <a:lstStyle/>
                    <a:p>
                      <a:r>
                        <a:rPr lang="en-IN" sz="2200" dirty="0">
                          <a:latin typeface="Times New Roman" panose="02020603050405020304" pitchFamily="18" charset="0"/>
                          <a:cs typeface="Times New Roman" panose="02020603050405020304" pitchFamily="18" charset="0"/>
                        </a:rPr>
                        <a:t>4096</a:t>
                      </a:r>
                    </a:p>
                  </a:txBody>
                  <a:tcPr/>
                </a:tc>
                <a:tc>
                  <a:txBody>
                    <a:bodyPr/>
                    <a:lstStyle/>
                    <a:p>
                      <a:r>
                        <a:rPr lang="en-IN" sz="2200" dirty="0">
                          <a:latin typeface="Times New Roman" panose="02020603050405020304" pitchFamily="18" charset="0"/>
                          <a:cs typeface="Times New Roman" panose="02020603050405020304" pitchFamily="18" charset="0"/>
                        </a:rPr>
                        <a:t>1.86</a:t>
                      </a:r>
                    </a:p>
                  </a:txBody>
                  <a:tcPr/>
                </a:tc>
                <a:tc>
                  <a:txBody>
                    <a:bodyPr/>
                    <a:lstStyle/>
                    <a:p>
                      <a:r>
                        <a:rPr lang="en-IN" sz="2200" dirty="0">
                          <a:latin typeface="Times New Roman" panose="02020603050405020304" pitchFamily="18" charset="0"/>
                          <a:cs typeface="Times New Roman" panose="02020603050405020304" pitchFamily="18" charset="0"/>
                        </a:rPr>
                        <a:t>3.84</a:t>
                      </a:r>
                    </a:p>
                  </a:txBody>
                  <a:tcPr/>
                </a:tc>
                <a:extLst>
                  <a:ext uri="{0D108BD9-81ED-4DB2-BD59-A6C34878D82A}">
                    <a16:rowId xmlns:a16="http://schemas.microsoft.com/office/drawing/2014/main" val="755285912"/>
                  </a:ext>
                </a:extLst>
              </a:tr>
            </a:tbl>
          </a:graphicData>
        </a:graphic>
      </p:graphicFrame>
      <p:graphicFrame>
        <p:nvGraphicFramePr>
          <p:cNvPr id="8" name="Chart 7">
            <a:extLst>
              <a:ext uri="{FF2B5EF4-FFF2-40B4-BE49-F238E27FC236}">
                <a16:creationId xmlns:a16="http://schemas.microsoft.com/office/drawing/2014/main" id="{C37153F0-AE32-41D3-941D-810C36B5AEE0}"/>
              </a:ext>
            </a:extLst>
          </p:cNvPr>
          <p:cNvGraphicFramePr/>
          <p:nvPr>
            <p:extLst>
              <p:ext uri="{D42A27DB-BD31-4B8C-83A1-F6EECF244321}">
                <p14:modId xmlns:p14="http://schemas.microsoft.com/office/powerpoint/2010/main" val="3632585533"/>
              </p:ext>
            </p:extLst>
          </p:nvPr>
        </p:nvGraphicFramePr>
        <p:xfrm>
          <a:off x="3700584" y="2342142"/>
          <a:ext cx="4790831" cy="3772878"/>
        </p:xfrm>
        <a:graphic>
          <a:graphicData uri="http://schemas.openxmlformats.org/drawingml/2006/chart">
            <c:chart xmlns:c="http://schemas.openxmlformats.org/drawingml/2006/chart" xmlns:r="http://schemas.openxmlformats.org/officeDocument/2006/relationships" r:id="rId2"/>
          </a:graphicData>
        </a:graphic>
      </p:graphicFrame>
      <p:cxnSp>
        <p:nvCxnSpPr>
          <p:cNvPr id="9" name="Straight Connector 8">
            <a:extLst>
              <a:ext uri="{FF2B5EF4-FFF2-40B4-BE49-F238E27FC236}">
                <a16:creationId xmlns:a16="http://schemas.microsoft.com/office/drawing/2014/main" id="{5BF5DA1E-CFB1-4F9F-9E18-96698517F577}"/>
              </a:ext>
            </a:extLst>
          </p:cNvPr>
          <p:cNvCxnSpPr/>
          <p:nvPr/>
        </p:nvCxnSpPr>
        <p:spPr>
          <a:xfrm>
            <a:off x="760634" y="813276"/>
            <a:ext cx="10440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4342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A86B15-BA06-48BE-B27C-E6841A7C20FD}"/>
              </a:ext>
            </a:extLst>
          </p:cNvPr>
          <p:cNvSpPr txBox="1"/>
          <p:nvPr/>
        </p:nvSpPr>
        <p:spPr>
          <a:xfrm>
            <a:off x="661737" y="312639"/>
            <a:ext cx="6104020" cy="553998"/>
          </a:xfrm>
          <a:prstGeom prst="rect">
            <a:avLst/>
          </a:prstGeom>
          <a:noFill/>
        </p:spPr>
        <p:txBody>
          <a:bodyPr wrap="square">
            <a:spAutoFit/>
          </a:bodyPr>
          <a:lstStyle/>
          <a:p>
            <a:r>
              <a:rPr lang="en-US" sz="3000" dirty="0">
                <a:latin typeface="Times New Roman" panose="02020603050405020304" pitchFamily="18" charset="0"/>
                <a:cs typeface="Times New Roman" panose="02020603050405020304" pitchFamily="18" charset="0"/>
              </a:rPr>
              <a:t>BiMode BP</a:t>
            </a:r>
            <a:endParaRPr lang="en-IN" sz="30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623E494E-AD7A-4C36-B725-DC3677B22CF5}"/>
              </a:ext>
            </a:extLst>
          </p:cNvPr>
          <p:cNvGraphicFramePr>
            <a:graphicFrameLocks noGrp="1"/>
          </p:cNvGraphicFramePr>
          <p:nvPr>
            <p:extLst>
              <p:ext uri="{D42A27DB-BD31-4B8C-83A1-F6EECF244321}">
                <p14:modId xmlns:p14="http://schemas.microsoft.com/office/powerpoint/2010/main" val="2705790940"/>
              </p:ext>
            </p:extLst>
          </p:nvPr>
        </p:nvGraphicFramePr>
        <p:xfrm>
          <a:off x="876000" y="1008423"/>
          <a:ext cx="10440000" cy="1333719"/>
        </p:xfrm>
        <a:graphic>
          <a:graphicData uri="http://schemas.openxmlformats.org/drawingml/2006/table">
            <a:tbl>
              <a:tblPr firstRow="1" bandRow="1">
                <a:tableStyleId>{5C22544A-7EE6-4342-B048-85BDC9FD1C3A}</a:tableStyleId>
              </a:tblPr>
              <a:tblGrid>
                <a:gridCol w="2610000">
                  <a:extLst>
                    <a:ext uri="{9D8B030D-6E8A-4147-A177-3AD203B41FA5}">
                      <a16:colId xmlns:a16="http://schemas.microsoft.com/office/drawing/2014/main" val="3329203529"/>
                    </a:ext>
                  </a:extLst>
                </a:gridCol>
                <a:gridCol w="2243591">
                  <a:extLst>
                    <a:ext uri="{9D8B030D-6E8A-4147-A177-3AD203B41FA5}">
                      <a16:colId xmlns:a16="http://schemas.microsoft.com/office/drawing/2014/main" val="723443539"/>
                    </a:ext>
                  </a:extLst>
                </a:gridCol>
                <a:gridCol w="2480554">
                  <a:extLst>
                    <a:ext uri="{9D8B030D-6E8A-4147-A177-3AD203B41FA5}">
                      <a16:colId xmlns:a16="http://schemas.microsoft.com/office/drawing/2014/main" val="1507828170"/>
                    </a:ext>
                  </a:extLst>
                </a:gridCol>
                <a:gridCol w="3105855">
                  <a:extLst>
                    <a:ext uri="{9D8B030D-6E8A-4147-A177-3AD203B41FA5}">
                      <a16:colId xmlns:a16="http://schemas.microsoft.com/office/drawing/2014/main" val="2935673811"/>
                    </a:ext>
                  </a:extLst>
                </a:gridCol>
              </a:tblGrid>
              <a:tr h="444573">
                <a:tc>
                  <a:txBody>
                    <a:bodyPr/>
                    <a:lstStyle/>
                    <a:p>
                      <a:r>
                        <a:rPr lang="en-IN" sz="2200" dirty="0">
                          <a:latin typeface="Times New Roman" panose="02020603050405020304" pitchFamily="18" charset="0"/>
                          <a:cs typeface="Times New Roman" panose="02020603050405020304" pitchFamily="18" charset="0"/>
                        </a:rPr>
                        <a:t>BTB ENTRIES</a:t>
                      </a:r>
                    </a:p>
                  </a:txBody>
                  <a:tcPr/>
                </a:tc>
                <a:tc>
                  <a:txBody>
                    <a:bodyPr/>
                    <a:lstStyle/>
                    <a:p>
                      <a:r>
                        <a:rPr lang="en-IN" sz="2200" dirty="0">
                          <a:latin typeface="Times New Roman" panose="02020603050405020304" pitchFamily="18" charset="0"/>
                          <a:cs typeface="Times New Roman" panose="02020603050405020304" pitchFamily="18" charset="0"/>
                        </a:rPr>
                        <a:t>CHOICE</a:t>
                      </a:r>
                    </a:p>
                  </a:txBody>
                  <a:tcPr/>
                </a:tc>
                <a:tc>
                  <a:txBody>
                    <a:bodyPr/>
                    <a:lstStyle/>
                    <a:p>
                      <a:r>
                        <a:rPr lang="en-IN" sz="2200" dirty="0">
                          <a:latin typeface="Times New Roman" panose="02020603050405020304" pitchFamily="18" charset="0"/>
                          <a:cs typeface="Times New Roman" panose="02020603050405020304" pitchFamily="18" charset="0"/>
                        </a:rPr>
                        <a:t>BTB MISS %</a:t>
                      </a:r>
                    </a:p>
                  </a:txBody>
                  <a:tcPr/>
                </a:tc>
                <a:tc>
                  <a:txBody>
                    <a:bodyPr/>
                    <a:lstStyle/>
                    <a:p>
                      <a:r>
                        <a:rPr lang="en-IN" sz="2200" dirty="0">
                          <a:latin typeface="Times New Roman" panose="02020603050405020304" pitchFamily="18" charset="0"/>
                          <a:cs typeface="Times New Roman" panose="02020603050405020304" pitchFamily="18" charset="0"/>
                        </a:rPr>
                        <a:t>BRANCH MISPRED %</a:t>
                      </a:r>
                    </a:p>
                  </a:txBody>
                  <a:tcPr/>
                </a:tc>
                <a:extLst>
                  <a:ext uri="{0D108BD9-81ED-4DB2-BD59-A6C34878D82A}">
                    <a16:rowId xmlns:a16="http://schemas.microsoft.com/office/drawing/2014/main" val="1106399979"/>
                  </a:ext>
                </a:extLst>
              </a:tr>
              <a:tr h="444573">
                <a:tc>
                  <a:txBody>
                    <a:bodyPr/>
                    <a:lstStyle/>
                    <a:p>
                      <a:r>
                        <a:rPr lang="en-IN" sz="2200" dirty="0">
                          <a:latin typeface="Times New Roman" panose="02020603050405020304" pitchFamily="18" charset="0"/>
                          <a:cs typeface="Times New Roman" panose="02020603050405020304" pitchFamily="18" charset="0"/>
                        </a:rPr>
                        <a:t>2048</a:t>
                      </a:r>
                    </a:p>
                  </a:txBody>
                  <a:tcPr/>
                </a:tc>
                <a:tc>
                  <a:txBody>
                    <a:bodyPr/>
                    <a:lstStyle/>
                    <a:p>
                      <a:r>
                        <a:rPr lang="en-IN" sz="2200" dirty="0">
                          <a:latin typeface="Times New Roman" panose="02020603050405020304" pitchFamily="18" charset="0"/>
                          <a:cs typeface="Times New Roman" panose="02020603050405020304" pitchFamily="18" charset="0"/>
                        </a:rPr>
                        <a:t>2048</a:t>
                      </a:r>
                    </a:p>
                  </a:txBody>
                  <a:tcPr/>
                </a:tc>
                <a:tc>
                  <a:txBody>
                    <a:bodyPr/>
                    <a:lstStyle/>
                    <a:p>
                      <a:r>
                        <a:rPr lang="en-IN" sz="2200" dirty="0">
                          <a:latin typeface="Times New Roman" panose="02020603050405020304" pitchFamily="18" charset="0"/>
                          <a:cs typeface="Times New Roman" panose="02020603050405020304" pitchFamily="18" charset="0"/>
                        </a:rPr>
                        <a:t>7.09</a:t>
                      </a:r>
                    </a:p>
                  </a:txBody>
                  <a:tcPr/>
                </a:tc>
                <a:tc>
                  <a:txBody>
                    <a:bodyPr/>
                    <a:lstStyle/>
                    <a:p>
                      <a:r>
                        <a:rPr lang="en-IN" sz="2200" dirty="0">
                          <a:latin typeface="Times New Roman" panose="02020603050405020304" pitchFamily="18" charset="0"/>
                          <a:cs typeface="Times New Roman" panose="02020603050405020304" pitchFamily="18" charset="0"/>
                        </a:rPr>
                        <a:t>10.21</a:t>
                      </a:r>
                    </a:p>
                  </a:txBody>
                  <a:tcPr/>
                </a:tc>
                <a:extLst>
                  <a:ext uri="{0D108BD9-81ED-4DB2-BD59-A6C34878D82A}">
                    <a16:rowId xmlns:a16="http://schemas.microsoft.com/office/drawing/2014/main" val="1814511572"/>
                  </a:ext>
                </a:extLst>
              </a:tr>
              <a:tr h="444573">
                <a:tc>
                  <a:txBody>
                    <a:bodyPr/>
                    <a:lstStyle/>
                    <a:p>
                      <a:r>
                        <a:rPr lang="en-IN" sz="2200" dirty="0">
                          <a:latin typeface="Times New Roman" panose="02020603050405020304" pitchFamily="18" charset="0"/>
                          <a:cs typeface="Times New Roman" panose="02020603050405020304" pitchFamily="18" charset="0"/>
                        </a:rPr>
                        <a:t>2048</a:t>
                      </a:r>
                    </a:p>
                  </a:txBody>
                  <a:tcPr/>
                </a:tc>
                <a:tc>
                  <a:txBody>
                    <a:bodyPr/>
                    <a:lstStyle/>
                    <a:p>
                      <a:r>
                        <a:rPr lang="en-IN" sz="2200" dirty="0">
                          <a:latin typeface="Times New Roman" panose="02020603050405020304" pitchFamily="18" charset="0"/>
                          <a:cs typeface="Times New Roman" panose="02020603050405020304" pitchFamily="18" charset="0"/>
                        </a:rPr>
                        <a:t>4096</a:t>
                      </a:r>
                    </a:p>
                  </a:txBody>
                  <a:tcPr/>
                </a:tc>
                <a:tc>
                  <a:txBody>
                    <a:bodyPr/>
                    <a:lstStyle/>
                    <a:p>
                      <a:r>
                        <a:rPr lang="en-IN" sz="2200" dirty="0">
                          <a:latin typeface="Times New Roman" panose="02020603050405020304" pitchFamily="18" charset="0"/>
                          <a:cs typeface="Times New Roman" panose="02020603050405020304" pitchFamily="18" charset="0"/>
                        </a:rPr>
                        <a:t>1.48</a:t>
                      </a:r>
                    </a:p>
                  </a:txBody>
                  <a:tcPr/>
                </a:tc>
                <a:tc>
                  <a:txBody>
                    <a:bodyPr/>
                    <a:lstStyle/>
                    <a:p>
                      <a:r>
                        <a:rPr lang="en-IN" sz="2200" dirty="0">
                          <a:latin typeface="Times New Roman" panose="02020603050405020304" pitchFamily="18" charset="0"/>
                          <a:cs typeface="Times New Roman" panose="02020603050405020304" pitchFamily="18" charset="0"/>
                        </a:rPr>
                        <a:t>3.72</a:t>
                      </a:r>
                    </a:p>
                  </a:txBody>
                  <a:tcPr/>
                </a:tc>
                <a:extLst>
                  <a:ext uri="{0D108BD9-81ED-4DB2-BD59-A6C34878D82A}">
                    <a16:rowId xmlns:a16="http://schemas.microsoft.com/office/drawing/2014/main" val="755285912"/>
                  </a:ext>
                </a:extLst>
              </a:tr>
            </a:tbl>
          </a:graphicData>
        </a:graphic>
      </p:graphicFrame>
      <p:graphicFrame>
        <p:nvGraphicFramePr>
          <p:cNvPr id="4" name="Chart 3">
            <a:extLst>
              <a:ext uri="{FF2B5EF4-FFF2-40B4-BE49-F238E27FC236}">
                <a16:creationId xmlns:a16="http://schemas.microsoft.com/office/drawing/2014/main" id="{4D39E649-C816-4CBB-9FBC-311D07E2573C}"/>
              </a:ext>
            </a:extLst>
          </p:cNvPr>
          <p:cNvGraphicFramePr/>
          <p:nvPr>
            <p:extLst>
              <p:ext uri="{D42A27DB-BD31-4B8C-83A1-F6EECF244321}">
                <p14:modId xmlns:p14="http://schemas.microsoft.com/office/powerpoint/2010/main" val="2892637700"/>
              </p:ext>
            </p:extLst>
          </p:nvPr>
        </p:nvGraphicFramePr>
        <p:xfrm>
          <a:off x="3862391" y="2342142"/>
          <a:ext cx="4790831" cy="3772878"/>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Connector 4">
            <a:extLst>
              <a:ext uri="{FF2B5EF4-FFF2-40B4-BE49-F238E27FC236}">
                <a16:creationId xmlns:a16="http://schemas.microsoft.com/office/drawing/2014/main" id="{C218FE1C-55AE-45CD-A1A5-1AAE1EF15D9C}"/>
              </a:ext>
            </a:extLst>
          </p:cNvPr>
          <p:cNvCxnSpPr/>
          <p:nvPr/>
        </p:nvCxnSpPr>
        <p:spPr>
          <a:xfrm>
            <a:off x="773906" y="892046"/>
            <a:ext cx="10440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204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A0E992-854D-4756-BF96-1859BF2B69BA}"/>
              </a:ext>
            </a:extLst>
          </p:cNvPr>
          <p:cNvSpPr txBox="1"/>
          <p:nvPr/>
        </p:nvSpPr>
        <p:spPr>
          <a:xfrm>
            <a:off x="783431" y="410646"/>
            <a:ext cx="6100762" cy="553998"/>
          </a:xfrm>
          <a:prstGeom prst="rect">
            <a:avLst/>
          </a:prstGeom>
          <a:noFill/>
        </p:spPr>
        <p:txBody>
          <a:bodyPr wrap="square">
            <a:spAutoFit/>
          </a:bodyPr>
          <a:lstStyle/>
          <a:p>
            <a:r>
              <a:rPr lang="en-US" sz="3000" dirty="0">
                <a:latin typeface="Times New Roman" panose="02020603050405020304" pitchFamily="18" charset="0"/>
                <a:cs typeface="Times New Roman" panose="02020603050405020304" pitchFamily="18" charset="0"/>
              </a:rPr>
              <a:t>BP EXPLORATION CONCLUSION:</a:t>
            </a:r>
            <a:endParaRPr lang="en-IN" sz="30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A2BB25FF-3CB5-4544-9E22-B336B5F47B53}"/>
              </a:ext>
            </a:extLst>
          </p:cNvPr>
          <p:cNvCxnSpPr/>
          <p:nvPr/>
        </p:nvCxnSpPr>
        <p:spPr>
          <a:xfrm>
            <a:off x="773906" y="892046"/>
            <a:ext cx="10440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C103D70-70F4-4686-B5F6-2474470C5E89}"/>
              </a:ext>
            </a:extLst>
          </p:cNvPr>
          <p:cNvSpPr txBox="1"/>
          <p:nvPr/>
        </p:nvSpPr>
        <p:spPr>
          <a:xfrm>
            <a:off x="773906" y="964644"/>
            <a:ext cx="10440000" cy="1785104"/>
          </a:xfrm>
          <a:prstGeom prst="rect">
            <a:avLst/>
          </a:prstGeom>
          <a:noFill/>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By changing the sizes of the localBP and local, global and choice predictor sizes for the tournament predictor and global and choice for BiModeBP it is observed that when the global predictor size is high the BranchMisprediction Percent is found to be low.</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Hence, as we increase BTBEntries for each Branch predictor, we can observe that both BTBMissPct and BranchMispredPct are decreased.</a:t>
            </a:r>
          </a:p>
        </p:txBody>
      </p:sp>
    </p:spTree>
    <p:extLst>
      <p:ext uri="{BB962C8B-B14F-4D97-AF65-F5344CB8AC3E}">
        <p14:creationId xmlns:p14="http://schemas.microsoft.com/office/powerpoint/2010/main" val="5258594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5D81DF-FF0A-46B6-ABFD-FA3CAFCF701F}"/>
              </a:ext>
            </a:extLst>
          </p:cNvPr>
          <p:cNvSpPr txBox="1"/>
          <p:nvPr/>
        </p:nvSpPr>
        <p:spPr>
          <a:xfrm>
            <a:off x="975360" y="512564"/>
            <a:ext cx="6096000" cy="553998"/>
          </a:xfrm>
          <a:prstGeom prst="rect">
            <a:avLst/>
          </a:prstGeom>
          <a:noFill/>
        </p:spPr>
        <p:txBody>
          <a:bodyPr wrap="square">
            <a:spAutoFit/>
          </a:bodyPr>
          <a:lstStyle/>
          <a:p>
            <a:r>
              <a:rPr lang="en-US" sz="3000" dirty="0">
                <a:latin typeface="Times New Roman" panose="02020603050405020304" pitchFamily="18" charset="0"/>
                <a:cs typeface="Times New Roman" panose="02020603050405020304" pitchFamily="18" charset="0"/>
              </a:rPr>
              <a:t>CONCLUSION:</a:t>
            </a:r>
            <a:endParaRPr lang="en-IN" sz="3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0C2BE6-AF00-465F-B1F7-92D7A4EA823E}"/>
              </a:ext>
            </a:extLst>
          </p:cNvPr>
          <p:cNvSpPr txBox="1"/>
          <p:nvPr/>
        </p:nvSpPr>
        <p:spPr>
          <a:xfrm>
            <a:off x="975360" y="1066562"/>
            <a:ext cx="10440000" cy="769441"/>
          </a:xfrm>
          <a:prstGeom prst="rect">
            <a:avLst/>
          </a:prstGeom>
          <a:noFill/>
        </p:spPr>
        <p:txBody>
          <a:bodyPr wrap="square">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On observation, we can conclude that TournamentBP() will have lowest possible value of BTBMissPct and BranchMispredPct for both 458.sjeng benchmark.</a:t>
            </a:r>
          </a:p>
        </p:txBody>
      </p:sp>
      <p:cxnSp>
        <p:nvCxnSpPr>
          <p:cNvPr id="4" name="Straight Connector 3">
            <a:extLst>
              <a:ext uri="{FF2B5EF4-FFF2-40B4-BE49-F238E27FC236}">
                <a16:creationId xmlns:a16="http://schemas.microsoft.com/office/drawing/2014/main" id="{9FAE70D2-93AC-48B5-A69A-80AEC49B5F98}"/>
              </a:ext>
            </a:extLst>
          </p:cNvPr>
          <p:cNvCxnSpPr/>
          <p:nvPr/>
        </p:nvCxnSpPr>
        <p:spPr>
          <a:xfrm>
            <a:off x="975360" y="1066562"/>
            <a:ext cx="10440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5931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076E41-A4CC-4EEA-93FE-B1A1DE27B54D}"/>
              </a:ext>
            </a:extLst>
          </p:cNvPr>
          <p:cNvSpPr txBox="1"/>
          <p:nvPr/>
        </p:nvSpPr>
        <p:spPr>
          <a:xfrm>
            <a:off x="883920" y="1440174"/>
            <a:ext cx="10440000" cy="1785104"/>
          </a:xfrm>
          <a:prstGeom prst="rect">
            <a:avLst/>
          </a:prstGeom>
          <a:noFill/>
        </p:spPr>
        <p:txBody>
          <a:bodyPr wrap="square">
            <a:spAutoFit/>
          </a:bodyPr>
          <a:lstStyle/>
          <a:p>
            <a:pPr marL="0" indent="0">
              <a:buNone/>
            </a:pPr>
            <a:r>
              <a:rPr lang="en-US" sz="2200" dirty="0">
                <a:latin typeface="Times New Roman" panose="02020603050405020304" pitchFamily="18" charset="0"/>
                <a:cs typeface="Times New Roman" panose="02020603050405020304" pitchFamily="18" charset="0"/>
              </a:rPr>
              <a:t>The three types of Branch Predictors are:</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1. Local Predictor </a:t>
            </a:r>
          </a:p>
          <a:p>
            <a:r>
              <a:rPr lang="en-US" sz="2200" dirty="0">
                <a:latin typeface="Times New Roman" panose="02020603050405020304" pitchFamily="18" charset="0"/>
                <a:cs typeface="Times New Roman" panose="02020603050405020304" pitchFamily="18" charset="0"/>
              </a:rPr>
              <a:t>2. BiMode Predictor </a:t>
            </a:r>
          </a:p>
          <a:p>
            <a:r>
              <a:rPr lang="en-US" sz="2200" dirty="0">
                <a:latin typeface="Times New Roman" panose="02020603050405020304" pitchFamily="18" charset="0"/>
                <a:cs typeface="Times New Roman" panose="02020603050405020304" pitchFamily="18" charset="0"/>
              </a:rPr>
              <a:t>3. Tournament Predictor</a:t>
            </a:r>
          </a:p>
        </p:txBody>
      </p:sp>
      <p:sp>
        <p:nvSpPr>
          <p:cNvPr id="5" name="TextBox 4">
            <a:extLst>
              <a:ext uri="{FF2B5EF4-FFF2-40B4-BE49-F238E27FC236}">
                <a16:creationId xmlns:a16="http://schemas.microsoft.com/office/drawing/2014/main" id="{A518D974-05EC-49DD-B7B0-06A10CBF4BAB}"/>
              </a:ext>
            </a:extLst>
          </p:cNvPr>
          <p:cNvSpPr txBox="1"/>
          <p:nvPr/>
        </p:nvSpPr>
        <p:spPr>
          <a:xfrm>
            <a:off x="883920" y="799517"/>
            <a:ext cx="10424160" cy="553998"/>
          </a:xfrm>
          <a:prstGeom prst="rect">
            <a:avLst/>
          </a:prstGeom>
          <a:noFill/>
        </p:spPr>
        <p:txBody>
          <a:bodyPr wrap="square">
            <a:spAutoFit/>
          </a:bodyPr>
          <a:lstStyle/>
          <a:p>
            <a:r>
              <a:rPr lang="en-US" sz="3000" b="1" dirty="0">
                <a:latin typeface="Times New Roman" panose="02020603050405020304" pitchFamily="18" charset="0"/>
                <a:cs typeface="Times New Roman" panose="02020603050405020304" pitchFamily="18" charset="0"/>
              </a:rPr>
              <a:t>TYPES OF BRANCH PREDICTORS:</a:t>
            </a:r>
            <a:endParaRPr lang="en-IN" sz="3000"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1F31C547-26DA-440D-8545-6375AB70F93E}"/>
              </a:ext>
            </a:extLst>
          </p:cNvPr>
          <p:cNvCxnSpPr/>
          <p:nvPr/>
        </p:nvCxnSpPr>
        <p:spPr>
          <a:xfrm>
            <a:off x="975359" y="1396844"/>
            <a:ext cx="10440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514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3EF438-B9CB-4BFF-92D9-7BF9190C04B9}"/>
              </a:ext>
            </a:extLst>
          </p:cNvPr>
          <p:cNvSpPr txBox="1"/>
          <p:nvPr/>
        </p:nvSpPr>
        <p:spPr>
          <a:xfrm>
            <a:off x="975360" y="770113"/>
            <a:ext cx="6096000" cy="553998"/>
          </a:xfrm>
          <a:prstGeom prst="rect">
            <a:avLst/>
          </a:prstGeom>
          <a:noFill/>
        </p:spPr>
        <p:txBody>
          <a:bodyPr wrap="square">
            <a:spAutoFit/>
          </a:bodyPr>
          <a:lstStyle/>
          <a:p>
            <a:r>
              <a:rPr lang="en-US" sz="3000" b="1" dirty="0">
                <a:latin typeface="Times New Roman" panose="02020603050405020304" pitchFamily="18" charset="0"/>
                <a:cs typeface="Times New Roman" panose="02020603050405020304" pitchFamily="18" charset="0"/>
              </a:rPr>
              <a:t>LOCAL PREDICTOR</a:t>
            </a:r>
            <a:endParaRPr lang="en-IN" sz="3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FFA1105-0CC3-4A4D-9FB5-CCA2F96D2613}"/>
              </a:ext>
            </a:extLst>
          </p:cNvPr>
          <p:cNvSpPr txBox="1"/>
          <p:nvPr/>
        </p:nvSpPr>
        <p:spPr>
          <a:xfrm>
            <a:off x="975360" y="1455599"/>
            <a:ext cx="10440000" cy="1107996"/>
          </a:xfrm>
          <a:prstGeom prst="rect">
            <a:avLst/>
          </a:prstGeom>
          <a:noFill/>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2-bit scheme is a specialization of a more general scheme which has an n-bit saturating counter for each entry in the prediction buffer.</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works better if the branches move in the same direction.</a:t>
            </a:r>
          </a:p>
        </p:txBody>
      </p:sp>
      <p:cxnSp>
        <p:nvCxnSpPr>
          <p:cNvPr id="6" name="Straight Connector 5">
            <a:extLst>
              <a:ext uri="{FF2B5EF4-FFF2-40B4-BE49-F238E27FC236}">
                <a16:creationId xmlns:a16="http://schemas.microsoft.com/office/drawing/2014/main" id="{D5189644-34FD-4839-9B06-B4557E4E90BD}"/>
              </a:ext>
            </a:extLst>
          </p:cNvPr>
          <p:cNvCxnSpPr/>
          <p:nvPr/>
        </p:nvCxnSpPr>
        <p:spPr>
          <a:xfrm>
            <a:off x="975360" y="1347128"/>
            <a:ext cx="10440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9233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7D08E2-B587-4AD2-9C02-653D0E33298D}"/>
              </a:ext>
            </a:extLst>
          </p:cNvPr>
          <p:cNvSpPr txBox="1"/>
          <p:nvPr/>
        </p:nvSpPr>
        <p:spPr>
          <a:xfrm>
            <a:off x="944880" y="842846"/>
            <a:ext cx="6096000" cy="553998"/>
          </a:xfrm>
          <a:prstGeom prst="rect">
            <a:avLst/>
          </a:prstGeom>
          <a:noFill/>
        </p:spPr>
        <p:txBody>
          <a:bodyPr wrap="square">
            <a:spAutoFit/>
          </a:bodyPr>
          <a:lstStyle/>
          <a:p>
            <a:r>
              <a:rPr lang="en-US" sz="3000" b="1" dirty="0">
                <a:latin typeface="Times New Roman" panose="02020603050405020304" pitchFamily="18" charset="0"/>
                <a:cs typeface="Times New Roman" panose="02020603050405020304" pitchFamily="18" charset="0"/>
              </a:rPr>
              <a:t>TOURNAMENT PREDICTOR</a:t>
            </a:r>
            <a:endParaRPr lang="en-IN" sz="3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930724F-816F-4984-A6FB-2AB168C701F6}"/>
              </a:ext>
            </a:extLst>
          </p:cNvPr>
          <p:cNvSpPr txBox="1"/>
          <p:nvPr/>
        </p:nvSpPr>
        <p:spPr>
          <a:xfrm>
            <a:off x="944880" y="1530194"/>
            <a:ext cx="10470479" cy="1107996"/>
          </a:xfrm>
          <a:prstGeom prst="rect">
            <a:avLst/>
          </a:prstGeom>
          <a:noFill/>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Tournament prediction strategies use a combination of two or more other prediction strategies, usually it uses one from Global prediction and the other from local prediction. </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has ability to choose correct predictor for a given branch.</a:t>
            </a:r>
            <a:endParaRPr lang="en-US" dirty="0"/>
          </a:p>
        </p:txBody>
      </p:sp>
      <p:cxnSp>
        <p:nvCxnSpPr>
          <p:cNvPr id="6" name="Straight Connector 5">
            <a:extLst>
              <a:ext uri="{FF2B5EF4-FFF2-40B4-BE49-F238E27FC236}">
                <a16:creationId xmlns:a16="http://schemas.microsoft.com/office/drawing/2014/main" id="{460617EE-7113-4761-ACE7-B0D3816E3027}"/>
              </a:ext>
            </a:extLst>
          </p:cNvPr>
          <p:cNvCxnSpPr/>
          <p:nvPr/>
        </p:nvCxnSpPr>
        <p:spPr>
          <a:xfrm>
            <a:off x="975359" y="1396844"/>
            <a:ext cx="10440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7884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DA69E4-C7F5-4788-A850-7B1E98FE5473}"/>
              </a:ext>
            </a:extLst>
          </p:cNvPr>
          <p:cNvSpPr txBox="1"/>
          <p:nvPr/>
        </p:nvSpPr>
        <p:spPr>
          <a:xfrm>
            <a:off x="1036320" y="1262078"/>
            <a:ext cx="10440000" cy="1446550"/>
          </a:xfrm>
          <a:prstGeom prst="rect">
            <a:avLst/>
          </a:prstGeom>
          <a:noFill/>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They can deliver accurate branch prediction without changes to the instruction set architecture or pre-existing binaries. </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is shown to preserve the merits of global history-based prediction while reducing destructive aliasing and as a result improving the prediction accuracy. </a:t>
            </a:r>
          </a:p>
        </p:txBody>
      </p:sp>
      <p:sp>
        <p:nvSpPr>
          <p:cNvPr id="5" name="TextBox 4">
            <a:extLst>
              <a:ext uri="{FF2B5EF4-FFF2-40B4-BE49-F238E27FC236}">
                <a16:creationId xmlns:a16="http://schemas.microsoft.com/office/drawing/2014/main" id="{EE5F70A5-6D28-4572-970D-2CB7129088E8}"/>
              </a:ext>
            </a:extLst>
          </p:cNvPr>
          <p:cNvSpPr txBox="1"/>
          <p:nvPr/>
        </p:nvSpPr>
        <p:spPr>
          <a:xfrm>
            <a:off x="1036320" y="628579"/>
            <a:ext cx="6096000" cy="553998"/>
          </a:xfrm>
          <a:prstGeom prst="rect">
            <a:avLst/>
          </a:prstGeom>
          <a:noFill/>
        </p:spPr>
        <p:txBody>
          <a:bodyPr wrap="square">
            <a:spAutoFit/>
          </a:bodyPr>
          <a:lstStyle/>
          <a:p>
            <a:r>
              <a:rPr lang="en-US" sz="3000" b="1" dirty="0">
                <a:latin typeface="Times New Roman" panose="02020603050405020304" pitchFamily="18" charset="0"/>
                <a:cs typeface="Times New Roman" panose="02020603050405020304" pitchFamily="18" charset="0"/>
              </a:rPr>
              <a:t>BIMODE PREDICTOR</a:t>
            </a:r>
            <a:endParaRPr lang="en-IN" sz="3000"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A214E84C-DC6C-45F2-90AF-BFEF52FD0B14}"/>
              </a:ext>
            </a:extLst>
          </p:cNvPr>
          <p:cNvCxnSpPr/>
          <p:nvPr/>
        </p:nvCxnSpPr>
        <p:spPr>
          <a:xfrm>
            <a:off x="1036320" y="1182577"/>
            <a:ext cx="10440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5323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7C844E-CB36-4964-8247-D0B9BBD3B5F4}"/>
              </a:ext>
            </a:extLst>
          </p:cNvPr>
          <p:cNvSpPr txBox="1"/>
          <p:nvPr/>
        </p:nvSpPr>
        <p:spPr>
          <a:xfrm>
            <a:off x="3048000" y="1951672"/>
            <a:ext cx="6096000" cy="1477328"/>
          </a:xfrm>
          <a:prstGeom prst="rect">
            <a:avLst/>
          </a:prstGeom>
          <a:noFill/>
        </p:spPr>
        <p:txBody>
          <a:bodyPr wrap="square">
            <a:spAutoFit/>
          </a:bodyPr>
          <a:lstStyle/>
          <a:p>
            <a:pPr marL="0" indent="0" algn="ctr">
              <a:buNone/>
            </a:pPr>
            <a:r>
              <a:rPr lang="en-US" sz="3000" b="1" dirty="0">
                <a:latin typeface="Times New Roman" panose="02020603050405020304" pitchFamily="18" charset="0"/>
                <a:cs typeface="Times New Roman" panose="02020603050405020304" pitchFamily="18" charset="0"/>
              </a:rPr>
              <a:t>PART 1</a:t>
            </a:r>
          </a:p>
          <a:p>
            <a:pPr marL="0" indent="0" algn="ctr">
              <a:buNone/>
            </a:pPr>
            <a:endParaRPr lang="en-US" sz="3000" b="1" dirty="0">
              <a:latin typeface="Times New Roman" panose="02020603050405020304" pitchFamily="18" charset="0"/>
              <a:cs typeface="Times New Roman" panose="02020603050405020304" pitchFamily="18" charset="0"/>
            </a:endParaRPr>
          </a:p>
          <a:p>
            <a:pPr marL="0" indent="0" algn="ctr">
              <a:buNone/>
            </a:pPr>
            <a:r>
              <a:rPr lang="en-US" sz="3000" b="1" dirty="0">
                <a:latin typeface="Times New Roman" panose="02020603050405020304" pitchFamily="18" charset="0"/>
                <a:cs typeface="Times New Roman" panose="02020603050405020304" pitchFamily="18" charset="0"/>
              </a:rPr>
              <a:t>SETTING UP THE GEM5</a:t>
            </a:r>
          </a:p>
        </p:txBody>
      </p:sp>
    </p:spTree>
    <p:extLst>
      <p:ext uri="{BB962C8B-B14F-4D97-AF65-F5344CB8AC3E}">
        <p14:creationId xmlns:p14="http://schemas.microsoft.com/office/powerpoint/2010/main" val="4239270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345343-54F8-4DF3-B6A0-05AF8DDD1403}"/>
              </a:ext>
            </a:extLst>
          </p:cNvPr>
          <p:cNvSpPr txBox="1"/>
          <p:nvPr/>
        </p:nvSpPr>
        <p:spPr>
          <a:xfrm>
            <a:off x="914400" y="741267"/>
            <a:ext cx="6096000" cy="553998"/>
          </a:xfrm>
          <a:prstGeom prst="rect">
            <a:avLst/>
          </a:prstGeom>
          <a:noFill/>
        </p:spPr>
        <p:txBody>
          <a:bodyPr wrap="square">
            <a:spAutoFit/>
          </a:bodyPr>
          <a:lstStyle/>
          <a:p>
            <a:r>
              <a:rPr lang="en-US" sz="3000" b="1" dirty="0">
                <a:latin typeface="Times New Roman" panose="02020603050405020304" pitchFamily="18" charset="0"/>
                <a:cs typeface="Times New Roman" panose="02020603050405020304" pitchFamily="18" charset="0"/>
              </a:rPr>
              <a:t>ACCESSING GEM5</a:t>
            </a:r>
            <a:endParaRPr lang="en-IN" sz="3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666C614-B1AD-4446-97C2-71CD1BEE11B6}"/>
              </a:ext>
            </a:extLst>
          </p:cNvPr>
          <p:cNvSpPr txBox="1"/>
          <p:nvPr/>
        </p:nvSpPr>
        <p:spPr>
          <a:xfrm>
            <a:off x="914400" y="1418154"/>
            <a:ext cx="10440000" cy="2800767"/>
          </a:xfrm>
          <a:prstGeom prst="rect">
            <a:avLst/>
          </a:prstGeom>
          <a:noFill/>
        </p:spPr>
        <p:txBody>
          <a:bodyPr wrap="square">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virtual server has been used under UTD VPN.</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Putty server was used with the host name as “ce6304.utdallas.edu” which has a connection type of SSH.</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We can access the directory by providing our UTD login details(NetID – AXM200255).</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gem5 simulator is found in </a:t>
            </a:r>
            <a:r>
              <a:rPr lang="en-US" sz="2200" b="1" dirty="0">
                <a:latin typeface="Times New Roman" panose="02020603050405020304" pitchFamily="18" charset="0"/>
                <a:cs typeface="Times New Roman" panose="02020603050405020304" pitchFamily="18" charset="0"/>
              </a:rPr>
              <a:t>/usr/local/gem5</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After copying the GEM5 directory to our directory, we can build the scons with the following command:</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scons build/X86.gem5.opt</a:t>
            </a:r>
          </a:p>
        </p:txBody>
      </p:sp>
      <p:cxnSp>
        <p:nvCxnSpPr>
          <p:cNvPr id="6" name="Straight Connector 5">
            <a:extLst>
              <a:ext uri="{FF2B5EF4-FFF2-40B4-BE49-F238E27FC236}">
                <a16:creationId xmlns:a16="http://schemas.microsoft.com/office/drawing/2014/main" id="{3AFFAE67-879B-43FD-BB0F-DDC603C4EE60}"/>
              </a:ext>
            </a:extLst>
          </p:cNvPr>
          <p:cNvCxnSpPr/>
          <p:nvPr/>
        </p:nvCxnSpPr>
        <p:spPr>
          <a:xfrm>
            <a:off x="914400" y="1297612"/>
            <a:ext cx="10440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78752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578</TotalTime>
  <Words>1391</Words>
  <Application>Microsoft Office PowerPoint</Application>
  <PresentationFormat>Widescreen</PresentationFormat>
  <Paragraphs>211</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Gill Sans MT</vt:lpstr>
      <vt:lpstr>Times New Roman</vt:lpstr>
      <vt:lpstr>Wingdings</vt:lpstr>
      <vt:lpstr>Gallery</vt:lpstr>
      <vt:lpstr>UNIVERSITY OF TEXAS AT DALLAS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TEXAS AT DALLAS</dc:title>
  <dc:creator>Gokul Sai R</dc:creator>
  <cp:lastModifiedBy>Gokul Sai</cp:lastModifiedBy>
  <cp:revision>13</cp:revision>
  <dcterms:created xsi:type="dcterms:W3CDTF">2021-11-03T00:31:24Z</dcterms:created>
  <dcterms:modified xsi:type="dcterms:W3CDTF">2022-10-10T01:05:54Z</dcterms:modified>
</cp:coreProperties>
</file>