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a" initials="H" lastIdx="1" clrIdx="0">
    <p:extLst>
      <p:ext uri="{19B8F6BF-5375-455C-9EA6-DF929625EA0E}">
        <p15:presenceInfo xmlns:p15="http://schemas.microsoft.com/office/powerpoint/2012/main" userId="Harsh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322" autoAdjust="0"/>
  </p:normalViewPr>
  <p:slideViewPr>
    <p:cSldViewPr snapToGrid="0">
      <p:cViewPr varScale="1">
        <p:scale>
          <a:sx n="89" d="100"/>
          <a:sy n="89" d="100"/>
        </p:scale>
        <p:origin x="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CB9C5C-F5C7-4109-988A-2B09E4D05290}"/>
              </a:ext>
            </a:extLst>
          </p:cNvPr>
          <p:cNvSpPr txBox="1"/>
          <p:nvPr/>
        </p:nvSpPr>
        <p:spPr>
          <a:xfrm>
            <a:off x="2462348" y="209006"/>
            <a:ext cx="6300652" cy="769441"/>
          </a:xfrm>
          <a:prstGeom prst="rect">
            <a:avLst/>
          </a:prstGeom>
          <a:noFill/>
        </p:spPr>
        <p:txBody>
          <a:bodyPr wrap="square" rtlCol="0">
            <a:spAutoFit/>
          </a:bodyPr>
          <a:lstStyle/>
          <a:p>
            <a:pPr algn="ctr"/>
            <a:r>
              <a:rPr lang="en-US" sz="4400" dirty="0">
                <a:solidFill>
                  <a:schemeClr val="accent3">
                    <a:lumMod val="60000"/>
                    <a:lumOff val="40000"/>
                  </a:schemeClr>
                </a:solidFill>
              </a:rPr>
              <a:t>STRING  HANDLING </a:t>
            </a:r>
            <a:endParaRPr lang="en-IN" sz="4400" dirty="0">
              <a:solidFill>
                <a:schemeClr val="accent3">
                  <a:lumMod val="60000"/>
                  <a:lumOff val="40000"/>
                </a:schemeClr>
              </a:solidFill>
            </a:endParaRPr>
          </a:p>
        </p:txBody>
      </p:sp>
      <p:sp>
        <p:nvSpPr>
          <p:cNvPr id="10" name="TextBox 9">
            <a:extLst>
              <a:ext uri="{FF2B5EF4-FFF2-40B4-BE49-F238E27FC236}">
                <a16:creationId xmlns:a16="http://schemas.microsoft.com/office/drawing/2014/main" id="{D7096503-5E15-40A4-AC21-7E30DDB79BD1}"/>
              </a:ext>
            </a:extLst>
          </p:cNvPr>
          <p:cNvSpPr txBox="1"/>
          <p:nvPr/>
        </p:nvSpPr>
        <p:spPr>
          <a:xfrm>
            <a:off x="757646" y="978447"/>
            <a:ext cx="10750731" cy="3293209"/>
          </a:xfrm>
          <a:prstGeom prst="rect">
            <a:avLst/>
          </a:prstGeom>
          <a:noFill/>
        </p:spPr>
        <p:txBody>
          <a:bodyPr wrap="square" rtlCol="0">
            <a:spAutoFit/>
          </a:bodyPr>
          <a:lstStyle/>
          <a:p>
            <a:r>
              <a:rPr lang="en-US" sz="2800" b="1" dirty="0">
                <a:solidFill>
                  <a:schemeClr val="accent3"/>
                </a:solidFill>
              </a:rPr>
              <a:t>Character Extraction</a:t>
            </a:r>
          </a:p>
          <a:p>
            <a:endParaRPr lang="en-US" dirty="0"/>
          </a:p>
          <a:p>
            <a:endParaRPr lang="en-US" dirty="0"/>
          </a:p>
          <a:p>
            <a:pPr algn="just"/>
            <a:r>
              <a:rPr lang="en-US" sz="2400" dirty="0"/>
              <a:t> The String class provides a number of ways in which characters can be extracted from a String object. Each is examined here. Although the characters that comprise a string within a String object cannot be indexed as if they were a character array, many of the String methods employ an index (or offset) into the string for their operation. Like arrays, the string indexes begin at zero.</a:t>
            </a:r>
            <a:endParaRPr lang="en-IN" sz="2400" dirty="0"/>
          </a:p>
        </p:txBody>
      </p:sp>
    </p:spTree>
    <p:extLst>
      <p:ext uri="{BB962C8B-B14F-4D97-AF65-F5344CB8AC3E}">
        <p14:creationId xmlns:p14="http://schemas.microsoft.com/office/powerpoint/2010/main" val="80524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CD9B78-11E3-4AA7-8959-0F8D6758C60D}"/>
              </a:ext>
            </a:extLst>
          </p:cNvPr>
          <p:cNvSpPr txBox="1"/>
          <p:nvPr/>
        </p:nvSpPr>
        <p:spPr>
          <a:xfrm>
            <a:off x="313508" y="287368"/>
            <a:ext cx="11103428" cy="5632311"/>
          </a:xfrm>
          <a:prstGeom prst="rect">
            <a:avLst/>
          </a:prstGeom>
          <a:noFill/>
        </p:spPr>
        <p:txBody>
          <a:bodyPr wrap="square" rtlCol="0">
            <a:spAutoFit/>
          </a:bodyPr>
          <a:lstStyle/>
          <a:p>
            <a:r>
              <a:rPr lang="en-US" sz="2800" dirty="0" err="1">
                <a:solidFill>
                  <a:schemeClr val="accent3"/>
                </a:solidFill>
              </a:rPr>
              <a:t>charAt</a:t>
            </a:r>
            <a:r>
              <a:rPr lang="en-US" sz="2800" dirty="0">
                <a:solidFill>
                  <a:schemeClr val="accent3"/>
                </a:solidFill>
              </a:rPr>
              <a:t>( ) </a:t>
            </a:r>
          </a:p>
          <a:p>
            <a:endParaRPr lang="en-US" sz="2000" dirty="0"/>
          </a:p>
          <a:p>
            <a:r>
              <a:rPr lang="en-US" sz="2400" dirty="0"/>
              <a:t>To extract a single character from a String, you can refer directly to an individual character via the </a:t>
            </a:r>
            <a:r>
              <a:rPr lang="en-US" sz="2400" dirty="0" err="1"/>
              <a:t>charAt</a:t>
            </a:r>
            <a:r>
              <a:rPr lang="en-US" sz="2400" dirty="0"/>
              <a:t>( ) method.</a:t>
            </a:r>
          </a:p>
          <a:p>
            <a:endParaRPr lang="en-US" sz="2400" dirty="0"/>
          </a:p>
          <a:p>
            <a:r>
              <a:rPr lang="en-US" sz="2400" dirty="0">
                <a:solidFill>
                  <a:schemeClr val="accent2"/>
                </a:solidFill>
              </a:rPr>
              <a:t> It has this general form: char </a:t>
            </a:r>
            <a:r>
              <a:rPr lang="en-US" sz="2400" dirty="0" err="1">
                <a:solidFill>
                  <a:schemeClr val="accent2"/>
                </a:solidFill>
              </a:rPr>
              <a:t>charAt</a:t>
            </a:r>
            <a:r>
              <a:rPr lang="en-US" sz="2400" dirty="0">
                <a:solidFill>
                  <a:schemeClr val="accent2"/>
                </a:solidFill>
              </a:rPr>
              <a:t>(int where)</a:t>
            </a:r>
          </a:p>
          <a:p>
            <a:endParaRPr lang="en-US" sz="2400" dirty="0"/>
          </a:p>
          <a:p>
            <a:r>
              <a:rPr lang="en-US" sz="2400" dirty="0"/>
              <a:t> Here, where is the index of the character that you want to obtain. The value of where must be nonnegative and specify a location within the string. </a:t>
            </a:r>
            <a:r>
              <a:rPr lang="en-US" sz="2400" dirty="0" err="1"/>
              <a:t>charAt</a:t>
            </a:r>
            <a:r>
              <a:rPr lang="en-US" sz="2400" dirty="0"/>
              <a:t>( ) returns the character at the specified location. For example,</a:t>
            </a:r>
          </a:p>
          <a:p>
            <a:r>
              <a:rPr lang="en-US" sz="2400" dirty="0"/>
              <a:t> char </a:t>
            </a:r>
            <a:r>
              <a:rPr lang="en-US" sz="2400" dirty="0" err="1"/>
              <a:t>ch</a:t>
            </a:r>
            <a:r>
              <a:rPr lang="en-US" sz="2400" dirty="0"/>
              <a:t>; </a:t>
            </a:r>
          </a:p>
          <a:p>
            <a:r>
              <a:rPr lang="en-US" sz="2400" dirty="0" err="1"/>
              <a:t>ch</a:t>
            </a:r>
            <a:r>
              <a:rPr lang="en-US" sz="2400" dirty="0"/>
              <a:t> = "</a:t>
            </a:r>
            <a:r>
              <a:rPr lang="en-US" sz="2400" dirty="0" err="1"/>
              <a:t>abc</a:t>
            </a:r>
            <a:r>
              <a:rPr lang="en-US" sz="2400" dirty="0"/>
              <a:t>".</a:t>
            </a:r>
            <a:r>
              <a:rPr lang="en-US" sz="2400" dirty="0" err="1"/>
              <a:t>charAt</a:t>
            </a:r>
            <a:r>
              <a:rPr lang="en-US" sz="2400" dirty="0"/>
              <a:t>(1); </a:t>
            </a:r>
          </a:p>
          <a:p>
            <a:endParaRPr lang="en-US" sz="2400" dirty="0"/>
          </a:p>
          <a:p>
            <a:r>
              <a:rPr lang="en-US" sz="2400" dirty="0"/>
              <a:t>assigns the value “b” to </a:t>
            </a:r>
            <a:r>
              <a:rPr lang="en-US" sz="2400" dirty="0" err="1"/>
              <a:t>ch.</a:t>
            </a:r>
            <a:endParaRPr lang="en-IN" sz="2400" dirty="0"/>
          </a:p>
        </p:txBody>
      </p:sp>
    </p:spTree>
    <p:extLst>
      <p:ext uri="{BB962C8B-B14F-4D97-AF65-F5344CB8AC3E}">
        <p14:creationId xmlns:p14="http://schemas.microsoft.com/office/powerpoint/2010/main" val="257752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555AE-5C1A-4679-B073-E4D74F8B6D6C}"/>
              </a:ext>
            </a:extLst>
          </p:cNvPr>
          <p:cNvSpPr txBox="1"/>
          <p:nvPr/>
        </p:nvSpPr>
        <p:spPr>
          <a:xfrm>
            <a:off x="465908" y="240804"/>
            <a:ext cx="11260183" cy="6617196"/>
          </a:xfrm>
          <a:prstGeom prst="rect">
            <a:avLst/>
          </a:prstGeom>
          <a:noFill/>
        </p:spPr>
        <p:txBody>
          <a:bodyPr wrap="square" rtlCol="0">
            <a:spAutoFit/>
          </a:bodyPr>
          <a:lstStyle/>
          <a:p>
            <a:r>
              <a:rPr lang="en-US" sz="2800" dirty="0" err="1">
                <a:solidFill>
                  <a:schemeClr val="accent3"/>
                </a:solidFill>
              </a:rPr>
              <a:t>getChars</a:t>
            </a:r>
            <a:r>
              <a:rPr lang="en-US" sz="2800" dirty="0">
                <a:solidFill>
                  <a:schemeClr val="accent3"/>
                </a:solidFill>
              </a:rPr>
              <a:t>( )</a:t>
            </a:r>
          </a:p>
          <a:p>
            <a:endParaRPr lang="en-US" dirty="0"/>
          </a:p>
          <a:p>
            <a:r>
              <a:rPr lang="en-US" dirty="0"/>
              <a:t> If you need to extract more than one character at a time, you can use the </a:t>
            </a:r>
            <a:r>
              <a:rPr lang="en-US" dirty="0" err="1"/>
              <a:t>getChars</a:t>
            </a:r>
            <a:r>
              <a:rPr lang="en-US" dirty="0"/>
              <a:t>( ) method. It has this general form:</a:t>
            </a:r>
          </a:p>
          <a:p>
            <a:r>
              <a:rPr lang="en-US" dirty="0"/>
              <a:t> void </a:t>
            </a:r>
            <a:r>
              <a:rPr lang="en-US" dirty="0" err="1"/>
              <a:t>getChars</a:t>
            </a:r>
            <a:r>
              <a:rPr lang="en-US" dirty="0"/>
              <a:t>(int </a:t>
            </a:r>
            <a:r>
              <a:rPr lang="en-US" dirty="0" err="1"/>
              <a:t>sourceStart</a:t>
            </a:r>
            <a:r>
              <a:rPr lang="en-US" dirty="0"/>
              <a:t>, int </a:t>
            </a:r>
            <a:r>
              <a:rPr lang="en-US" dirty="0" err="1"/>
              <a:t>sourceEnd</a:t>
            </a:r>
            <a:r>
              <a:rPr lang="en-US" dirty="0"/>
              <a:t>, char target[ ], int </a:t>
            </a:r>
            <a:r>
              <a:rPr lang="en-US" dirty="0" err="1"/>
              <a:t>targetStart</a:t>
            </a:r>
            <a:r>
              <a:rPr lang="en-US" dirty="0"/>
              <a:t>) </a:t>
            </a:r>
          </a:p>
          <a:p>
            <a:endParaRPr lang="en-US" dirty="0"/>
          </a:p>
          <a:p>
            <a:r>
              <a:rPr lang="en-US" dirty="0"/>
              <a:t>Here, </a:t>
            </a:r>
            <a:r>
              <a:rPr lang="en-US" dirty="0" err="1"/>
              <a:t>sourceStart</a:t>
            </a:r>
            <a:r>
              <a:rPr lang="en-US" dirty="0"/>
              <a:t> specifies the index of the beginning of the substring, and </a:t>
            </a:r>
            <a:r>
              <a:rPr lang="en-US" dirty="0" err="1"/>
              <a:t>sourceEnd</a:t>
            </a:r>
            <a:r>
              <a:rPr lang="en-US" dirty="0"/>
              <a:t> specifies an index that is one past the end of the desired substring. Thus, the substring contains Chapter 15: String Handling 363 the characters from </a:t>
            </a:r>
            <a:r>
              <a:rPr lang="en-US" dirty="0" err="1"/>
              <a:t>sourceStart</a:t>
            </a:r>
            <a:r>
              <a:rPr lang="en-US" dirty="0"/>
              <a:t> through sourceEnd1. The array that will receive the characters – is specified by target. The index within target at which the substring will be copied is passed in </a:t>
            </a:r>
            <a:r>
              <a:rPr lang="en-US" dirty="0" err="1"/>
              <a:t>targetStart</a:t>
            </a:r>
            <a:r>
              <a:rPr lang="en-US" dirty="0"/>
              <a:t>. Care must be taken to assure that the target array is large enough to hold the number of characters in the specified substring.</a:t>
            </a:r>
          </a:p>
          <a:p>
            <a:endParaRPr lang="en-US" dirty="0"/>
          </a:p>
          <a:p>
            <a:r>
              <a:rPr lang="en-US" dirty="0"/>
              <a:t> The following program demonstrates </a:t>
            </a:r>
            <a:r>
              <a:rPr lang="en-US" dirty="0" err="1"/>
              <a:t>getChars</a:t>
            </a:r>
            <a:r>
              <a:rPr lang="en-US" dirty="0"/>
              <a:t>( ):</a:t>
            </a:r>
          </a:p>
          <a:p>
            <a:r>
              <a:rPr lang="en-US" dirty="0"/>
              <a:t> class </a:t>
            </a:r>
            <a:r>
              <a:rPr lang="en-US" dirty="0" err="1"/>
              <a:t>getCharsDemo</a:t>
            </a:r>
            <a:r>
              <a:rPr lang="en-US" dirty="0"/>
              <a:t> { public static void main(String </a:t>
            </a:r>
            <a:r>
              <a:rPr lang="en-US" dirty="0" err="1"/>
              <a:t>args</a:t>
            </a:r>
            <a:r>
              <a:rPr lang="en-US" dirty="0"/>
              <a:t>[]) {</a:t>
            </a:r>
          </a:p>
          <a:p>
            <a:r>
              <a:rPr lang="en-US" dirty="0"/>
              <a:t> String s = "This is a demo of the </a:t>
            </a:r>
            <a:r>
              <a:rPr lang="en-US" dirty="0" err="1"/>
              <a:t>getChars</a:t>
            </a:r>
            <a:r>
              <a:rPr lang="en-US" dirty="0"/>
              <a:t> method.";</a:t>
            </a:r>
          </a:p>
          <a:p>
            <a:r>
              <a:rPr lang="en-US" dirty="0"/>
              <a:t> int start = 10; </a:t>
            </a:r>
          </a:p>
          <a:p>
            <a:r>
              <a:rPr lang="en-US" dirty="0"/>
              <a:t>int end = 14;</a:t>
            </a:r>
          </a:p>
          <a:p>
            <a:r>
              <a:rPr lang="en-US" dirty="0"/>
              <a:t> char </a:t>
            </a:r>
            <a:r>
              <a:rPr lang="en-US" dirty="0" err="1"/>
              <a:t>buf</a:t>
            </a:r>
            <a:r>
              <a:rPr lang="en-US" dirty="0"/>
              <a:t>[] = new char[end - start];</a:t>
            </a:r>
          </a:p>
          <a:p>
            <a:r>
              <a:rPr lang="en-US" dirty="0"/>
              <a:t> </a:t>
            </a:r>
            <a:r>
              <a:rPr lang="en-US" dirty="0" err="1"/>
              <a:t>s.getChars</a:t>
            </a:r>
            <a:r>
              <a:rPr lang="en-US" dirty="0"/>
              <a:t>(start, end, </a:t>
            </a:r>
            <a:r>
              <a:rPr lang="en-US" dirty="0" err="1"/>
              <a:t>buf</a:t>
            </a:r>
            <a:r>
              <a:rPr lang="en-US" dirty="0"/>
              <a:t>, 0);</a:t>
            </a:r>
          </a:p>
          <a:p>
            <a:r>
              <a:rPr lang="en-US" dirty="0"/>
              <a:t> </a:t>
            </a:r>
            <a:r>
              <a:rPr lang="en-US" dirty="0" err="1"/>
              <a:t>System.out.println</a:t>
            </a:r>
            <a:r>
              <a:rPr lang="en-US" dirty="0"/>
              <a:t>(</a:t>
            </a:r>
            <a:r>
              <a:rPr lang="en-US" dirty="0" err="1"/>
              <a:t>buf</a:t>
            </a:r>
            <a:r>
              <a:rPr lang="en-US" dirty="0"/>
              <a:t>); </a:t>
            </a:r>
          </a:p>
          <a:p>
            <a:r>
              <a:rPr lang="en-US" dirty="0"/>
              <a:t>}</a:t>
            </a:r>
          </a:p>
          <a:p>
            <a:r>
              <a:rPr lang="en-US" dirty="0"/>
              <a:t> }       Here is the output of this program: demo</a:t>
            </a:r>
            <a:endParaRPr lang="en-IN" dirty="0"/>
          </a:p>
        </p:txBody>
      </p:sp>
    </p:spTree>
    <p:extLst>
      <p:ext uri="{BB962C8B-B14F-4D97-AF65-F5344CB8AC3E}">
        <p14:creationId xmlns:p14="http://schemas.microsoft.com/office/powerpoint/2010/main" val="399479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3D704-5C85-481C-BAFC-A31931739722}"/>
              </a:ext>
            </a:extLst>
          </p:cNvPr>
          <p:cNvSpPr txBox="1"/>
          <p:nvPr/>
        </p:nvSpPr>
        <p:spPr>
          <a:xfrm>
            <a:off x="365759" y="182881"/>
            <a:ext cx="11142617" cy="5663089"/>
          </a:xfrm>
          <a:prstGeom prst="rect">
            <a:avLst/>
          </a:prstGeom>
          <a:noFill/>
        </p:spPr>
        <p:txBody>
          <a:bodyPr wrap="square" rtlCol="0">
            <a:spAutoFit/>
          </a:bodyPr>
          <a:lstStyle/>
          <a:p>
            <a:r>
              <a:rPr lang="en-US" sz="2800" dirty="0" err="1">
                <a:solidFill>
                  <a:schemeClr val="accent3"/>
                </a:solidFill>
              </a:rPr>
              <a:t>getBytes</a:t>
            </a:r>
            <a:r>
              <a:rPr lang="en-US" sz="2800" dirty="0">
                <a:solidFill>
                  <a:schemeClr val="accent3"/>
                </a:solidFill>
              </a:rPr>
              <a:t>( ) </a:t>
            </a:r>
          </a:p>
          <a:p>
            <a:r>
              <a:rPr lang="en-US" dirty="0"/>
              <a:t>There is an alternative to </a:t>
            </a:r>
            <a:r>
              <a:rPr lang="en-US" dirty="0" err="1"/>
              <a:t>getChars</a:t>
            </a:r>
            <a:r>
              <a:rPr lang="en-US" dirty="0"/>
              <a:t>( ) that stores the characters in an array of bytes. This method is called </a:t>
            </a:r>
            <a:r>
              <a:rPr lang="en-US" dirty="0" err="1"/>
              <a:t>getBytes</a:t>
            </a:r>
            <a:r>
              <a:rPr lang="en-US" dirty="0"/>
              <a:t>( ), and it uses the default character-to-byte conversions provided by the platform.                 </a:t>
            </a:r>
          </a:p>
          <a:p>
            <a:endParaRPr lang="en-US" dirty="0"/>
          </a:p>
          <a:p>
            <a:r>
              <a:rPr lang="en-US" dirty="0"/>
              <a:t>                            </a:t>
            </a:r>
            <a:r>
              <a:rPr lang="en-US" dirty="0">
                <a:solidFill>
                  <a:schemeClr val="accent2"/>
                </a:solidFill>
              </a:rPr>
              <a:t>Here is its simplest form: byte[ ] </a:t>
            </a:r>
            <a:r>
              <a:rPr lang="en-US" dirty="0" err="1">
                <a:solidFill>
                  <a:schemeClr val="accent2"/>
                </a:solidFill>
              </a:rPr>
              <a:t>getBytes</a:t>
            </a:r>
            <a:r>
              <a:rPr lang="en-US" dirty="0">
                <a:solidFill>
                  <a:schemeClr val="accent2"/>
                </a:solidFill>
              </a:rPr>
              <a:t>( ) </a:t>
            </a:r>
          </a:p>
          <a:p>
            <a:endParaRPr lang="en-US" dirty="0">
              <a:solidFill>
                <a:schemeClr val="accent2"/>
              </a:solidFill>
            </a:endParaRPr>
          </a:p>
          <a:p>
            <a:r>
              <a:rPr lang="en-US" dirty="0"/>
              <a:t>Other forms of </a:t>
            </a:r>
            <a:r>
              <a:rPr lang="en-US" dirty="0" err="1"/>
              <a:t>getBytes</a:t>
            </a:r>
            <a:r>
              <a:rPr lang="en-US" dirty="0"/>
              <a:t>( ) are also available. </a:t>
            </a:r>
            <a:r>
              <a:rPr lang="en-US" dirty="0" err="1"/>
              <a:t>getBytes</a:t>
            </a:r>
            <a:r>
              <a:rPr lang="en-US" dirty="0"/>
              <a:t>( ) is most useful when you are exporting a String value into an environment that does not support 16-bit Unicode characters. For example, most Internet protocols and text file formats use 8-bit ASCII for all text interchange.</a:t>
            </a:r>
          </a:p>
          <a:p>
            <a:endParaRPr lang="en-US" dirty="0"/>
          </a:p>
          <a:p>
            <a:r>
              <a:rPr lang="en-US" sz="2800" dirty="0">
                <a:solidFill>
                  <a:schemeClr val="accent3"/>
                </a:solidFill>
              </a:rPr>
              <a:t> </a:t>
            </a:r>
            <a:r>
              <a:rPr lang="en-US" sz="2800" dirty="0" err="1">
                <a:solidFill>
                  <a:schemeClr val="accent3"/>
                </a:solidFill>
              </a:rPr>
              <a:t>toCharArray</a:t>
            </a:r>
            <a:r>
              <a:rPr lang="en-US" sz="2800" dirty="0">
                <a:solidFill>
                  <a:schemeClr val="accent3"/>
                </a:solidFill>
              </a:rPr>
              <a:t>( ) </a:t>
            </a:r>
          </a:p>
          <a:p>
            <a:endParaRPr lang="en-US" dirty="0"/>
          </a:p>
          <a:p>
            <a:r>
              <a:rPr lang="en-US" dirty="0"/>
              <a:t>If you want to convert all the characters in a String object into a character array, the easiest way is to call </a:t>
            </a:r>
            <a:r>
              <a:rPr lang="en-US" dirty="0" err="1"/>
              <a:t>toCharArray</a:t>
            </a:r>
            <a:r>
              <a:rPr lang="en-US" dirty="0"/>
              <a:t>( ). It returns an array of characters for the entire string.</a:t>
            </a:r>
          </a:p>
          <a:p>
            <a:endParaRPr lang="en-US" dirty="0"/>
          </a:p>
          <a:p>
            <a:r>
              <a:rPr lang="en-US" dirty="0">
                <a:solidFill>
                  <a:schemeClr val="accent2"/>
                </a:solidFill>
              </a:rPr>
              <a:t> It has this general form:   char[ ] </a:t>
            </a:r>
            <a:r>
              <a:rPr lang="en-US" dirty="0" err="1">
                <a:solidFill>
                  <a:schemeClr val="accent2"/>
                </a:solidFill>
              </a:rPr>
              <a:t>toCharArray</a:t>
            </a:r>
            <a:r>
              <a:rPr lang="en-US" dirty="0">
                <a:solidFill>
                  <a:schemeClr val="accent2"/>
                </a:solidFill>
              </a:rPr>
              <a:t>( )</a:t>
            </a:r>
          </a:p>
          <a:p>
            <a:endParaRPr lang="en-US" dirty="0"/>
          </a:p>
          <a:p>
            <a:r>
              <a:rPr lang="en-US" dirty="0"/>
              <a:t> This function is provided as a convenience, since it is possible to use </a:t>
            </a:r>
            <a:r>
              <a:rPr lang="en-US" dirty="0" err="1"/>
              <a:t>getChars</a:t>
            </a:r>
            <a:r>
              <a:rPr lang="en-US" dirty="0"/>
              <a:t>( ) to achieve the same result.</a:t>
            </a:r>
            <a:endParaRPr lang="en-IN" dirty="0"/>
          </a:p>
        </p:txBody>
      </p:sp>
    </p:spTree>
    <p:extLst>
      <p:ext uri="{BB962C8B-B14F-4D97-AF65-F5344CB8AC3E}">
        <p14:creationId xmlns:p14="http://schemas.microsoft.com/office/powerpoint/2010/main" val="239357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A87AE-1444-4BC7-ACB0-03E9DB9CBD5A}"/>
              </a:ext>
            </a:extLst>
          </p:cNvPr>
          <p:cNvSpPr txBox="1"/>
          <p:nvPr/>
        </p:nvSpPr>
        <p:spPr>
          <a:xfrm>
            <a:off x="378823" y="156753"/>
            <a:ext cx="11612880" cy="6555641"/>
          </a:xfrm>
          <a:prstGeom prst="rect">
            <a:avLst/>
          </a:prstGeom>
          <a:noFill/>
        </p:spPr>
        <p:txBody>
          <a:bodyPr wrap="square" rtlCol="0">
            <a:spAutoFit/>
          </a:bodyPr>
          <a:lstStyle/>
          <a:p>
            <a:r>
              <a:rPr lang="en-US" sz="2400" b="1" dirty="0">
                <a:solidFill>
                  <a:schemeClr val="accent3"/>
                </a:solidFill>
              </a:rPr>
              <a:t>Searching Strings</a:t>
            </a:r>
          </a:p>
          <a:p>
            <a:endParaRPr lang="en-US" dirty="0"/>
          </a:p>
          <a:p>
            <a:r>
              <a:rPr lang="en-US" dirty="0"/>
              <a:t> The String class provides two methods that allow you to search a string for a specified character or substring:</a:t>
            </a:r>
          </a:p>
          <a:p>
            <a:endParaRPr lang="en-US" dirty="0"/>
          </a:p>
          <a:p>
            <a:endParaRPr lang="en-US" dirty="0"/>
          </a:p>
          <a:p>
            <a:r>
              <a:rPr lang="en-US" dirty="0"/>
              <a:t> • </a:t>
            </a:r>
            <a:r>
              <a:rPr lang="en-US" dirty="0" err="1"/>
              <a:t>indexOf</a:t>
            </a:r>
            <a:r>
              <a:rPr lang="en-US" dirty="0"/>
              <a:t>( ) Searches for the first occurrence of a character or substring. </a:t>
            </a:r>
          </a:p>
          <a:p>
            <a:r>
              <a:rPr lang="en-US" dirty="0"/>
              <a:t>• </a:t>
            </a:r>
            <a:r>
              <a:rPr lang="en-US" dirty="0" err="1"/>
              <a:t>lastIndexOf</a:t>
            </a:r>
            <a:r>
              <a:rPr lang="en-US" dirty="0"/>
              <a:t>( ) Searches for the last occurrence of a character or substring. </a:t>
            </a:r>
          </a:p>
          <a:p>
            <a:r>
              <a:rPr lang="en-US" dirty="0"/>
              <a:t>These two methods are overloaded in several different ways. In all cases, the methods return the index at which the character or substring was found, or –1 on failure. Chapter 15: String Handling 369</a:t>
            </a:r>
          </a:p>
          <a:p>
            <a:endParaRPr lang="en-US" dirty="0"/>
          </a:p>
          <a:p>
            <a:r>
              <a:rPr lang="en-US" dirty="0"/>
              <a:t> To search for the first occurrence of a </a:t>
            </a:r>
            <a:r>
              <a:rPr lang="en-US" dirty="0" err="1"/>
              <a:t>character,use</a:t>
            </a:r>
            <a:r>
              <a:rPr lang="en-US" dirty="0"/>
              <a:t> </a:t>
            </a:r>
          </a:p>
          <a:p>
            <a:r>
              <a:rPr lang="en-US" dirty="0"/>
              <a:t>                       </a:t>
            </a:r>
            <a:r>
              <a:rPr lang="en-US" dirty="0">
                <a:solidFill>
                  <a:schemeClr val="accent2"/>
                </a:solidFill>
              </a:rPr>
              <a:t>int </a:t>
            </a:r>
            <a:r>
              <a:rPr lang="en-US" dirty="0" err="1">
                <a:solidFill>
                  <a:schemeClr val="accent2"/>
                </a:solidFill>
              </a:rPr>
              <a:t>indexOf</a:t>
            </a:r>
            <a:r>
              <a:rPr lang="en-US" dirty="0">
                <a:solidFill>
                  <a:schemeClr val="accent2"/>
                </a:solidFill>
              </a:rPr>
              <a:t>(int </a:t>
            </a:r>
            <a:r>
              <a:rPr lang="en-US" dirty="0" err="1">
                <a:solidFill>
                  <a:schemeClr val="accent2"/>
                </a:solidFill>
              </a:rPr>
              <a:t>ch</a:t>
            </a:r>
            <a:r>
              <a:rPr lang="en-US" dirty="0">
                <a:solidFill>
                  <a:schemeClr val="accent2"/>
                </a:solidFill>
              </a:rPr>
              <a:t>) </a:t>
            </a:r>
          </a:p>
          <a:p>
            <a:endParaRPr lang="en-US" dirty="0"/>
          </a:p>
          <a:p>
            <a:r>
              <a:rPr lang="en-US" dirty="0"/>
              <a:t>To search for the last occurrence of a character, use</a:t>
            </a:r>
          </a:p>
          <a:p>
            <a:r>
              <a:rPr lang="en-US" dirty="0"/>
              <a:t>                      </a:t>
            </a:r>
            <a:r>
              <a:rPr lang="en-US" dirty="0">
                <a:solidFill>
                  <a:schemeClr val="accent2"/>
                </a:solidFill>
              </a:rPr>
              <a:t>int </a:t>
            </a:r>
            <a:r>
              <a:rPr lang="en-US" dirty="0" err="1">
                <a:solidFill>
                  <a:schemeClr val="accent2"/>
                </a:solidFill>
              </a:rPr>
              <a:t>lastIndexOf</a:t>
            </a:r>
            <a:r>
              <a:rPr lang="en-US" dirty="0">
                <a:solidFill>
                  <a:schemeClr val="accent2"/>
                </a:solidFill>
              </a:rPr>
              <a:t>(int </a:t>
            </a:r>
            <a:r>
              <a:rPr lang="en-US" dirty="0" err="1">
                <a:solidFill>
                  <a:schemeClr val="accent2"/>
                </a:solidFill>
              </a:rPr>
              <a:t>ch</a:t>
            </a:r>
            <a:r>
              <a:rPr lang="en-US" dirty="0">
                <a:solidFill>
                  <a:schemeClr val="accent2"/>
                </a:solidFill>
              </a:rPr>
              <a:t>)</a:t>
            </a:r>
          </a:p>
          <a:p>
            <a:r>
              <a:rPr lang="en-US" dirty="0"/>
              <a:t> </a:t>
            </a:r>
          </a:p>
          <a:p>
            <a:endParaRPr lang="en-US" dirty="0"/>
          </a:p>
          <a:p>
            <a:r>
              <a:rPr lang="en-US" dirty="0"/>
              <a:t>To search for the first or last occurrence of a substring, use</a:t>
            </a:r>
          </a:p>
          <a:p>
            <a:r>
              <a:rPr lang="en-US" dirty="0"/>
              <a:t>                       </a:t>
            </a:r>
            <a:r>
              <a:rPr lang="en-US" dirty="0">
                <a:solidFill>
                  <a:schemeClr val="accent2"/>
                </a:solidFill>
              </a:rPr>
              <a:t>int </a:t>
            </a:r>
            <a:r>
              <a:rPr lang="en-US" dirty="0" err="1">
                <a:solidFill>
                  <a:schemeClr val="accent2"/>
                </a:solidFill>
              </a:rPr>
              <a:t>indexOf</a:t>
            </a:r>
            <a:r>
              <a:rPr lang="en-US" dirty="0">
                <a:solidFill>
                  <a:schemeClr val="accent2"/>
                </a:solidFill>
              </a:rPr>
              <a:t>(String str) </a:t>
            </a:r>
          </a:p>
          <a:p>
            <a:r>
              <a:rPr lang="en-US" dirty="0">
                <a:solidFill>
                  <a:schemeClr val="accent2"/>
                </a:solidFill>
              </a:rPr>
              <a:t>                       int </a:t>
            </a:r>
            <a:r>
              <a:rPr lang="en-US" dirty="0" err="1">
                <a:solidFill>
                  <a:schemeClr val="accent2"/>
                </a:solidFill>
              </a:rPr>
              <a:t>lastIndexOf</a:t>
            </a:r>
            <a:r>
              <a:rPr lang="en-US" dirty="0">
                <a:solidFill>
                  <a:schemeClr val="accent2"/>
                </a:solidFill>
              </a:rPr>
              <a:t>(String str) </a:t>
            </a:r>
          </a:p>
          <a:p>
            <a:r>
              <a:rPr lang="en-US" dirty="0"/>
              <a:t>Here, str specifies the substring.</a:t>
            </a:r>
          </a:p>
          <a:p>
            <a:r>
              <a:rPr lang="en-US" dirty="0"/>
              <a:t> </a:t>
            </a:r>
          </a:p>
        </p:txBody>
      </p:sp>
    </p:spTree>
    <p:extLst>
      <p:ext uri="{BB962C8B-B14F-4D97-AF65-F5344CB8AC3E}">
        <p14:creationId xmlns:p14="http://schemas.microsoft.com/office/powerpoint/2010/main" val="112747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1EC73-10BE-4862-A115-934D01C0C413}"/>
              </a:ext>
            </a:extLst>
          </p:cNvPr>
          <p:cNvSpPr txBox="1"/>
          <p:nvPr/>
        </p:nvSpPr>
        <p:spPr>
          <a:xfrm>
            <a:off x="235132" y="182579"/>
            <a:ext cx="9560510" cy="4524315"/>
          </a:xfrm>
          <a:prstGeom prst="rect">
            <a:avLst/>
          </a:prstGeom>
          <a:noFill/>
        </p:spPr>
        <p:txBody>
          <a:bodyPr wrap="square" rtlCol="0">
            <a:spAutoFit/>
          </a:bodyPr>
          <a:lstStyle/>
          <a:p>
            <a:r>
              <a:rPr lang="en-US" dirty="0"/>
              <a:t>You can specify a starting point for the search using these forms: </a:t>
            </a:r>
          </a:p>
          <a:p>
            <a:pPr lvl="3"/>
            <a:r>
              <a:rPr lang="en-US" dirty="0">
                <a:solidFill>
                  <a:schemeClr val="accent2"/>
                </a:solidFill>
              </a:rPr>
              <a:t>int </a:t>
            </a:r>
            <a:r>
              <a:rPr lang="en-US" dirty="0" err="1">
                <a:solidFill>
                  <a:schemeClr val="accent2"/>
                </a:solidFill>
              </a:rPr>
              <a:t>indexOf</a:t>
            </a:r>
            <a:r>
              <a:rPr lang="en-US" dirty="0">
                <a:solidFill>
                  <a:schemeClr val="accent2"/>
                </a:solidFill>
              </a:rPr>
              <a:t>(int </a:t>
            </a:r>
            <a:r>
              <a:rPr lang="en-US" dirty="0" err="1">
                <a:solidFill>
                  <a:schemeClr val="accent2"/>
                </a:solidFill>
              </a:rPr>
              <a:t>ch</a:t>
            </a:r>
            <a:r>
              <a:rPr lang="en-US" dirty="0">
                <a:solidFill>
                  <a:schemeClr val="accent2"/>
                </a:solidFill>
              </a:rPr>
              <a:t>, int </a:t>
            </a:r>
            <a:r>
              <a:rPr lang="en-US" dirty="0" err="1">
                <a:solidFill>
                  <a:schemeClr val="accent2"/>
                </a:solidFill>
              </a:rPr>
              <a:t>startIndex</a:t>
            </a:r>
            <a:r>
              <a:rPr lang="en-US" dirty="0">
                <a:solidFill>
                  <a:schemeClr val="accent2"/>
                </a:solidFill>
              </a:rPr>
              <a:t>)</a:t>
            </a:r>
          </a:p>
          <a:p>
            <a:pPr lvl="3"/>
            <a:r>
              <a:rPr lang="en-US" dirty="0">
                <a:solidFill>
                  <a:schemeClr val="accent2"/>
                </a:solidFill>
              </a:rPr>
              <a:t>int </a:t>
            </a:r>
            <a:r>
              <a:rPr lang="en-US" dirty="0" err="1">
                <a:solidFill>
                  <a:schemeClr val="accent2"/>
                </a:solidFill>
              </a:rPr>
              <a:t>lastIndexOf</a:t>
            </a:r>
            <a:r>
              <a:rPr lang="en-US" dirty="0">
                <a:solidFill>
                  <a:schemeClr val="accent2"/>
                </a:solidFill>
              </a:rPr>
              <a:t>(int </a:t>
            </a:r>
            <a:r>
              <a:rPr lang="en-US" dirty="0" err="1">
                <a:solidFill>
                  <a:schemeClr val="accent2"/>
                </a:solidFill>
              </a:rPr>
              <a:t>ch</a:t>
            </a:r>
            <a:r>
              <a:rPr lang="en-US" dirty="0">
                <a:solidFill>
                  <a:schemeClr val="accent2"/>
                </a:solidFill>
              </a:rPr>
              <a:t>, int </a:t>
            </a:r>
            <a:r>
              <a:rPr lang="en-US" dirty="0" err="1">
                <a:solidFill>
                  <a:schemeClr val="accent2"/>
                </a:solidFill>
              </a:rPr>
              <a:t>startIndex</a:t>
            </a:r>
            <a:r>
              <a:rPr lang="en-US" dirty="0">
                <a:solidFill>
                  <a:schemeClr val="accent2"/>
                </a:solidFill>
              </a:rPr>
              <a:t>) </a:t>
            </a:r>
          </a:p>
          <a:p>
            <a:pPr lvl="3"/>
            <a:r>
              <a:rPr lang="en-US" dirty="0">
                <a:solidFill>
                  <a:schemeClr val="accent2"/>
                </a:solidFill>
              </a:rPr>
              <a:t>int </a:t>
            </a:r>
            <a:r>
              <a:rPr lang="en-US" dirty="0" err="1">
                <a:solidFill>
                  <a:schemeClr val="accent2"/>
                </a:solidFill>
              </a:rPr>
              <a:t>indexOf</a:t>
            </a:r>
            <a:r>
              <a:rPr lang="en-US" dirty="0">
                <a:solidFill>
                  <a:schemeClr val="accent2"/>
                </a:solidFill>
              </a:rPr>
              <a:t>(String str, int </a:t>
            </a:r>
            <a:r>
              <a:rPr lang="en-US" dirty="0" err="1">
                <a:solidFill>
                  <a:schemeClr val="accent2"/>
                </a:solidFill>
              </a:rPr>
              <a:t>startIndex</a:t>
            </a:r>
            <a:r>
              <a:rPr lang="en-US" dirty="0">
                <a:solidFill>
                  <a:schemeClr val="accent2"/>
                </a:solidFill>
              </a:rPr>
              <a:t>) </a:t>
            </a:r>
          </a:p>
          <a:p>
            <a:pPr lvl="3"/>
            <a:r>
              <a:rPr lang="en-US" dirty="0">
                <a:solidFill>
                  <a:schemeClr val="accent2"/>
                </a:solidFill>
              </a:rPr>
              <a:t>int </a:t>
            </a:r>
            <a:r>
              <a:rPr lang="en-US" dirty="0" err="1">
                <a:solidFill>
                  <a:schemeClr val="accent2"/>
                </a:solidFill>
              </a:rPr>
              <a:t>lastIndexOf</a:t>
            </a:r>
            <a:r>
              <a:rPr lang="en-US" dirty="0">
                <a:solidFill>
                  <a:schemeClr val="accent2"/>
                </a:solidFill>
              </a:rPr>
              <a:t>(String str, int </a:t>
            </a:r>
            <a:r>
              <a:rPr lang="en-US" dirty="0" err="1">
                <a:solidFill>
                  <a:schemeClr val="accent2"/>
                </a:solidFill>
              </a:rPr>
              <a:t>startIndex</a:t>
            </a:r>
            <a:r>
              <a:rPr lang="en-US" dirty="0">
                <a:solidFill>
                  <a:schemeClr val="accent2"/>
                </a:solidFill>
              </a:rPr>
              <a:t>)</a:t>
            </a:r>
          </a:p>
          <a:p>
            <a:endParaRPr lang="en-US" dirty="0"/>
          </a:p>
          <a:p>
            <a:r>
              <a:rPr lang="en-US" dirty="0"/>
              <a:t> Here, </a:t>
            </a:r>
            <a:r>
              <a:rPr lang="en-US" dirty="0" err="1"/>
              <a:t>startIndex</a:t>
            </a:r>
            <a:r>
              <a:rPr lang="en-US" dirty="0"/>
              <a:t> specifies the index at which point the search begins. </a:t>
            </a:r>
          </a:p>
          <a:p>
            <a:r>
              <a:rPr lang="en-US" dirty="0">
                <a:solidFill>
                  <a:schemeClr val="accent2"/>
                </a:solidFill>
              </a:rPr>
              <a:t>For </a:t>
            </a:r>
            <a:r>
              <a:rPr lang="en-US" dirty="0" err="1">
                <a:solidFill>
                  <a:schemeClr val="accent2"/>
                </a:solidFill>
              </a:rPr>
              <a:t>indexOf</a:t>
            </a:r>
            <a:r>
              <a:rPr lang="en-US" dirty="0">
                <a:solidFill>
                  <a:schemeClr val="accent2"/>
                </a:solidFill>
              </a:rPr>
              <a:t>( ), </a:t>
            </a:r>
            <a:r>
              <a:rPr lang="en-US" dirty="0"/>
              <a:t>the search runs from </a:t>
            </a:r>
            <a:r>
              <a:rPr lang="en-US" dirty="0" err="1"/>
              <a:t>startIndex</a:t>
            </a:r>
            <a:r>
              <a:rPr lang="en-US" dirty="0"/>
              <a:t> to the end of the string. For </a:t>
            </a:r>
            <a:r>
              <a:rPr lang="en-US" dirty="0" err="1">
                <a:solidFill>
                  <a:schemeClr val="accent2"/>
                </a:solidFill>
              </a:rPr>
              <a:t>lastIndexOf</a:t>
            </a:r>
            <a:r>
              <a:rPr lang="en-US" dirty="0">
                <a:solidFill>
                  <a:schemeClr val="accent2"/>
                </a:solidFill>
              </a:rPr>
              <a:t>( )</a:t>
            </a:r>
            <a:r>
              <a:rPr lang="en-US" dirty="0"/>
              <a:t>, the search runs from </a:t>
            </a:r>
            <a:r>
              <a:rPr lang="en-US" dirty="0" err="1"/>
              <a:t>startIndex</a:t>
            </a:r>
            <a:r>
              <a:rPr lang="en-US" dirty="0"/>
              <a:t> to zero.</a:t>
            </a:r>
          </a:p>
          <a:p>
            <a:endParaRPr lang="en-US" dirty="0"/>
          </a:p>
          <a:p>
            <a:endParaRPr lang="en-US" dirty="0"/>
          </a:p>
          <a:p>
            <a:endParaRPr lang="en-US" dirty="0"/>
          </a:p>
          <a:p>
            <a:endParaRPr lang="en-US" dirty="0"/>
          </a:p>
          <a:p>
            <a:endParaRPr lang="en-US" dirty="0"/>
          </a:p>
          <a:p>
            <a:r>
              <a:rPr lang="en-US" dirty="0"/>
              <a:t> The following example shows how to use the various index methods to search inside of Strings: </a:t>
            </a:r>
          </a:p>
        </p:txBody>
      </p:sp>
    </p:spTree>
    <p:extLst>
      <p:ext uri="{BB962C8B-B14F-4D97-AF65-F5344CB8AC3E}">
        <p14:creationId xmlns:p14="http://schemas.microsoft.com/office/powerpoint/2010/main" val="251309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4B1D23-AD97-4BBA-A68B-B84876F21DCE}"/>
              </a:ext>
            </a:extLst>
          </p:cNvPr>
          <p:cNvSpPr txBox="1"/>
          <p:nvPr/>
        </p:nvSpPr>
        <p:spPr>
          <a:xfrm>
            <a:off x="584677" y="474345"/>
            <a:ext cx="10083324" cy="6124754"/>
          </a:xfrm>
          <a:prstGeom prst="rect">
            <a:avLst/>
          </a:prstGeom>
          <a:noFill/>
        </p:spPr>
        <p:txBody>
          <a:bodyPr wrap="square" rtlCol="0">
            <a:spAutoFit/>
          </a:bodyPr>
          <a:lstStyle/>
          <a:p>
            <a:r>
              <a:rPr lang="en-US" sz="1400" dirty="0"/>
              <a:t>// Demonstrate </a:t>
            </a:r>
            <a:r>
              <a:rPr lang="en-US" sz="1400" dirty="0" err="1"/>
              <a:t>indexOf</a:t>
            </a:r>
            <a:r>
              <a:rPr lang="en-US" sz="1400" dirty="0"/>
              <a:t>() and </a:t>
            </a:r>
            <a:r>
              <a:rPr lang="en-US" sz="1400" dirty="0" err="1"/>
              <a:t>lastIndexOf</a:t>
            </a:r>
            <a:r>
              <a:rPr lang="en-US" sz="1400" dirty="0"/>
              <a:t>(). </a:t>
            </a:r>
          </a:p>
          <a:p>
            <a:r>
              <a:rPr lang="en-US" sz="1400" dirty="0"/>
              <a:t>class </a:t>
            </a:r>
            <a:r>
              <a:rPr lang="en-US" sz="1400" dirty="0" err="1"/>
              <a:t>indexOfDemo</a:t>
            </a:r>
            <a:r>
              <a:rPr lang="en-US" sz="1400" dirty="0"/>
              <a:t> { </a:t>
            </a:r>
          </a:p>
          <a:p>
            <a:r>
              <a:rPr lang="en-US" sz="1400" dirty="0"/>
              <a:t>public static void main(String </a:t>
            </a:r>
            <a:r>
              <a:rPr lang="en-US" sz="1400" dirty="0" err="1"/>
              <a:t>args</a:t>
            </a:r>
            <a:r>
              <a:rPr lang="en-US" sz="1400" dirty="0"/>
              <a:t>[]) { </a:t>
            </a:r>
          </a:p>
          <a:p>
            <a:r>
              <a:rPr lang="en-US" sz="1400" dirty="0"/>
              <a:t>String s = "Now is the time for all good men " + "to come to the aid of their country.";</a:t>
            </a:r>
          </a:p>
          <a:p>
            <a:r>
              <a:rPr lang="en-US" sz="1400" dirty="0"/>
              <a:t> </a:t>
            </a:r>
            <a:r>
              <a:rPr lang="en-US" sz="1400" dirty="0" err="1"/>
              <a:t>System.out.println</a:t>
            </a:r>
            <a:r>
              <a:rPr lang="en-US" sz="1400" dirty="0"/>
              <a:t>(s);</a:t>
            </a:r>
          </a:p>
          <a:p>
            <a:r>
              <a:rPr lang="en-US" sz="1400" dirty="0"/>
              <a:t> </a:t>
            </a:r>
            <a:r>
              <a:rPr lang="en-US" sz="1400" dirty="0" err="1"/>
              <a:t>System.out.println</a:t>
            </a:r>
            <a:r>
              <a:rPr lang="en-US" sz="1400" dirty="0"/>
              <a:t>("</a:t>
            </a:r>
            <a:r>
              <a:rPr lang="en-US" sz="1400" dirty="0" err="1"/>
              <a:t>indexOf</a:t>
            </a:r>
            <a:r>
              <a:rPr lang="en-US" sz="1400" dirty="0"/>
              <a:t>(t) = " + </a:t>
            </a:r>
            <a:r>
              <a:rPr lang="en-US" sz="1400" dirty="0" err="1"/>
              <a:t>s.indexOf</a:t>
            </a:r>
            <a:r>
              <a:rPr lang="en-US" sz="1400" dirty="0"/>
              <a:t>('t')); </a:t>
            </a:r>
          </a:p>
          <a:p>
            <a:r>
              <a:rPr lang="en-US" sz="1400" dirty="0" err="1"/>
              <a:t>System.out.println</a:t>
            </a:r>
            <a:r>
              <a:rPr lang="en-US" sz="1400" dirty="0"/>
              <a:t>("</a:t>
            </a:r>
            <a:r>
              <a:rPr lang="en-US" sz="1400" dirty="0" err="1"/>
              <a:t>lastIndexOf</a:t>
            </a:r>
            <a:r>
              <a:rPr lang="en-US" sz="1400" dirty="0"/>
              <a:t>(t) = " + </a:t>
            </a:r>
            <a:r>
              <a:rPr lang="en-US" sz="1400" dirty="0" err="1"/>
              <a:t>s.lastIndexOf</a:t>
            </a:r>
            <a:r>
              <a:rPr lang="en-US" sz="1400" dirty="0"/>
              <a:t>('t’));</a:t>
            </a:r>
          </a:p>
          <a:p>
            <a:r>
              <a:rPr lang="en-US" sz="1400" dirty="0"/>
              <a:t> </a:t>
            </a:r>
            <a:r>
              <a:rPr lang="en-US" sz="1400" dirty="0" err="1"/>
              <a:t>System.out.println</a:t>
            </a:r>
            <a:r>
              <a:rPr lang="en-US" sz="1400" dirty="0"/>
              <a:t>("</a:t>
            </a:r>
            <a:r>
              <a:rPr lang="en-US" sz="1400" dirty="0" err="1"/>
              <a:t>indexOf</a:t>
            </a:r>
            <a:r>
              <a:rPr lang="en-US" sz="1400" dirty="0"/>
              <a:t>(the) = " + </a:t>
            </a:r>
            <a:r>
              <a:rPr lang="en-US" sz="1400" dirty="0" err="1"/>
              <a:t>s.indexOf</a:t>
            </a:r>
            <a:r>
              <a:rPr lang="en-US" sz="1400" dirty="0"/>
              <a:t>("the")); </a:t>
            </a:r>
          </a:p>
          <a:p>
            <a:r>
              <a:rPr lang="en-US" sz="1400" dirty="0" err="1"/>
              <a:t>System.out.println</a:t>
            </a:r>
            <a:r>
              <a:rPr lang="en-US" sz="1400" dirty="0"/>
              <a:t>("</a:t>
            </a:r>
            <a:r>
              <a:rPr lang="en-US" sz="1400" dirty="0" err="1"/>
              <a:t>lastIndexOf</a:t>
            </a:r>
            <a:r>
              <a:rPr lang="en-US" sz="1400" dirty="0"/>
              <a:t>(the) = " + </a:t>
            </a:r>
            <a:r>
              <a:rPr lang="en-US" sz="1400" dirty="0" err="1"/>
              <a:t>s.lastIndexOf</a:t>
            </a:r>
            <a:r>
              <a:rPr lang="en-US" sz="1400" dirty="0"/>
              <a:t>("the")); </a:t>
            </a:r>
          </a:p>
          <a:p>
            <a:r>
              <a:rPr lang="en-US" sz="1400" dirty="0" err="1"/>
              <a:t>System.out.println</a:t>
            </a:r>
            <a:r>
              <a:rPr lang="en-US" sz="1400" dirty="0"/>
              <a:t>("</a:t>
            </a:r>
            <a:r>
              <a:rPr lang="en-US" sz="1400" dirty="0" err="1"/>
              <a:t>indexOf</a:t>
            </a:r>
            <a:r>
              <a:rPr lang="en-US" sz="1400" dirty="0"/>
              <a:t>(t, 10) = " + </a:t>
            </a:r>
            <a:r>
              <a:rPr lang="en-US" sz="1400" dirty="0" err="1"/>
              <a:t>s.indexOf</a:t>
            </a:r>
            <a:r>
              <a:rPr lang="en-US" sz="1400" dirty="0"/>
              <a:t>('t', 10));</a:t>
            </a:r>
          </a:p>
          <a:p>
            <a:r>
              <a:rPr lang="en-US" sz="1400" dirty="0"/>
              <a:t> </a:t>
            </a:r>
            <a:r>
              <a:rPr lang="en-US" sz="1400" dirty="0" err="1"/>
              <a:t>System.out.println</a:t>
            </a:r>
            <a:r>
              <a:rPr lang="en-US" sz="1400" dirty="0"/>
              <a:t>("</a:t>
            </a:r>
            <a:r>
              <a:rPr lang="en-US" sz="1400" dirty="0" err="1"/>
              <a:t>lastIndexOf</a:t>
            </a:r>
            <a:r>
              <a:rPr lang="en-US" sz="1400" dirty="0"/>
              <a:t>(t, 60) = " + </a:t>
            </a:r>
            <a:r>
              <a:rPr lang="en-US" sz="1400" dirty="0" err="1"/>
              <a:t>s.lastIndexOf</a:t>
            </a:r>
            <a:r>
              <a:rPr lang="en-US" sz="1400" dirty="0"/>
              <a:t>('t', 60)); </a:t>
            </a:r>
          </a:p>
          <a:p>
            <a:r>
              <a:rPr lang="en-US" sz="1400" dirty="0" err="1"/>
              <a:t>System.out.println</a:t>
            </a:r>
            <a:r>
              <a:rPr lang="en-US" sz="1400" dirty="0"/>
              <a:t>("</a:t>
            </a:r>
            <a:r>
              <a:rPr lang="en-US" sz="1400" dirty="0" err="1"/>
              <a:t>indexOf</a:t>
            </a:r>
            <a:r>
              <a:rPr lang="en-US" sz="1400" dirty="0"/>
              <a:t>(the, 10) = " + </a:t>
            </a:r>
            <a:r>
              <a:rPr lang="en-US" sz="1400" dirty="0" err="1"/>
              <a:t>s.indexOf</a:t>
            </a:r>
            <a:r>
              <a:rPr lang="en-US" sz="1400" dirty="0"/>
              <a:t>("the", 10)); </a:t>
            </a:r>
          </a:p>
          <a:p>
            <a:r>
              <a:rPr lang="en-US" sz="1400" dirty="0" err="1"/>
              <a:t>System.out.println</a:t>
            </a:r>
            <a:r>
              <a:rPr lang="en-US" sz="1400" dirty="0"/>
              <a:t>("</a:t>
            </a:r>
            <a:r>
              <a:rPr lang="en-US" sz="1400" dirty="0" err="1"/>
              <a:t>lastIndexOf</a:t>
            </a:r>
            <a:r>
              <a:rPr lang="en-US" sz="1400" dirty="0"/>
              <a:t>(the, 60) = " + </a:t>
            </a:r>
            <a:r>
              <a:rPr lang="en-US" sz="1400" dirty="0" err="1"/>
              <a:t>s.lastIndexOf</a:t>
            </a:r>
            <a:r>
              <a:rPr lang="en-US" sz="1400" dirty="0"/>
              <a:t>("the", 60)); </a:t>
            </a:r>
          </a:p>
          <a:p>
            <a:r>
              <a:rPr lang="en-US" sz="1400" dirty="0"/>
              <a:t>}</a:t>
            </a:r>
          </a:p>
          <a:p>
            <a:r>
              <a:rPr lang="en-US" sz="1400" dirty="0"/>
              <a:t> } </a:t>
            </a:r>
          </a:p>
          <a:p>
            <a:endParaRPr lang="en-US" sz="1400" dirty="0"/>
          </a:p>
          <a:p>
            <a:endParaRPr lang="en-US" sz="1400" dirty="0"/>
          </a:p>
          <a:p>
            <a:r>
              <a:rPr lang="en-US" sz="1400" dirty="0"/>
              <a:t>Here is the output of this program:</a:t>
            </a:r>
          </a:p>
          <a:p>
            <a:r>
              <a:rPr lang="en-US" sz="1400" dirty="0"/>
              <a:t> Now is the time for all good men to come to the aid of their country. </a:t>
            </a:r>
          </a:p>
          <a:p>
            <a:r>
              <a:rPr lang="en-US" sz="1400" dirty="0" err="1"/>
              <a:t>indexOf</a:t>
            </a:r>
            <a:r>
              <a:rPr lang="en-US" sz="1400" dirty="0"/>
              <a:t>(t) = 7</a:t>
            </a:r>
          </a:p>
          <a:p>
            <a:r>
              <a:rPr lang="en-US" sz="1400" dirty="0" err="1"/>
              <a:t>lastIndexOf</a:t>
            </a:r>
            <a:r>
              <a:rPr lang="en-US" sz="1400" dirty="0"/>
              <a:t>(t) = 65 </a:t>
            </a:r>
          </a:p>
          <a:p>
            <a:r>
              <a:rPr lang="en-US" sz="1400" dirty="0" err="1"/>
              <a:t>indexOf</a:t>
            </a:r>
            <a:r>
              <a:rPr lang="en-US" sz="1400" dirty="0"/>
              <a:t>(the) = 7</a:t>
            </a:r>
          </a:p>
          <a:p>
            <a:r>
              <a:rPr lang="en-US" sz="1400" dirty="0" err="1"/>
              <a:t>lastIndexOf</a:t>
            </a:r>
            <a:r>
              <a:rPr lang="en-US" sz="1400" dirty="0"/>
              <a:t>(the) = 55 </a:t>
            </a:r>
          </a:p>
          <a:p>
            <a:r>
              <a:rPr lang="en-US" sz="1400" dirty="0" err="1"/>
              <a:t>indexOf</a:t>
            </a:r>
            <a:r>
              <a:rPr lang="en-US" sz="1400" dirty="0"/>
              <a:t>(t, 10) = 11 </a:t>
            </a:r>
          </a:p>
          <a:p>
            <a:r>
              <a:rPr lang="en-US" sz="1400" dirty="0" err="1"/>
              <a:t>lastIndexOf</a:t>
            </a:r>
            <a:r>
              <a:rPr lang="en-US" sz="1400" dirty="0"/>
              <a:t>(t, 60) = 55 </a:t>
            </a:r>
          </a:p>
          <a:p>
            <a:r>
              <a:rPr lang="en-US" sz="1400" dirty="0" err="1"/>
              <a:t>indexOf</a:t>
            </a:r>
            <a:r>
              <a:rPr lang="en-US" sz="1400" dirty="0"/>
              <a:t>(the, 10) = 44 </a:t>
            </a:r>
          </a:p>
          <a:p>
            <a:r>
              <a:rPr lang="en-US" sz="1400" dirty="0" err="1"/>
              <a:t>lastIndexOf</a:t>
            </a:r>
            <a:r>
              <a:rPr lang="en-US" sz="1400" dirty="0"/>
              <a:t>(the, 60) = 55</a:t>
            </a:r>
            <a:endParaRPr lang="en-IN" sz="1400" dirty="0"/>
          </a:p>
        </p:txBody>
      </p:sp>
    </p:spTree>
    <p:extLst>
      <p:ext uri="{BB962C8B-B14F-4D97-AF65-F5344CB8AC3E}">
        <p14:creationId xmlns:p14="http://schemas.microsoft.com/office/powerpoint/2010/main" val="144792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22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226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1195</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dc:creator>
  <cp:lastModifiedBy>gowravyadav20@gmail.com</cp:lastModifiedBy>
  <cp:revision>11</cp:revision>
  <dcterms:created xsi:type="dcterms:W3CDTF">2019-11-17T11:50:18Z</dcterms:created>
  <dcterms:modified xsi:type="dcterms:W3CDTF">2019-11-17T18:40:24Z</dcterms:modified>
</cp:coreProperties>
</file>