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5"/>
  </p:notesMasterIdLst>
  <p:sldIdLst>
    <p:sldId id="3825" r:id="rId5"/>
    <p:sldId id="3826" r:id="rId6"/>
    <p:sldId id="3838" r:id="rId7"/>
    <p:sldId id="3839" r:id="rId8"/>
    <p:sldId id="3840" r:id="rId9"/>
    <p:sldId id="3841" r:id="rId10"/>
    <p:sldId id="3842" r:id="rId11"/>
    <p:sldId id="3856" r:id="rId12"/>
    <p:sldId id="3843" r:id="rId13"/>
    <p:sldId id="3857" r:id="rId14"/>
    <p:sldId id="3845" r:id="rId15"/>
    <p:sldId id="3846" r:id="rId16"/>
    <p:sldId id="3859" r:id="rId17"/>
    <p:sldId id="3858" r:id="rId18"/>
    <p:sldId id="3847" r:id="rId19"/>
    <p:sldId id="3860" r:id="rId20"/>
    <p:sldId id="3844" r:id="rId21"/>
    <p:sldId id="3827" r:id="rId22"/>
    <p:sldId id="3852" r:id="rId23"/>
    <p:sldId id="3853" r:id="rId24"/>
    <p:sldId id="3850" r:id="rId25"/>
    <p:sldId id="3854" r:id="rId26"/>
    <p:sldId id="3834" r:id="rId27"/>
    <p:sldId id="3851" r:id="rId28"/>
    <p:sldId id="3849" r:id="rId29"/>
    <p:sldId id="3835" r:id="rId30"/>
    <p:sldId id="3836" r:id="rId31"/>
    <p:sldId id="3848" r:id="rId32"/>
    <p:sldId id="3862" r:id="rId33"/>
    <p:sldId id="38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b="0" dirty="0"/>
            <a:t>because these institutions do not exist , the un must now invent them .</a:t>
          </a:r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da es diese institutionen jedoch nicht gibt , muss die uno sie nun entwickeln .</a:t>
          </a:r>
          <a:endParaRPr lang="en-IN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da diese institutionen nicht gibt , müssen sie jetzt die uno übernehmen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dirty="0"/>
            <a:t>but adequate investment in mitigating the damage could partly resolve the problem .</a:t>
          </a:r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doch könnten angemessene investitionen in die schadensminderung das problem teilweise lösen .</a:t>
          </a:r>
          <a:endParaRPr lang="en-US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doch könnten investitionen in die kurzfristigen schaden durch die &lt;unk&gt; dieses problem teilweise lösen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IN" dirty="0"/>
            <a:t>just 27 % chose </a:t>
          </a:r>
          <a:r>
            <a:rPr lang="en-IN" dirty="0" err="1"/>
            <a:t>america</a:t>
          </a:r>
          <a:r>
            <a:rPr lang="en-IN" dirty="0"/>
            <a:t> .</a:t>
          </a:r>
          <a:endParaRPr lang="en-US" dirty="0"/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nur 27 % entschieden sich für amerika .</a:t>
          </a:r>
          <a:endParaRPr lang="en-IN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nur 27 % hat sich amerika entschieden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dirty="0" err="1"/>
            <a:t>algeria</a:t>
          </a:r>
          <a:r>
            <a:rPr lang="en-US" dirty="0"/>
            <a:t> ’s economy has been running in place , with most major businesses and banks still in state hands .</a:t>
          </a:r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algeriens wirtschaft tritt auf der stelle und die meisten größeren unternehmen und banken befinden sich in staatlicher hand .</a:t>
          </a:r>
          <a:endParaRPr lang="en-US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algeriens wirtschaft war in den meisten großen händen der banken und der banken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dirty="0"/>
            <a:t>in that case , the us could face retaliatory measures worth up to $ 400 billion per year if it did </a:t>
          </a:r>
          <a:r>
            <a:rPr lang="en-US" dirty="0" err="1"/>
            <a:t>n’t</a:t>
          </a:r>
          <a:r>
            <a:rPr lang="en-US" dirty="0"/>
            <a:t> repeal the tax .</a:t>
          </a:r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in diesem fall könnten die usa , sollten sie die steuer nicht zurückziehen , zu strafzahlungen in höhe von bis zu 400 milliarden dollar im jahr verurteilt werden .</a:t>
          </a:r>
          <a:endParaRPr lang="en-US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in diesem fall könnten die usa vor 400 milliarden dollar , um die fälligen ausgaben nicht zu stabilisieren , wenn es sich nicht an den &lt;unk&gt;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dirty="0"/>
            <a:t>moreover , private and public - sector debt levels tend to be much lower in the emerging economies .</a:t>
          </a:r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dirty="0"/>
            <a:t>zum anderen sind dort die verschuldungsniveaus sowohl im privaten als auch im öffentlichen sektor meist wesentlich niedriger .</a:t>
          </a:r>
          <a:endParaRPr lang="en-US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dirty="0"/>
            <a:t>zudem sind die staatsfonds und der privaten staatsverschuldung tendenziell viel niedriger .</a:t>
          </a:r>
          <a:endParaRPr lang="en-US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B594B2-C446-46A3-B971-699B3363B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B299A2-D2E3-48B7-BE7C-BBA2518D45B0}">
      <dgm:prSet/>
      <dgm:spPr/>
      <dgm:t>
        <a:bodyPr/>
        <a:lstStyle/>
        <a:p>
          <a:r>
            <a:rPr lang="en-US" b="1" dirty="0"/>
            <a:t>English: </a:t>
          </a:r>
          <a:r>
            <a:rPr lang="en-US" b="0" dirty="0" err="1"/>
            <a:t>sort_regular</a:t>
          </a:r>
          <a:r>
            <a:rPr lang="en-US" b="0" dirty="0"/>
            <a:t> - compare items normally</a:t>
          </a:r>
          <a:r>
            <a:rPr lang="en-US" b="1" dirty="0"/>
            <a:t> </a:t>
          </a:r>
          <a:endParaRPr lang="en-US" dirty="0"/>
        </a:p>
      </dgm:t>
    </dgm:pt>
    <dgm:pt modelId="{FCB797EC-83A5-4215-A180-E1A4AF8C53E5}" type="parTrans" cxnId="{721ADB4F-1ED8-4A9B-AFDE-32F220EEF412}">
      <dgm:prSet/>
      <dgm:spPr/>
      <dgm:t>
        <a:bodyPr/>
        <a:lstStyle/>
        <a:p>
          <a:endParaRPr lang="en-US"/>
        </a:p>
      </dgm:t>
    </dgm:pt>
    <dgm:pt modelId="{2ADCBEE8-56A6-4DCF-9DAF-31A82A0A058D}" type="sibTrans" cxnId="{721ADB4F-1ED8-4A9B-AFDE-32F220EEF412}">
      <dgm:prSet/>
      <dgm:spPr/>
      <dgm:t>
        <a:bodyPr/>
        <a:lstStyle/>
        <a:p>
          <a:endParaRPr lang="en-US"/>
        </a:p>
      </dgm:t>
    </dgm:pt>
    <dgm:pt modelId="{F4E1E5B0-6553-4794-8036-4DCF03794EBC}">
      <dgm:prSet/>
      <dgm:spPr/>
      <dgm:t>
        <a:bodyPr/>
        <a:lstStyle/>
        <a:p>
          <a:r>
            <a:rPr lang="en-US" b="1" dirty="0"/>
            <a:t>German: </a:t>
          </a:r>
          <a:r>
            <a:rPr lang="de-DE" b="0" dirty="0"/>
            <a:t>sort_regular - vergleiche felder normal</a:t>
          </a:r>
          <a:endParaRPr lang="en-US" b="0" dirty="0"/>
        </a:p>
      </dgm:t>
    </dgm:pt>
    <dgm:pt modelId="{631E5D15-DEC7-4F9C-B5AD-8E13C6EEF947}" type="parTrans" cxnId="{6353C774-220D-4716-B286-278782569C73}">
      <dgm:prSet/>
      <dgm:spPr/>
      <dgm:t>
        <a:bodyPr/>
        <a:lstStyle/>
        <a:p>
          <a:endParaRPr lang="en-US"/>
        </a:p>
      </dgm:t>
    </dgm:pt>
    <dgm:pt modelId="{978251F6-E175-4E83-8C57-070180EACE7F}" type="sibTrans" cxnId="{6353C774-220D-4716-B286-278782569C73}">
      <dgm:prSet/>
      <dgm:spPr/>
      <dgm:t>
        <a:bodyPr/>
        <a:lstStyle/>
        <a:p>
          <a:endParaRPr lang="en-US"/>
        </a:p>
      </dgm:t>
    </dgm:pt>
    <dgm:pt modelId="{D9DB5132-E956-453D-9739-79C70799D965}">
      <dgm:prSet/>
      <dgm:spPr/>
      <dgm:t>
        <a:bodyPr/>
        <a:lstStyle/>
        <a:p>
          <a:r>
            <a:rPr lang="en-US" b="1" dirty="0"/>
            <a:t>Translated sentence: </a:t>
          </a:r>
          <a:r>
            <a:rPr lang="de-DE" b="0" dirty="0"/>
            <a:t>sort_regular - vergleiche einträge normal</a:t>
          </a:r>
          <a:endParaRPr lang="en-US" b="0" dirty="0"/>
        </a:p>
      </dgm:t>
    </dgm:pt>
    <dgm:pt modelId="{30B1811F-A83E-4515-B31F-14225F0C3604}" type="parTrans" cxnId="{E6999F58-9675-412D-8BC0-DB7211C825F7}">
      <dgm:prSet/>
      <dgm:spPr/>
      <dgm:t>
        <a:bodyPr/>
        <a:lstStyle/>
        <a:p>
          <a:endParaRPr lang="en-US"/>
        </a:p>
      </dgm:t>
    </dgm:pt>
    <dgm:pt modelId="{D7AE3D28-312C-4980-9B9B-54373487F22A}" type="sibTrans" cxnId="{E6999F58-9675-412D-8BC0-DB7211C825F7}">
      <dgm:prSet/>
      <dgm:spPr/>
      <dgm:t>
        <a:bodyPr/>
        <a:lstStyle/>
        <a:p>
          <a:endParaRPr lang="en-US"/>
        </a:p>
      </dgm:t>
    </dgm:pt>
    <dgm:pt modelId="{FF5431DE-F9A8-4393-9B76-5FAF1C37C62C}" type="pres">
      <dgm:prSet presAssocID="{04B594B2-C446-46A3-B971-699B3363B7FA}" presName="linear" presStyleCnt="0">
        <dgm:presLayoutVars>
          <dgm:animLvl val="lvl"/>
          <dgm:resizeHandles val="exact"/>
        </dgm:presLayoutVars>
      </dgm:prSet>
      <dgm:spPr/>
    </dgm:pt>
    <dgm:pt modelId="{FEB3B003-DF25-4422-BEF4-7C5E09022C07}" type="pres">
      <dgm:prSet presAssocID="{5CB299A2-D2E3-48B7-BE7C-BBA2518D4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3E49DF-7395-41F8-9280-2BE29ADD25F3}" type="pres">
      <dgm:prSet presAssocID="{2ADCBEE8-56A6-4DCF-9DAF-31A82A0A058D}" presName="spacer" presStyleCnt="0"/>
      <dgm:spPr/>
    </dgm:pt>
    <dgm:pt modelId="{0266548F-40A0-477B-AE49-27D373621EEB}" type="pres">
      <dgm:prSet presAssocID="{F4E1E5B0-6553-4794-8036-4DCF03794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00DA51-5B4E-419A-B407-651330E9E4D3}" type="pres">
      <dgm:prSet presAssocID="{978251F6-E175-4E83-8C57-070180EACE7F}" presName="spacer" presStyleCnt="0"/>
      <dgm:spPr/>
    </dgm:pt>
    <dgm:pt modelId="{AE539197-E8F4-49F1-9FC0-47EF8F734B1A}" type="pres">
      <dgm:prSet presAssocID="{D9DB5132-E956-453D-9739-79C70799D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705009-9890-42C0-879A-A06C6AD4CBFC}" type="presOf" srcId="{5CB299A2-D2E3-48B7-BE7C-BBA2518D45B0}" destId="{FEB3B003-DF25-4422-BEF4-7C5E09022C07}" srcOrd="0" destOrd="0" presId="urn:microsoft.com/office/officeart/2005/8/layout/vList2"/>
    <dgm:cxn modelId="{721ADB4F-1ED8-4A9B-AFDE-32F220EEF412}" srcId="{04B594B2-C446-46A3-B971-699B3363B7FA}" destId="{5CB299A2-D2E3-48B7-BE7C-BBA2518D45B0}" srcOrd="0" destOrd="0" parTransId="{FCB797EC-83A5-4215-A180-E1A4AF8C53E5}" sibTransId="{2ADCBEE8-56A6-4DCF-9DAF-31A82A0A058D}"/>
    <dgm:cxn modelId="{6353C774-220D-4716-B286-278782569C73}" srcId="{04B594B2-C446-46A3-B971-699B3363B7FA}" destId="{F4E1E5B0-6553-4794-8036-4DCF03794EBC}" srcOrd="1" destOrd="0" parTransId="{631E5D15-DEC7-4F9C-B5AD-8E13C6EEF947}" sibTransId="{978251F6-E175-4E83-8C57-070180EACE7F}"/>
    <dgm:cxn modelId="{E6999F58-9675-412D-8BC0-DB7211C825F7}" srcId="{04B594B2-C446-46A3-B971-699B3363B7FA}" destId="{D9DB5132-E956-453D-9739-79C70799D965}" srcOrd="2" destOrd="0" parTransId="{30B1811F-A83E-4515-B31F-14225F0C3604}" sibTransId="{D7AE3D28-312C-4980-9B9B-54373487F22A}"/>
    <dgm:cxn modelId="{7E04D18F-66F2-4E36-AFBE-3EC03238C9D3}" type="presOf" srcId="{F4E1E5B0-6553-4794-8036-4DCF03794EBC}" destId="{0266548F-40A0-477B-AE49-27D373621EEB}" srcOrd="0" destOrd="0" presId="urn:microsoft.com/office/officeart/2005/8/layout/vList2"/>
    <dgm:cxn modelId="{F2B956C0-73C7-4E8B-BC92-731E3D4F6AC6}" type="presOf" srcId="{04B594B2-C446-46A3-B971-699B3363B7FA}" destId="{FF5431DE-F9A8-4393-9B76-5FAF1C37C62C}" srcOrd="0" destOrd="0" presId="urn:microsoft.com/office/officeart/2005/8/layout/vList2"/>
    <dgm:cxn modelId="{951269C1-77E5-46A9-A261-F8F2263EA885}" type="presOf" srcId="{D9DB5132-E956-453D-9739-79C70799D965}" destId="{AE539197-E8F4-49F1-9FC0-47EF8F734B1A}" srcOrd="0" destOrd="0" presId="urn:microsoft.com/office/officeart/2005/8/layout/vList2"/>
    <dgm:cxn modelId="{67328A55-7E18-4F08-AF08-96C36463FA6F}" type="presParOf" srcId="{FF5431DE-F9A8-4393-9B76-5FAF1C37C62C}" destId="{FEB3B003-DF25-4422-BEF4-7C5E09022C07}" srcOrd="0" destOrd="0" presId="urn:microsoft.com/office/officeart/2005/8/layout/vList2"/>
    <dgm:cxn modelId="{85383BE6-12B5-49BB-B489-5A985DF372C8}" type="presParOf" srcId="{FF5431DE-F9A8-4393-9B76-5FAF1C37C62C}" destId="{F33E49DF-7395-41F8-9280-2BE29ADD25F3}" srcOrd="1" destOrd="0" presId="urn:microsoft.com/office/officeart/2005/8/layout/vList2"/>
    <dgm:cxn modelId="{2CDDC271-E49B-47CE-BD48-DB439087C3ED}" type="presParOf" srcId="{FF5431DE-F9A8-4393-9B76-5FAF1C37C62C}" destId="{0266548F-40A0-477B-AE49-27D373621EEB}" srcOrd="2" destOrd="0" presId="urn:microsoft.com/office/officeart/2005/8/layout/vList2"/>
    <dgm:cxn modelId="{FE706852-EC87-415D-9A44-0AF336E87253}" type="presParOf" srcId="{FF5431DE-F9A8-4393-9B76-5FAF1C37C62C}" destId="{8E00DA51-5B4E-419A-B407-651330E9E4D3}" srcOrd="3" destOrd="0" presId="urn:microsoft.com/office/officeart/2005/8/layout/vList2"/>
    <dgm:cxn modelId="{66730E94-B190-4268-93EF-1A8241F65136}" type="presParOf" srcId="{FF5431DE-F9A8-4393-9B76-5FAF1C37C62C}" destId="{AE539197-E8F4-49F1-9FC0-47EF8F734B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219469"/>
          <a:ext cx="6303729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English: </a:t>
          </a:r>
          <a:r>
            <a:rPr lang="en-US" sz="3000" b="0" kern="1200" dirty="0"/>
            <a:t>because these institutions do not exist , the un must now invent them .</a:t>
          </a:r>
        </a:p>
      </dsp:txBody>
      <dsp:txXfrm>
        <a:off x="80532" y="300001"/>
        <a:ext cx="6142665" cy="1488636"/>
      </dsp:txXfrm>
    </dsp:sp>
    <dsp:sp modelId="{0266548F-40A0-477B-AE49-27D373621EEB}">
      <dsp:nvSpPr>
        <dsp:cNvPr id="0" name=""/>
        <dsp:cNvSpPr/>
      </dsp:nvSpPr>
      <dsp:spPr>
        <a:xfrm>
          <a:off x="0" y="1955569"/>
          <a:ext cx="6303729" cy="1649700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German: </a:t>
          </a:r>
          <a:r>
            <a:rPr lang="de-DE" sz="3000" kern="1200" dirty="0"/>
            <a:t>da es diese institutionen jedoch nicht gibt , muss die uno sie nun entwickeln .</a:t>
          </a:r>
          <a:endParaRPr lang="en-IN" sz="3000" kern="1200" dirty="0"/>
        </a:p>
      </dsp:txBody>
      <dsp:txXfrm>
        <a:off x="80532" y="2036101"/>
        <a:ext cx="6142665" cy="1488636"/>
      </dsp:txXfrm>
    </dsp:sp>
    <dsp:sp modelId="{AE539197-E8F4-49F1-9FC0-47EF8F734B1A}">
      <dsp:nvSpPr>
        <dsp:cNvPr id="0" name=""/>
        <dsp:cNvSpPr/>
      </dsp:nvSpPr>
      <dsp:spPr>
        <a:xfrm>
          <a:off x="0" y="3691669"/>
          <a:ext cx="6303729" cy="164970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Translated sentence: </a:t>
          </a:r>
          <a:r>
            <a:rPr lang="de-DE" sz="3000" kern="1200" dirty="0"/>
            <a:t>da diese institutionen nicht gibt , müssen sie jetzt die uno übernehmen .</a:t>
          </a:r>
          <a:endParaRPr lang="en-US" sz="3000" kern="1200" dirty="0"/>
        </a:p>
      </dsp:txBody>
      <dsp:txXfrm>
        <a:off x="80532" y="3772201"/>
        <a:ext cx="6142665" cy="14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66321"/>
          <a:ext cx="6303729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English: </a:t>
          </a:r>
          <a:r>
            <a:rPr lang="en-US" sz="2500" kern="1200" dirty="0"/>
            <a:t>but adequate investment in mitigating the damage could partly resolve the problem .</a:t>
          </a:r>
        </a:p>
      </dsp:txBody>
      <dsp:txXfrm>
        <a:off x="85984" y="152305"/>
        <a:ext cx="6131761" cy="1589430"/>
      </dsp:txXfrm>
    </dsp:sp>
    <dsp:sp modelId="{0266548F-40A0-477B-AE49-27D373621EEB}">
      <dsp:nvSpPr>
        <dsp:cNvPr id="0" name=""/>
        <dsp:cNvSpPr/>
      </dsp:nvSpPr>
      <dsp:spPr>
        <a:xfrm>
          <a:off x="0" y="1899720"/>
          <a:ext cx="6303729" cy="1761398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German: </a:t>
          </a:r>
          <a:r>
            <a:rPr lang="de-DE" sz="2500" kern="1200" dirty="0"/>
            <a:t>doch könnten angemessene investitionen in die schadensminderung das problem teilweise lösen .</a:t>
          </a:r>
          <a:endParaRPr lang="en-US" sz="2500" kern="1200" dirty="0"/>
        </a:p>
      </dsp:txBody>
      <dsp:txXfrm>
        <a:off x="85984" y="1985704"/>
        <a:ext cx="6131761" cy="1589430"/>
      </dsp:txXfrm>
    </dsp:sp>
    <dsp:sp modelId="{AE539197-E8F4-49F1-9FC0-47EF8F734B1A}">
      <dsp:nvSpPr>
        <dsp:cNvPr id="0" name=""/>
        <dsp:cNvSpPr/>
      </dsp:nvSpPr>
      <dsp:spPr>
        <a:xfrm>
          <a:off x="0" y="3733118"/>
          <a:ext cx="6303729" cy="1761398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Translated sentence: </a:t>
          </a:r>
          <a:r>
            <a:rPr lang="de-DE" sz="2500" kern="1200" dirty="0"/>
            <a:t>doch könnten investitionen in die kurzfristigen schaden durch die &lt;unk&gt; dieses problem teilweise lösen .</a:t>
          </a:r>
          <a:endParaRPr lang="en-US" sz="2500" kern="1200" dirty="0"/>
        </a:p>
      </dsp:txBody>
      <dsp:txXfrm>
        <a:off x="85984" y="3819102"/>
        <a:ext cx="6131761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778819"/>
          <a:ext cx="6303729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English: </a:t>
          </a:r>
          <a:r>
            <a:rPr lang="en-IN" sz="3200" kern="1200" dirty="0"/>
            <a:t>just 27 % chose </a:t>
          </a:r>
          <a:r>
            <a:rPr lang="en-IN" sz="3200" kern="1200" dirty="0" err="1"/>
            <a:t>america</a:t>
          </a:r>
          <a:r>
            <a:rPr lang="en-IN" sz="3200" kern="1200" dirty="0"/>
            <a:t> .</a:t>
          </a:r>
          <a:endParaRPr lang="en-US" sz="3200" kern="1200" dirty="0"/>
        </a:p>
      </dsp:txBody>
      <dsp:txXfrm>
        <a:off x="62141" y="840960"/>
        <a:ext cx="6179447" cy="1148678"/>
      </dsp:txXfrm>
    </dsp:sp>
    <dsp:sp modelId="{0266548F-40A0-477B-AE49-27D373621EEB}">
      <dsp:nvSpPr>
        <dsp:cNvPr id="0" name=""/>
        <dsp:cNvSpPr/>
      </dsp:nvSpPr>
      <dsp:spPr>
        <a:xfrm>
          <a:off x="0" y="2143939"/>
          <a:ext cx="6303729" cy="1272960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German: </a:t>
          </a:r>
          <a:r>
            <a:rPr lang="de-DE" sz="3200" kern="1200" dirty="0"/>
            <a:t>nur 27 % entschieden sich für amerika .</a:t>
          </a:r>
          <a:endParaRPr lang="en-IN" sz="3200" kern="1200" dirty="0"/>
        </a:p>
      </dsp:txBody>
      <dsp:txXfrm>
        <a:off x="62141" y="2206080"/>
        <a:ext cx="6179447" cy="1148678"/>
      </dsp:txXfrm>
    </dsp:sp>
    <dsp:sp modelId="{AE539197-E8F4-49F1-9FC0-47EF8F734B1A}">
      <dsp:nvSpPr>
        <dsp:cNvPr id="0" name=""/>
        <dsp:cNvSpPr/>
      </dsp:nvSpPr>
      <dsp:spPr>
        <a:xfrm>
          <a:off x="0" y="3509059"/>
          <a:ext cx="6303729" cy="127296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Translated sentence: </a:t>
          </a:r>
          <a:r>
            <a:rPr lang="de-DE" sz="3200" kern="1200" dirty="0"/>
            <a:t>nur 27 % hat sich amerika entschieden .</a:t>
          </a:r>
          <a:endParaRPr lang="en-US" sz="3200" kern="1200" dirty="0"/>
        </a:p>
      </dsp:txBody>
      <dsp:txXfrm>
        <a:off x="62141" y="3571200"/>
        <a:ext cx="6179447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66321"/>
          <a:ext cx="6303729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English: </a:t>
          </a:r>
          <a:r>
            <a:rPr lang="en-US" sz="2500" kern="1200" dirty="0" err="1"/>
            <a:t>algeria</a:t>
          </a:r>
          <a:r>
            <a:rPr lang="en-US" sz="2500" kern="1200" dirty="0"/>
            <a:t> ’s economy has been running in place , with most major businesses and banks still in state hands .</a:t>
          </a:r>
        </a:p>
      </dsp:txBody>
      <dsp:txXfrm>
        <a:off x="85984" y="152305"/>
        <a:ext cx="6131761" cy="1589430"/>
      </dsp:txXfrm>
    </dsp:sp>
    <dsp:sp modelId="{0266548F-40A0-477B-AE49-27D373621EEB}">
      <dsp:nvSpPr>
        <dsp:cNvPr id="0" name=""/>
        <dsp:cNvSpPr/>
      </dsp:nvSpPr>
      <dsp:spPr>
        <a:xfrm>
          <a:off x="0" y="1899720"/>
          <a:ext cx="6303729" cy="1761398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German: </a:t>
          </a:r>
          <a:r>
            <a:rPr lang="de-DE" sz="2500" kern="1200" dirty="0"/>
            <a:t>algeriens wirtschaft tritt auf der stelle und die meisten größeren unternehmen und banken befinden sich in staatlicher hand .</a:t>
          </a:r>
          <a:endParaRPr lang="en-US" sz="2500" kern="1200" dirty="0"/>
        </a:p>
      </dsp:txBody>
      <dsp:txXfrm>
        <a:off x="85984" y="1985704"/>
        <a:ext cx="6131761" cy="1589430"/>
      </dsp:txXfrm>
    </dsp:sp>
    <dsp:sp modelId="{AE539197-E8F4-49F1-9FC0-47EF8F734B1A}">
      <dsp:nvSpPr>
        <dsp:cNvPr id="0" name=""/>
        <dsp:cNvSpPr/>
      </dsp:nvSpPr>
      <dsp:spPr>
        <a:xfrm>
          <a:off x="0" y="3733118"/>
          <a:ext cx="6303729" cy="1761398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Translated sentence: </a:t>
          </a:r>
          <a:r>
            <a:rPr lang="de-DE" sz="2500" kern="1200" dirty="0"/>
            <a:t>algeriens wirtschaft war in den meisten großen händen der banken und der banken .</a:t>
          </a:r>
          <a:endParaRPr lang="en-US" sz="2500" kern="1200" dirty="0"/>
        </a:p>
      </dsp:txBody>
      <dsp:txXfrm>
        <a:off x="85984" y="3819102"/>
        <a:ext cx="6131761" cy="158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283449"/>
          <a:ext cx="6303729" cy="16204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English: </a:t>
          </a:r>
          <a:r>
            <a:rPr lang="en-US" sz="2300" kern="1200" dirty="0"/>
            <a:t>in that case , the us could face retaliatory measures worth up to $ 400 billion per year if it did </a:t>
          </a:r>
          <a:r>
            <a:rPr lang="en-US" sz="2300" kern="1200" dirty="0" err="1"/>
            <a:t>n’t</a:t>
          </a:r>
          <a:r>
            <a:rPr lang="en-US" sz="2300" kern="1200" dirty="0"/>
            <a:t> repeal the tax .</a:t>
          </a:r>
        </a:p>
      </dsp:txBody>
      <dsp:txXfrm>
        <a:off x="79106" y="362555"/>
        <a:ext cx="6145517" cy="1462274"/>
      </dsp:txXfrm>
    </dsp:sp>
    <dsp:sp modelId="{0266548F-40A0-477B-AE49-27D373621EEB}">
      <dsp:nvSpPr>
        <dsp:cNvPr id="0" name=""/>
        <dsp:cNvSpPr/>
      </dsp:nvSpPr>
      <dsp:spPr>
        <a:xfrm>
          <a:off x="0" y="1970176"/>
          <a:ext cx="6303729" cy="1620486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German: </a:t>
          </a:r>
          <a:r>
            <a:rPr lang="de-DE" sz="2300" kern="1200" dirty="0"/>
            <a:t>in diesem fall könnten die usa , sollten sie die steuer nicht zurückziehen , zu strafzahlungen in höhe von bis zu 400 milliarden dollar im jahr verurteilt werden .</a:t>
          </a:r>
          <a:endParaRPr lang="en-US" sz="2300" kern="1200" dirty="0"/>
        </a:p>
      </dsp:txBody>
      <dsp:txXfrm>
        <a:off x="79106" y="2049282"/>
        <a:ext cx="6145517" cy="1462274"/>
      </dsp:txXfrm>
    </dsp:sp>
    <dsp:sp modelId="{AE539197-E8F4-49F1-9FC0-47EF8F734B1A}">
      <dsp:nvSpPr>
        <dsp:cNvPr id="0" name=""/>
        <dsp:cNvSpPr/>
      </dsp:nvSpPr>
      <dsp:spPr>
        <a:xfrm>
          <a:off x="0" y="3656902"/>
          <a:ext cx="6303729" cy="1620486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Translated sentence: </a:t>
          </a:r>
          <a:r>
            <a:rPr lang="de-DE" sz="2300" kern="1200" dirty="0"/>
            <a:t>in diesem fall könnten die usa vor 400 milliarden dollar , um die fälligen ausgaben nicht zu stabilisieren , wenn es sich nicht an den &lt;unk&gt; .</a:t>
          </a:r>
          <a:endParaRPr lang="en-US" sz="2300" kern="1200" dirty="0"/>
        </a:p>
      </dsp:txBody>
      <dsp:txXfrm>
        <a:off x="79106" y="3736008"/>
        <a:ext cx="6145517" cy="1462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66321"/>
          <a:ext cx="6303729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English: </a:t>
          </a:r>
          <a:r>
            <a:rPr lang="en-US" sz="2500" kern="1200" dirty="0"/>
            <a:t>moreover , private and public - sector debt levels tend to be much lower in the emerging economies .</a:t>
          </a:r>
        </a:p>
      </dsp:txBody>
      <dsp:txXfrm>
        <a:off x="85984" y="152305"/>
        <a:ext cx="6131761" cy="1589430"/>
      </dsp:txXfrm>
    </dsp:sp>
    <dsp:sp modelId="{0266548F-40A0-477B-AE49-27D373621EEB}">
      <dsp:nvSpPr>
        <dsp:cNvPr id="0" name=""/>
        <dsp:cNvSpPr/>
      </dsp:nvSpPr>
      <dsp:spPr>
        <a:xfrm>
          <a:off x="0" y="1899720"/>
          <a:ext cx="6303729" cy="1761398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German: </a:t>
          </a:r>
          <a:r>
            <a:rPr lang="de-DE" sz="2500" kern="1200" dirty="0"/>
            <a:t>zum anderen sind dort die verschuldungsniveaus sowohl im privaten als auch im öffentlichen sektor meist wesentlich niedriger .</a:t>
          </a:r>
          <a:endParaRPr lang="en-US" sz="2500" kern="1200" dirty="0"/>
        </a:p>
      </dsp:txBody>
      <dsp:txXfrm>
        <a:off x="85984" y="1985704"/>
        <a:ext cx="6131761" cy="1589430"/>
      </dsp:txXfrm>
    </dsp:sp>
    <dsp:sp modelId="{AE539197-E8F4-49F1-9FC0-47EF8F734B1A}">
      <dsp:nvSpPr>
        <dsp:cNvPr id="0" name=""/>
        <dsp:cNvSpPr/>
      </dsp:nvSpPr>
      <dsp:spPr>
        <a:xfrm>
          <a:off x="0" y="3733118"/>
          <a:ext cx="6303729" cy="1761398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Translated sentence: </a:t>
          </a:r>
          <a:r>
            <a:rPr lang="de-DE" sz="2500" kern="1200" dirty="0"/>
            <a:t>zudem sind die staatsfonds und der privaten staatsverschuldung tendenziell viel niedriger .</a:t>
          </a:r>
          <a:endParaRPr lang="en-US" sz="2500" kern="1200" dirty="0"/>
        </a:p>
      </dsp:txBody>
      <dsp:txXfrm>
        <a:off x="85984" y="3819102"/>
        <a:ext cx="6131761" cy="1589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B003-DF25-4422-BEF4-7C5E09022C07}">
      <dsp:nvSpPr>
        <dsp:cNvPr id="0" name=""/>
        <dsp:cNvSpPr/>
      </dsp:nvSpPr>
      <dsp:spPr>
        <a:xfrm>
          <a:off x="0" y="62779"/>
          <a:ext cx="6303729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English: </a:t>
          </a:r>
          <a:r>
            <a:rPr lang="en-US" sz="3200" b="0" kern="1200" dirty="0" err="1"/>
            <a:t>sort_regular</a:t>
          </a:r>
          <a:r>
            <a:rPr lang="en-US" sz="3200" b="0" kern="1200" dirty="0"/>
            <a:t> - compare items normally</a:t>
          </a:r>
          <a:r>
            <a:rPr lang="en-US" sz="3200" b="1" kern="1200" dirty="0"/>
            <a:t> </a:t>
          </a:r>
          <a:endParaRPr lang="en-US" sz="3200" kern="1200" dirty="0"/>
        </a:p>
      </dsp:txBody>
      <dsp:txXfrm>
        <a:off x="85444" y="148223"/>
        <a:ext cx="6132841" cy="1579432"/>
      </dsp:txXfrm>
    </dsp:sp>
    <dsp:sp modelId="{0266548F-40A0-477B-AE49-27D373621EEB}">
      <dsp:nvSpPr>
        <dsp:cNvPr id="0" name=""/>
        <dsp:cNvSpPr/>
      </dsp:nvSpPr>
      <dsp:spPr>
        <a:xfrm>
          <a:off x="0" y="1905259"/>
          <a:ext cx="6303729" cy="1750320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German: </a:t>
          </a:r>
          <a:r>
            <a:rPr lang="de-DE" sz="3200" b="0" kern="1200" dirty="0"/>
            <a:t>sort_regular - vergleiche felder normal</a:t>
          </a:r>
          <a:endParaRPr lang="en-US" sz="3200" b="0" kern="1200" dirty="0"/>
        </a:p>
      </dsp:txBody>
      <dsp:txXfrm>
        <a:off x="85444" y="1990703"/>
        <a:ext cx="6132841" cy="1579432"/>
      </dsp:txXfrm>
    </dsp:sp>
    <dsp:sp modelId="{AE539197-E8F4-49F1-9FC0-47EF8F734B1A}">
      <dsp:nvSpPr>
        <dsp:cNvPr id="0" name=""/>
        <dsp:cNvSpPr/>
      </dsp:nvSpPr>
      <dsp:spPr>
        <a:xfrm>
          <a:off x="0" y="3747739"/>
          <a:ext cx="6303729" cy="175032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Translated sentence: </a:t>
          </a:r>
          <a:r>
            <a:rPr lang="de-DE" sz="3200" b="0" kern="1200" dirty="0"/>
            <a:t>sort_regular - vergleiche einträge normal</a:t>
          </a:r>
          <a:endParaRPr lang="en-US" sz="3200" b="0" kern="1200" dirty="0"/>
        </a:p>
      </dsp:txBody>
      <dsp:txXfrm>
        <a:off x="85444" y="3833183"/>
        <a:ext cx="6132841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 YOUR OWN TRANSFORMER -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73" y="6426569"/>
            <a:ext cx="3641159" cy="66695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GOKUL SRINIVASAGAN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BC9F76-B0BF-48A6-BA51-9EB7AB9DF58B}"/>
              </a:ext>
            </a:extLst>
          </p:cNvPr>
          <p:cNvSpPr txBox="1">
            <a:spLocks/>
          </p:cNvSpPr>
          <p:nvPr/>
        </p:nvSpPr>
        <p:spPr>
          <a:xfrm>
            <a:off x="-87757" y="6426570"/>
            <a:ext cx="2784775" cy="66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40627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Decoder layer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421" y="581423"/>
            <a:ext cx="7621380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DecoderLayer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self.self_attn_layer_norm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nn.LayerNorm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self.enc_attn_layer_norm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nn.LayerNorm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self.feed_forward_layer_norm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nn.LayerNorm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self.self_attention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MultiHeadAttentionLayer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self.encoder_attention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MultiHeadAttentionLayer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self.positionwise_feedforward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PositionwiseFeedforwardLayer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(dropout)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F23FE-3447-41DA-BE76-D7892B3B737A}"/>
              </a:ext>
            </a:extLst>
          </p:cNvPr>
          <p:cNvSpPr/>
          <p:nvPr/>
        </p:nvSpPr>
        <p:spPr>
          <a:xfrm>
            <a:off x="2154225" y="2335030"/>
            <a:ext cx="1189339" cy="2643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40627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Decoder layer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421" y="581423"/>
            <a:ext cx="7621380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forward(self,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  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#trg_mask = [batch size,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1,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trg_attn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self.self_attention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self.self_attn_layer_norm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+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trg_attn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trg_attn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self.encoder_attention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self.enc_attn_layer_norm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+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trg_attn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self.positionwise_feedforward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self.feed_forward_layer_norm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+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endParaRPr lang="en-I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F23FE-3447-41DA-BE76-D7892B3B737A}"/>
              </a:ext>
            </a:extLst>
          </p:cNvPr>
          <p:cNvSpPr/>
          <p:nvPr/>
        </p:nvSpPr>
        <p:spPr>
          <a:xfrm>
            <a:off x="2154225" y="2335030"/>
            <a:ext cx="1189339" cy="2643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9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class Decoder(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dropout, device,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30):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self.tok_embedding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nn.Embedding.from_pretrained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self.get_positional_encoding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nn.ModuleList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DecoderLayer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dropout) for _ in range(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self.fc_out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(dropout)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self.scale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torch.sqrt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torch.FloatTensor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])).to(device)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D14F1-25C8-474A-82C7-D89F0E4D3A60}"/>
              </a:ext>
            </a:extLst>
          </p:cNvPr>
          <p:cNvSpPr/>
          <p:nvPr/>
        </p:nvSpPr>
        <p:spPr>
          <a:xfrm>
            <a:off x="2154225" y="1339273"/>
            <a:ext cx="1566199" cy="442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def forward(self,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#trg_mask = [batch size,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1,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[0]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[1]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(0).repeat(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1).to(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#pos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self.tok_embedding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self.scale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 +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for layer in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layer(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output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self.fc_out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#output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output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D14F1-25C8-474A-82C7-D89F0E4D3A60}"/>
              </a:ext>
            </a:extLst>
          </p:cNvPr>
          <p:cNvSpPr/>
          <p:nvPr/>
        </p:nvSpPr>
        <p:spPr>
          <a:xfrm>
            <a:off x="2154225" y="1339273"/>
            <a:ext cx="1566199" cy="442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6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get_positional_encoding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torch.zeros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position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torch.exp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2) * (-math.log(10000.0) /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 0::2]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torch.sin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(position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 1::2]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torch.cos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(position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endParaRPr lang="en-I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D14F1-25C8-474A-82C7-D89F0E4D3A60}"/>
              </a:ext>
            </a:extLst>
          </p:cNvPr>
          <p:cNvSpPr/>
          <p:nvPr/>
        </p:nvSpPr>
        <p:spPr>
          <a:xfrm>
            <a:off x="2154225" y="1339273"/>
            <a:ext cx="1566199" cy="442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0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Transformer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class Transformer(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__(self, encoder, decoder,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src_pad_idx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trg_pad_idx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device):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__()        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self.encoder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encoder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self.decoder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decoder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self.src_pad_idx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src_pad_idx</a:t>
            </a:r>
            <a:endParaRPr lang="en-IN" sz="1400" b="0" dirty="0"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self.trg_pad_idx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trg_pad_idx</a:t>
            </a:r>
            <a:endParaRPr lang="en-IN" sz="1400" b="0" dirty="0"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device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make_src_mask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#src = [batch size,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!=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self.src_pad_idx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(1).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(2)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#src_mask = [batch size, 1, 1,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src_mask.to(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C557A-32FD-4E33-8677-B2DE119BCC58}"/>
              </a:ext>
            </a:extLst>
          </p:cNvPr>
          <p:cNvSpPr/>
          <p:nvPr/>
        </p:nvSpPr>
        <p:spPr>
          <a:xfrm>
            <a:off x="558165" y="1295937"/>
            <a:ext cx="3162259" cy="44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7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Transformer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make_trg_mask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#trg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[1]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batch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[0]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torch.tril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torch.ones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))).expand(batch, 1,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#trg_mask = [batch size,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return trg_mask.to(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effectLst/>
                <a:latin typeface="Consolas" panose="020B0609020204030204" pitchFamily="49" charset="0"/>
              </a:rPr>
              <a:t>def forward(self,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#src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self.make_src_mask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self.make_trg_mask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#src_mask = [batch size, 1,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self.encoder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#enc_src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output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self.decoder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#output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output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return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F0F1F-88C5-47DC-8BC0-2C05F822103B}"/>
              </a:ext>
            </a:extLst>
          </p:cNvPr>
          <p:cNvSpPr/>
          <p:nvPr/>
        </p:nvSpPr>
        <p:spPr>
          <a:xfrm>
            <a:off x="558165" y="1295937"/>
            <a:ext cx="3162259" cy="44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7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385974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Translation – English to German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BLEU score: 14.8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Datasets:</a:t>
            </a: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News commentary dataset(v15)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Consolas" panose="020B0609020204030204" pitchFamily="49" charset="0"/>
              </a:rPr>
              <a:t>Train - 36,000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Consolas" panose="020B0609020204030204" pitchFamily="49" charset="0"/>
              </a:rPr>
              <a:t>Test - 2000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Consolas" panose="020B0609020204030204" pitchFamily="49" charset="0"/>
              </a:rPr>
              <a:t>Valid - 2000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PHP dataset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b="0" dirty="0">
                <a:effectLst/>
                <a:latin typeface="Consolas" panose="020B0609020204030204" pitchFamily="49" charset="0"/>
              </a:rPr>
              <a:t>Train - 10281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b="0" dirty="0">
                <a:effectLst/>
                <a:latin typeface="Consolas" panose="020B0609020204030204" pitchFamily="49" charset="0"/>
              </a:rPr>
              <a:t>Test - 1000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b="0" dirty="0">
                <a:effectLst/>
                <a:latin typeface="Consolas" panose="020B0609020204030204" pitchFamily="49" charset="0"/>
              </a:rPr>
              <a:t>Valid – 1000</a:t>
            </a:r>
          </a:p>
          <a:p>
            <a:pPr marL="1828800" lvl="4" indent="0"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Hyperparameters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8" y="1838145"/>
            <a:ext cx="3084946" cy="36334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English vocabulary = 17266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German vocabulary = 27403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Embedding dimension = 256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Encoder layers = 3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onsolas" panose="020B0609020204030204" pitchFamily="49" charset="0"/>
              </a:rPr>
              <a:t>D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ecoder layers = 3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Encoder heads = 8 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Decoder heads = 8 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Encoder expansion = 512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Decoder expansion = 512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BFCCB40-C51D-4AFE-ABA1-A58EC62746A8}"/>
              </a:ext>
            </a:extLst>
          </p:cNvPr>
          <p:cNvSpPr txBox="1">
            <a:spLocks/>
          </p:cNvSpPr>
          <p:nvPr/>
        </p:nvSpPr>
        <p:spPr>
          <a:xfrm>
            <a:off x="5947101" y="1838145"/>
            <a:ext cx="3538644" cy="363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Encoder dropout = 0.2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Decoder dropout = 0.2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1600" dirty="0">
                <a:latin typeface="Consolas" panose="020B0609020204030204" pitchFamily="49" charset="0"/>
              </a:rPr>
              <a:t>Max length of sentence = 30</a:t>
            </a: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Learning rate = 0.0005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onsolas" panose="020B0609020204030204" pitchFamily="49" charset="0"/>
              </a:rPr>
              <a:t>Epochs </a:t>
            </a:r>
            <a:r>
              <a:rPr lang="en-IN" sz="1600">
                <a:latin typeface="Consolas" panose="020B0609020204030204" pitchFamily="49" charset="0"/>
              </a:rPr>
              <a:t>= 100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1600" b="0" dirty="0">
                <a:effectLst/>
                <a:latin typeface="Consolas" panose="020B0609020204030204" pitchFamily="49" charset="0"/>
              </a:rPr>
              <a:t>Batch size = 128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64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4" y="319089"/>
            <a:ext cx="4676775" cy="60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4815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0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43987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28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83793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77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32955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4350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2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Results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0A6AA70-7B15-4AE8-A248-C4E53866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8238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53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40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052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719928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effectLst/>
                <a:latin typeface="Consolas" panose="020B0609020204030204" pitchFamily="49" charset="0"/>
              </a:rPr>
              <a:t>de_data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open('./data/PHP.de-en.de', encoding='utf8').read().split('\n')</a:t>
            </a:r>
          </a:p>
          <a:p>
            <a:r>
              <a:rPr lang="en-IN" sz="1400" b="0" dirty="0" err="1">
                <a:effectLst/>
                <a:latin typeface="Consolas" panose="020B0609020204030204" pitchFamily="49" charset="0"/>
              </a:rPr>
              <a:t>en_data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open('./data/PHP.de-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en.en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', encoding='utf8').read().split('\n')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effectLst/>
                <a:latin typeface="Consolas" panose="020B0609020204030204" pitchFamily="49" charset="0"/>
              </a:rPr>
              <a:t>raw_data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{'English':[line for line in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], 'German' : [line for line in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de_data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df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raw_data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columns=['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English','German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'])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 Drop Duplicates #</a:t>
            </a:r>
          </a:p>
          <a:p>
            <a:r>
              <a:rPr lang="en-IN" sz="1400" b="0" dirty="0" err="1">
                <a:effectLst/>
                <a:latin typeface="Consolas" panose="020B0609020204030204" pitchFamily="49" charset="0"/>
              </a:rPr>
              <a:t>df.drop_duplicates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=True)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effectLst/>
                <a:latin typeface="Consolas" panose="020B0609020204030204" pitchFamily="49" charset="0"/>
              </a:rPr>
              <a:t>train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df.iloc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[:10281, :]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valid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df.iloc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[10281:11281, :]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test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df.iloc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[11281:12281, :]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effectLst/>
                <a:latin typeface="Consolas" panose="020B0609020204030204" pitchFamily="49" charset="0"/>
              </a:rPr>
              <a:t>train.to_json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('./data/php/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train_duplicate_removed_php.json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', orient='records', lines=True)</a:t>
            </a:r>
          </a:p>
          <a:p>
            <a:r>
              <a:rPr lang="en-IN" sz="1400" b="0" dirty="0" err="1">
                <a:effectLst/>
                <a:latin typeface="Consolas" panose="020B0609020204030204" pitchFamily="49" charset="0"/>
              </a:rPr>
              <a:t>test.to_json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('./data/php/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test_duplicate_removed_php.json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', orient='records', lines=True)</a:t>
            </a:r>
          </a:p>
          <a:p>
            <a:r>
              <a:rPr lang="en-IN" sz="1400" b="0" dirty="0" err="1">
                <a:effectLst/>
                <a:latin typeface="Consolas" panose="020B0609020204030204" pitchFamily="49" charset="0"/>
              </a:rPr>
              <a:t>valid.to_json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('./data/php/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valid_duplicate_removed_php.json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', orient='records', lines=True)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79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719928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def train(model, iterator, optimizer, criterion, clip):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model.train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epoch_loss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for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batch in enumerate(iterator):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batch.eng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batch.ger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optimizer.zero_grad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output = model(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[:,:-1])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[-1]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output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output.reshape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(-1,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output_dim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[:,1:].reshape(-1)      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loss = criterion(output,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trg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loss.backward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torch.nn.utils.clip_grad_norm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model.parameters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(), clip)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optimizer.step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epoch_loss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+=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loss.item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epoch_loss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/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(iterator)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76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3" y="96045"/>
            <a:ext cx="3200400" cy="9707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Multi-head Attention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12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MultiHeadAttentionLayer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self.num_heads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//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assert (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*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), "Embedding size needs to be divisible by number of heads"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self.queries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self.keys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self.values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self.fc_out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4FED8A-3B66-4B97-BF95-BCD4CE8F365E}"/>
              </a:ext>
            </a:extLst>
          </p:cNvPr>
          <p:cNvGrpSpPr/>
          <p:nvPr/>
        </p:nvGrpSpPr>
        <p:grpSpPr>
          <a:xfrm>
            <a:off x="411687" y="1272522"/>
            <a:ext cx="3343893" cy="5023503"/>
            <a:chOff x="411687" y="1272522"/>
            <a:chExt cx="3343893" cy="50235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329D0A-19B3-43F8-A02C-79B9A2AE1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87" y="1272522"/>
              <a:ext cx="3343893" cy="5023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FA9A8-C390-4433-89C1-912BC10FA574}"/>
                </a:ext>
              </a:extLst>
            </p:cNvPr>
            <p:cNvSpPr/>
            <p:nvPr/>
          </p:nvSpPr>
          <p:spPr>
            <a:xfrm>
              <a:off x="1200727" y="4276436"/>
              <a:ext cx="785091" cy="350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3159CD-3BD5-427A-AE5F-EAB6F21A31EC}"/>
                </a:ext>
              </a:extLst>
            </p:cNvPr>
            <p:cNvSpPr/>
            <p:nvPr/>
          </p:nvSpPr>
          <p:spPr>
            <a:xfrm>
              <a:off x="2265858" y="4128655"/>
              <a:ext cx="785091" cy="4987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0B3756-E0ED-4700-AB37-C5ABB6C8CDEA}"/>
                </a:ext>
              </a:extLst>
            </p:cNvPr>
            <p:cNvSpPr/>
            <p:nvPr/>
          </p:nvSpPr>
          <p:spPr>
            <a:xfrm>
              <a:off x="2299855" y="3319050"/>
              <a:ext cx="757046" cy="350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9054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719928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0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translate_sentence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(sentence,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src_field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model, device,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max_len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30): 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model.eval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if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isinstance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(sentence, str):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tokenizer_sent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spacy.load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('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de_core_news_sm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tokens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token.text.lower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() for token in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tokenizer_sent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(sentence)]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else: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tokens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token.lower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() for token in sentence]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tokens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src_field.init_token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 + tokens +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src_field.eos_token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   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src_indexes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src_field.vocab.stoi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[token] for token in tokens]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torch.LongTensor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src_indexes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(0).to(device)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model.make_src_mask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with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torch.no_grad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model.encoder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trg_indexes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trg_field.vocab.stoi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trg_field.init_token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for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max_len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torch.LongTensor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trg_indexes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(0).to(device)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model.make_trg_mask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with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torch.no_grad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    output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model.decoder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trg_tensor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enc_src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pred_token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output.argmax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(2)[:,-1].item()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trg_indexes.append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pred_token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pred_token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trg_field.vocab.stoi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trg_field.eos_token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    break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trg_tokens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trg_field.vocab.itos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 for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in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trg_indexes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trg_tokens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[1:]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2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3" y="96045"/>
            <a:ext cx="3200400" cy="9707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Multi-head Attention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803780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000" b="0" dirty="0">
                <a:effectLst/>
                <a:latin typeface="Consolas" panose="020B0609020204030204" pitchFamily="49" charset="0"/>
              </a:rPr>
              <a:t>def forward(self, q, k, v, mask = None):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q.shape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[0]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#q = [batch size, q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query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self.queries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(q)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key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self.keys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(k)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value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self.values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(v)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#query = [batch size,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query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query.view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-1,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self.num_heads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).transpose(1,2)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key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key.view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-1,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self.num_heads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).transpose(1,2)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value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value.view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-1,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self.num_heads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).transpose(1,2)</a:t>
            </a:r>
          </a:p>
          <a:p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#query = [batch size,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heads,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head dim]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q_bmm_kt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torch.matmul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(query,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key.transpose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(-2, -1)) /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self.head_dim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#q_bmm_kt = [batch size,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heads,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key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if mask is not None: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q_bmm_kt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q_bmm_kt.masked_fill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(mask == 0, -1e10)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attention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torch.softmax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q_bmm_kt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dim = -1)</a:t>
            </a:r>
          </a:p>
          <a:p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#attention = [batch size,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heads,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key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out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torch.matmul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(attention, value)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#out = [batch size,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heads,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head dim]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out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out.transpose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(1,2).reshape(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, -1,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self.embed_dim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#out = [batch size, query </a:t>
            </a:r>
            <a:r>
              <a:rPr lang="en-IN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out = </a:t>
            </a:r>
            <a:r>
              <a:rPr lang="en-IN" sz="1000" b="0" dirty="0" err="1">
                <a:effectLst/>
                <a:latin typeface="Consolas" panose="020B0609020204030204" pitchFamily="49" charset="0"/>
              </a:rPr>
              <a:t>self.fc_out</a:t>
            </a:r>
            <a:r>
              <a:rPr lang="en-IN" sz="1000" b="0" dirty="0">
                <a:effectLst/>
                <a:latin typeface="Consolas" panose="020B0609020204030204" pitchFamily="49" charset="0"/>
              </a:rPr>
              <a:t>(out)</a:t>
            </a:r>
          </a:p>
          <a:p>
            <a:r>
              <a:rPr lang="en-IN" sz="1000" b="0" dirty="0">
                <a:effectLst/>
                <a:latin typeface="Consolas" panose="020B0609020204030204" pitchFamily="49" charset="0"/>
              </a:rPr>
              <a:t>    return 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69596-D6A0-41FF-9387-3CECADC405FF}"/>
              </a:ext>
            </a:extLst>
          </p:cNvPr>
          <p:cNvGrpSpPr/>
          <p:nvPr/>
        </p:nvGrpSpPr>
        <p:grpSpPr>
          <a:xfrm>
            <a:off x="411687" y="1272522"/>
            <a:ext cx="3343893" cy="5023503"/>
            <a:chOff x="411687" y="1272522"/>
            <a:chExt cx="3343893" cy="5023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ABDDC7-F0E3-4157-9CDE-70D78ACA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87" y="1272522"/>
              <a:ext cx="3343893" cy="502350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26EA2-FADB-4579-9C9D-80FD4A1F963B}"/>
                </a:ext>
              </a:extLst>
            </p:cNvPr>
            <p:cNvSpPr/>
            <p:nvPr/>
          </p:nvSpPr>
          <p:spPr>
            <a:xfrm>
              <a:off x="1200727" y="4276436"/>
              <a:ext cx="785091" cy="350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08404A-9776-4934-AF73-1728661BCD16}"/>
                </a:ext>
              </a:extLst>
            </p:cNvPr>
            <p:cNvSpPr/>
            <p:nvPr/>
          </p:nvSpPr>
          <p:spPr>
            <a:xfrm>
              <a:off x="2265858" y="4128655"/>
              <a:ext cx="785091" cy="4987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DFBBFF-4A58-4BED-8046-A9F5BA3CEE59}"/>
                </a:ext>
              </a:extLst>
            </p:cNvPr>
            <p:cNvSpPr/>
            <p:nvPr/>
          </p:nvSpPr>
          <p:spPr>
            <a:xfrm>
              <a:off x="2299855" y="3319050"/>
              <a:ext cx="757046" cy="350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78B18F-026F-4522-BF93-21DBF93D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31" y="930418"/>
            <a:ext cx="2976348" cy="598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60BB7C-EED0-4A32-A81D-0842732467DB}"/>
              </a:ext>
            </a:extLst>
          </p:cNvPr>
          <p:cNvSpPr/>
          <p:nvPr/>
        </p:nvSpPr>
        <p:spPr>
          <a:xfrm>
            <a:off x="8977745" y="1048329"/>
            <a:ext cx="2802568" cy="46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Position-wise feed forward layer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803780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PositionwiseFeedforwardLayer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self.fc_1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self.fc_2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nn.Linear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(dropout)</a:t>
            </a:r>
          </a:p>
          <a:p>
            <a:br>
              <a:rPr lang="en-IN" sz="1400" b="0" dirty="0"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effectLst/>
                <a:latin typeface="Consolas" panose="020B0609020204030204" pitchFamily="49" charset="0"/>
              </a:rPr>
              <a:t>    def forward(self, x):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#x = [batch size,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torch.relu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(self.fc_1(x)))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#x = [batch size,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expand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x = self.fc_2(x)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#x = [batch size,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90510-B5E0-46FA-810B-D5ADAA3B0968}"/>
              </a:ext>
            </a:extLst>
          </p:cNvPr>
          <p:cNvSpPr/>
          <p:nvPr/>
        </p:nvSpPr>
        <p:spPr>
          <a:xfrm>
            <a:off x="1182256" y="3429000"/>
            <a:ext cx="775854" cy="394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93742-ED53-4C12-BD30-CFD80D825828}"/>
              </a:ext>
            </a:extLst>
          </p:cNvPr>
          <p:cNvSpPr/>
          <p:nvPr/>
        </p:nvSpPr>
        <p:spPr>
          <a:xfrm>
            <a:off x="2276765" y="2630055"/>
            <a:ext cx="775854" cy="394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8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Encoder layer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803780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2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EncoderLayer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dropout):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self.self_attn_layer_norm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nn.LayerNorm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self.feed_forward_layer_norm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nn.LayerNorm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self.self_attention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MultiHeadAttentionLayer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self.positionwise_feedforward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PositionwiseFeedforwardLayer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dropout)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nn.Dropout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(dropout)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def forward(self,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#src = [batch size,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#src_mask = [batch size, 1, 1,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attn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self.self_attention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self.self_attn_layer_norm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+ attn))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#src = [batch size,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self.positionwise_feedforward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out =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self.feed_forward_layer_norm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+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#out = [batch size,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200" b="0" dirty="0">
                <a:effectLst/>
                <a:latin typeface="Consolas" panose="020B0609020204030204" pitchFamily="49" charset="0"/>
              </a:rPr>
              <a:t>        return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FB6E6-A92A-41C8-8AEC-0F7EA54B25D0}"/>
              </a:ext>
            </a:extLst>
          </p:cNvPr>
          <p:cNvSpPr/>
          <p:nvPr/>
        </p:nvSpPr>
        <p:spPr>
          <a:xfrm>
            <a:off x="923636" y="3103418"/>
            <a:ext cx="1200728" cy="191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Encoder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1" y="581423"/>
            <a:ext cx="7749309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class Encoder(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dropout, device,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30):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self.tok_embedding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nn.Embedding.from_pretrained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self.get_positional_encoding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nn.ModuleList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EncoderLayer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num_heads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expand_dim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dropout) for _ in range(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num_layers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nn.Dropout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(dropout)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self.scale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torch.sqrt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torch.FloatTensor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])).to(device)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device   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97A63-CEF7-4ABC-B144-DB92240FA10A}"/>
              </a:ext>
            </a:extLst>
          </p:cNvPr>
          <p:cNvSpPr/>
          <p:nvPr/>
        </p:nvSpPr>
        <p:spPr>
          <a:xfrm>
            <a:off x="558165" y="2761674"/>
            <a:ext cx="1566199" cy="306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3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Encoder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219" y="581423"/>
            <a:ext cx="782458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def forward(self,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    #src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[batch size, 1, 1,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[0]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src.shape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[1]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(0).repeat(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1).to(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self.device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#pos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self.dropout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self.tok_embedding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self.scale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 +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self.pos_embedding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#src = [batch size,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embed dim]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for layer in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layer(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src_mask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src</a:t>
            </a:r>
            <a:endParaRPr lang="en-I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97A63-CEF7-4ABC-B144-DB92240FA10A}"/>
              </a:ext>
            </a:extLst>
          </p:cNvPr>
          <p:cNvSpPr/>
          <p:nvPr/>
        </p:nvSpPr>
        <p:spPr>
          <a:xfrm>
            <a:off x="558165" y="2761674"/>
            <a:ext cx="1566199" cy="306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3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6045"/>
            <a:ext cx="3463923" cy="970756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Encoder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9D0A-19B3-43F8-A02C-79B9A2A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" y="1272522"/>
            <a:ext cx="3343893" cy="50235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82D29-DF00-48CC-AC58-2CC71B8D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7" y="581423"/>
            <a:ext cx="7513783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get_positional_encoding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(self,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torch.zeros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position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max_seq_len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unsqueeze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torch.exp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torch.arange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(0,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, 2) * (-math.log(10000.0) /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embed_dim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 0::2]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torch.sin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(position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[:, 1::2] =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torch.cos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(position *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div_term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pos_enc</a:t>
            </a:r>
            <a:endParaRPr lang="en-IN" sz="1400" b="0" dirty="0">
              <a:effectLst/>
              <a:latin typeface="Consolas" panose="020B0609020204030204" pitchFamily="49" charset="0"/>
            </a:endParaRPr>
          </a:p>
          <a:p>
            <a:endParaRPr lang="en-IN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6427B-9917-460C-83E0-590CEE011A26}"/>
              </a:ext>
            </a:extLst>
          </p:cNvPr>
          <p:cNvSpPr/>
          <p:nvPr/>
        </p:nvSpPr>
        <p:spPr>
          <a:xfrm>
            <a:off x="558165" y="2761674"/>
            <a:ext cx="1566199" cy="306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545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576</TotalTime>
  <Words>4144</Words>
  <Application>Microsoft Office PowerPoint</Application>
  <PresentationFormat>Widescreen</PresentationFormat>
  <Paragraphs>317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Avenir Next LT Pro</vt:lpstr>
      <vt:lpstr>Calibri</vt:lpstr>
      <vt:lpstr>Consolas</vt:lpstr>
      <vt:lpstr>Tw Cen MT</vt:lpstr>
      <vt:lpstr>Wingdings</vt:lpstr>
      <vt:lpstr>ShapesVTI</vt:lpstr>
      <vt:lpstr>BUILD YOUR OWN TRANSFORMER - PRESENTATION</vt:lpstr>
      <vt:lpstr>Transformer</vt:lpstr>
      <vt:lpstr>Multi-head Attention</vt:lpstr>
      <vt:lpstr>Multi-head Attention</vt:lpstr>
      <vt:lpstr>Position-wise feed forward layer</vt:lpstr>
      <vt:lpstr>Encoder layer</vt:lpstr>
      <vt:lpstr>Encoder</vt:lpstr>
      <vt:lpstr>Encoder</vt:lpstr>
      <vt:lpstr>Encoder</vt:lpstr>
      <vt:lpstr>Decoder layer</vt:lpstr>
      <vt:lpstr>Decoder layer</vt:lpstr>
      <vt:lpstr>Decoder</vt:lpstr>
      <vt:lpstr>Decoder</vt:lpstr>
      <vt:lpstr>Decoder</vt:lpstr>
      <vt:lpstr>Transformer</vt:lpstr>
      <vt:lpstr>Transformer</vt:lpstr>
      <vt:lpstr>Dataset</vt:lpstr>
      <vt:lpstr>Hyperparameters</vt:lpstr>
      <vt:lpstr>Translation Results</vt:lpstr>
      <vt:lpstr>Translation Results</vt:lpstr>
      <vt:lpstr>Translation Results</vt:lpstr>
      <vt:lpstr>Translation Results</vt:lpstr>
      <vt:lpstr>Translation Results</vt:lpstr>
      <vt:lpstr>Translation Results</vt:lpstr>
      <vt:lpstr>Translation Results</vt:lpstr>
      <vt:lpstr>Thank you</vt:lpstr>
      <vt:lpstr>Questions?</vt:lpstr>
      <vt:lpstr>Data Preparation</vt:lpstr>
      <vt:lpstr>Training</vt:lpstr>
      <vt:lpstr>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Gokul Srinivasagan</dc:creator>
  <cp:lastModifiedBy>Gokul Srinivasagan</cp:lastModifiedBy>
  <cp:revision>52</cp:revision>
  <dcterms:created xsi:type="dcterms:W3CDTF">2022-01-17T11:46:46Z</dcterms:created>
  <dcterms:modified xsi:type="dcterms:W3CDTF">2022-01-19T09:52:14Z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