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1" r:id="rId16"/>
    <p:sldId id="272" r:id="rId17"/>
    <p:sldId id="269" r:id="rId18"/>
    <p:sldId id="270" r:id="rId19"/>
  </p:sldIdLst>
  <p:sldSz cx="12192000" cy="68580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575609-4476-49EE-B134-5BB6F5E14B91}">
  <a:tblStyle styleId="{9D575609-4476-49EE-B134-5BB6F5E14B91}"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KUL SIVARAJ" userId="92e42538d4ba79dc" providerId="LiveId" clId="{B4B67E62-AA83-4AB9-9F1B-CBD641EE1F53}"/>
    <pc:docChg chg="modSld">
      <pc:chgData name="GOKUL SIVARAJ" userId="92e42538d4ba79dc" providerId="LiveId" clId="{B4B67E62-AA83-4AB9-9F1B-CBD641EE1F53}" dt="2025-05-08T10:12:19.823" v="36" actId="1076"/>
      <pc:docMkLst>
        <pc:docMk/>
      </pc:docMkLst>
      <pc:sldChg chg="modSp mod">
        <pc:chgData name="GOKUL SIVARAJ" userId="92e42538d4ba79dc" providerId="LiveId" clId="{B4B67E62-AA83-4AB9-9F1B-CBD641EE1F53}" dt="2025-05-08T10:11:39.473" v="30" actId="1076"/>
        <pc:sldMkLst>
          <pc:docMk/>
          <pc:sldMk cId="0" sldId="268"/>
        </pc:sldMkLst>
        <pc:picChg chg="mod modCrop">
          <ac:chgData name="GOKUL SIVARAJ" userId="92e42538d4ba79dc" providerId="LiveId" clId="{B4B67E62-AA83-4AB9-9F1B-CBD641EE1F53}" dt="2025-05-08T10:11:39.473" v="30" actId="1076"/>
          <ac:picMkLst>
            <pc:docMk/>
            <pc:sldMk cId="0" sldId="268"/>
            <ac:picMk id="5" creationId="{BDB2D94A-E1C2-46F5-A317-BB6322D56AED}"/>
          </ac:picMkLst>
        </pc:picChg>
        <pc:picChg chg="mod">
          <ac:chgData name="GOKUL SIVARAJ" userId="92e42538d4ba79dc" providerId="LiveId" clId="{B4B67E62-AA83-4AB9-9F1B-CBD641EE1F53}" dt="2025-05-08T10:11:22.756" v="28" actId="1076"/>
          <ac:picMkLst>
            <pc:docMk/>
            <pc:sldMk cId="0" sldId="268"/>
            <ac:picMk id="10" creationId="{4434ACB3-C647-4377-B75D-2EFEEA4D4A31}"/>
          </ac:picMkLst>
        </pc:picChg>
      </pc:sldChg>
      <pc:sldChg chg="modSp mod">
        <pc:chgData name="GOKUL SIVARAJ" userId="92e42538d4ba79dc" providerId="LiveId" clId="{B4B67E62-AA83-4AB9-9F1B-CBD641EE1F53}" dt="2025-05-08T10:12:04.557" v="33" actId="20577"/>
        <pc:sldMkLst>
          <pc:docMk/>
          <pc:sldMk cId="3462728541" sldId="271"/>
        </pc:sldMkLst>
        <pc:spChg chg="mod">
          <ac:chgData name="GOKUL SIVARAJ" userId="92e42538d4ba79dc" providerId="LiveId" clId="{B4B67E62-AA83-4AB9-9F1B-CBD641EE1F53}" dt="2025-05-08T10:12:00.235" v="32" actId="113"/>
          <ac:spMkLst>
            <pc:docMk/>
            <pc:sldMk cId="3462728541" sldId="271"/>
            <ac:spMk id="4" creationId="{CBFA723B-842A-4AAF-B6F8-281DE4A86B92}"/>
          </ac:spMkLst>
        </pc:spChg>
        <pc:spChg chg="mod">
          <ac:chgData name="GOKUL SIVARAJ" userId="92e42538d4ba79dc" providerId="LiveId" clId="{B4B67E62-AA83-4AB9-9F1B-CBD641EE1F53}" dt="2025-05-08T10:12:04.557" v="33" actId="20577"/>
          <ac:spMkLst>
            <pc:docMk/>
            <pc:sldMk cId="3462728541" sldId="271"/>
            <ac:spMk id="5" creationId="{84A3B5B3-19AD-4E4C-BA30-9B969078E23E}"/>
          </ac:spMkLst>
        </pc:spChg>
      </pc:sldChg>
      <pc:sldChg chg="modSp">
        <pc:chgData name="GOKUL SIVARAJ" userId="92e42538d4ba79dc" providerId="LiveId" clId="{B4B67E62-AA83-4AB9-9F1B-CBD641EE1F53}" dt="2025-05-08T10:12:19.823" v="36" actId="1076"/>
        <pc:sldMkLst>
          <pc:docMk/>
          <pc:sldMk cId="1532408672" sldId="272"/>
        </pc:sldMkLst>
        <pc:picChg chg="mod">
          <ac:chgData name="GOKUL SIVARAJ" userId="92e42538d4ba79dc" providerId="LiveId" clId="{B4B67E62-AA83-4AB9-9F1B-CBD641EE1F53}" dt="2025-05-08T10:12:19.823" v="36" actId="1076"/>
          <ac:picMkLst>
            <pc:docMk/>
            <pc:sldMk cId="1532408672" sldId="272"/>
            <ac:picMk id="3080" creationId="{27B18F19-4C3A-4061-B9FE-C64CB6B767A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542ef13e77_0_10: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542ef13e77_0_1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0: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p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1: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8" name="Google Shape;288;p1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1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542ef13e77_0_1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542ef13e77_0_1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5: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9" name="Google Shape;309;p1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3: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4: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9" name="Google Shape;209;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p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8" name="Google Shape;258;p8: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9: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8" name="Google Shape;268;p9: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838080" y="1825560"/>
            <a:ext cx="10515240" cy="4350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6" name="Google Shape;16;p2"/>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a:off x="838080" y="1825560"/>
            <a:ext cx="1051524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11"/>
          <p:cNvSpPr txBox="1">
            <a:spLocks noGrp="1"/>
          </p:cNvSpPr>
          <p:nvPr>
            <p:ph type="body" idx="2"/>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4" name="Google Shape;74;p11"/>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4"/>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12"/>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3"/>
          <p:cNvSpPr txBox="1">
            <a:spLocks noGrp="1"/>
          </p:cNvSpPr>
          <p:nvPr>
            <p:ph type="body" idx="1"/>
          </p:nvPr>
        </p:nvSpPr>
        <p:spPr>
          <a:xfrm>
            <a:off x="838080" y="182556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7" name="Google Shape;87;p13"/>
          <p:cNvSpPr txBox="1">
            <a:spLocks noGrp="1"/>
          </p:cNvSpPr>
          <p:nvPr>
            <p:ph type="body" idx="2"/>
          </p:nvPr>
        </p:nvSpPr>
        <p:spPr>
          <a:xfrm>
            <a:off x="4393440" y="182556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8" name="Google Shape;88;p13"/>
          <p:cNvSpPr txBox="1">
            <a:spLocks noGrp="1"/>
          </p:cNvSpPr>
          <p:nvPr>
            <p:ph type="body" idx="3"/>
          </p:nvPr>
        </p:nvSpPr>
        <p:spPr>
          <a:xfrm>
            <a:off x="7949160" y="182556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9" name="Google Shape;89;p13"/>
          <p:cNvSpPr txBox="1">
            <a:spLocks noGrp="1"/>
          </p:cNvSpPr>
          <p:nvPr>
            <p:ph type="body" idx="4"/>
          </p:nvPr>
        </p:nvSpPr>
        <p:spPr>
          <a:xfrm>
            <a:off x="838080" y="409824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13"/>
          <p:cNvSpPr txBox="1">
            <a:spLocks noGrp="1"/>
          </p:cNvSpPr>
          <p:nvPr>
            <p:ph type="body" idx="5"/>
          </p:nvPr>
        </p:nvSpPr>
        <p:spPr>
          <a:xfrm>
            <a:off x="4393440" y="409824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13"/>
          <p:cNvSpPr txBox="1">
            <a:spLocks noGrp="1"/>
          </p:cNvSpPr>
          <p:nvPr>
            <p:ph type="body" idx="6"/>
          </p:nvPr>
        </p:nvSpPr>
        <p:spPr>
          <a:xfrm>
            <a:off x="7949160" y="409824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2" name="Google Shape;92;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94" name="Google Shape;94;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1"/>
        <p:cNvGrpSpPr/>
        <p:nvPr/>
      </p:nvGrpSpPr>
      <p:grpSpPr>
        <a:xfrm>
          <a:off x="0" y="0"/>
          <a:ext cx="0" cy="0"/>
          <a:chOff x="0" y="0"/>
          <a:chExt cx="0" cy="0"/>
        </a:xfrm>
      </p:grpSpPr>
      <p:sp>
        <p:nvSpPr>
          <p:cNvPr id="102" name="Google Shape;102;p15"/>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5"/>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4" name="Google Shape;104;p15"/>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6"/>
          <p:cNvSpPr txBox="1">
            <a:spLocks noGrp="1"/>
          </p:cNvSpPr>
          <p:nvPr>
            <p:ph type="subTitle" idx="1"/>
          </p:nvPr>
        </p:nvSpPr>
        <p:spPr>
          <a:xfrm>
            <a:off x="838080" y="1825560"/>
            <a:ext cx="10515240" cy="4350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6"/>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6"/>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0" name="Google Shape;110;p16"/>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7"/>
          <p:cNvSpPr txBox="1">
            <a:spLocks noGrp="1"/>
          </p:cNvSpPr>
          <p:nvPr>
            <p:ph type="body" idx="1"/>
          </p:nvPr>
        </p:nvSpPr>
        <p:spPr>
          <a:xfrm>
            <a:off x="838080" y="1825560"/>
            <a:ext cx="1051524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4" name="Google Shape;114;p17"/>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17"/>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6" name="Google Shape;116;p17"/>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18"/>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0" name="Google Shape;120;p18"/>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1" name="Google Shape;121;p18"/>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8"/>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18"/>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9"/>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19"/>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8" name="Google Shape;128;p19"/>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9"/>
        <p:cNvGrpSpPr/>
        <p:nvPr/>
      </p:nvGrpSpPr>
      <p:grpSpPr>
        <a:xfrm>
          <a:off x="0" y="0"/>
          <a:ext cx="0" cy="0"/>
          <a:chOff x="0" y="0"/>
          <a:chExt cx="0" cy="0"/>
        </a:xfrm>
      </p:grpSpPr>
      <p:sp>
        <p:nvSpPr>
          <p:cNvPr id="130" name="Google Shape;130;p20"/>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0"/>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20"/>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3" name="Google Shape;133;p20"/>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1"/>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7" name="Google Shape;137;p21"/>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8" name="Google Shape;138;p21"/>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9" name="Google Shape;139;p21"/>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21"/>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1" name="Google Shape;141;p21"/>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
        <p:cNvGrpSpPr/>
        <p:nvPr/>
      </p:nvGrpSpPr>
      <p:grpSpPr>
        <a:xfrm>
          <a:off x="0" y="0"/>
          <a:ext cx="0" cy="0"/>
          <a:chOff x="0" y="0"/>
          <a:chExt cx="0" cy="0"/>
        </a:xfrm>
      </p:grpSpPr>
      <p:sp>
        <p:nvSpPr>
          <p:cNvPr id="18" name="Google Shape;18;p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22"/>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22"/>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22"/>
          <p:cNvSpPr txBox="1">
            <a:spLocks noGrp="1"/>
          </p:cNvSpPr>
          <p:nvPr>
            <p:ph type="body" idx="3"/>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7" name="Google Shape;147;p22"/>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22"/>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9" name="Google Shape;149;p22"/>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23"/>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23"/>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23"/>
          <p:cNvSpPr txBox="1">
            <a:spLocks noGrp="1"/>
          </p:cNvSpPr>
          <p:nvPr>
            <p:ph type="body" idx="3"/>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5" name="Google Shape;155;p2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2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7" name="Google Shape;157;p2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24"/>
          <p:cNvSpPr txBox="1">
            <a:spLocks noGrp="1"/>
          </p:cNvSpPr>
          <p:nvPr>
            <p:ph type="body" idx="1"/>
          </p:nvPr>
        </p:nvSpPr>
        <p:spPr>
          <a:xfrm>
            <a:off x="838080" y="1825560"/>
            <a:ext cx="1051524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1" name="Google Shape;161;p24"/>
          <p:cNvSpPr txBox="1">
            <a:spLocks noGrp="1"/>
          </p:cNvSpPr>
          <p:nvPr>
            <p:ph type="body" idx="2"/>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2" name="Google Shape;162;p24"/>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24"/>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64" name="Google Shape;164;p24"/>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25"/>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8" name="Google Shape;168;p25"/>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9" name="Google Shape;169;p25"/>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0" name="Google Shape;170;p25"/>
          <p:cNvSpPr txBox="1">
            <a:spLocks noGrp="1"/>
          </p:cNvSpPr>
          <p:nvPr>
            <p:ph type="body" idx="4"/>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1" name="Google Shape;171;p25"/>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25"/>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3" name="Google Shape;173;p25"/>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6"/>
          <p:cNvSpPr txBox="1">
            <a:spLocks noGrp="1"/>
          </p:cNvSpPr>
          <p:nvPr>
            <p:ph type="body" idx="1"/>
          </p:nvPr>
        </p:nvSpPr>
        <p:spPr>
          <a:xfrm>
            <a:off x="838080" y="182556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7" name="Google Shape;177;p26"/>
          <p:cNvSpPr txBox="1">
            <a:spLocks noGrp="1"/>
          </p:cNvSpPr>
          <p:nvPr>
            <p:ph type="body" idx="2"/>
          </p:nvPr>
        </p:nvSpPr>
        <p:spPr>
          <a:xfrm>
            <a:off x="4393440" y="182556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8" name="Google Shape;178;p26"/>
          <p:cNvSpPr txBox="1">
            <a:spLocks noGrp="1"/>
          </p:cNvSpPr>
          <p:nvPr>
            <p:ph type="body" idx="3"/>
          </p:nvPr>
        </p:nvSpPr>
        <p:spPr>
          <a:xfrm>
            <a:off x="7949160" y="182556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9" name="Google Shape;179;p26"/>
          <p:cNvSpPr txBox="1">
            <a:spLocks noGrp="1"/>
          </p:cNvSpPr>
          <p:nvPr>
            <p:ph type="body" idx="4"/>
          </p:nvPr>
        </p:nvSpPr>
        <p:spPr>
          <a:xfrm>
            <a:off x="838080" y="409824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80" name="Google Shape;180;p26"/>
          <p:cNvSpPr txBox="1">
            <a:spLocks noGrp="1"/>
          </p:cNvSpPr>
          <p:nvPr>
            <p:ph type="body" idx="5"/>
          </p:nvPr>
        </p:nvSpPr>
        <p:spPr>
          <a:xfrm>
            <a:off x="4393440" y="409824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81" name="Google Shape;181;p26"/>
          <p:cNvSpPr txBox="1">
            <a:spLocks noGrp="1"/>
          </p:cNvSpPr>
          <p:nvPr>
            <p:ph type="body" idx="6"/>
          </p:nvPr>
        </p:nvSpPr>
        <p:spPr>
          <a:xfrm>
            <a:off x="7949160" y="409824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82" name="Google Shape;182;p26"/>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26"/>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84" name="Google Shape;184;p26"/>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080" y="1825560"/>
            <a:ext cx="1051524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4" name="Google Shape;24;p4"/>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4"/>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5"/>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5"/>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p6"/>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9"/>
        <p:cNvGrpSpPr/>
        <p:nvPr/>
      </p:nvGrpSpPr>
      <p:grpSpPr>
        <a:xfrm>
          <a:off x="0" y="0"/>
          <a:ext cx="0" cy="0"/>
          <a:chOff x="0" y="0"/>
          <a:chExt cx="0" cy="0"/>
        </a:xfrm>
      </p:grpSpPr>
      <p:sp>
        <p:nvSpPr>
          <p:cNvPr id="40" name="Google Shape;40;p7"/>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3" name="Google Shape;43;p7"/>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7" name="Google Shape;47;p8"/>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8"/>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8"/>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8"/>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8"/>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9"/>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3"/>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9"/>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9"/>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0"/>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body" idx="3"/>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7" name="Google Shape;67;p10"/>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0" name="Google Shape;10;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14"/>
          <p:cNvSpPr txBox="1">
            <a:spLocks noGrp="1"/>
          </p:cNvSpPr>
          <p:nvPr>
            <p:ph type="body" idx="1"/>
          </p:nvPr>
        </p:nvSpPr>
        <p:spPr>
          <a:xfrm>
            <a:off x="838080" y="1825560"/>
            <a:ext cx="10515240" cy="4350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8" name="Google Shape;98;p14"/>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14"/>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14"/>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p:nvPr/>
        </p:nvSpPr>
        <p:spPr>
          <a:xfrm>
            <a:off x="612000" y="2967840"/>
            <a:ext cx="6693797" cy="1344555"/>
          </a:xfrm>
          <a:prstGeom prst="rect">
            <a:avLst/>
          </a:prstGeom>
          <a:noFill/>
          <a:ln>
            <a:noFill/>
          </a:ln>
        </p:spPr>
        <p:txBody>
          <a:bodyPr spcFirstLastPara="1" wrap="square" lIns="90000" tIns="45000" rIns="90000" bIns="45000" anchor="t" anchorCtr="0">
            <a:noAutofit/>
          </a:bodyPr>
          <a:lstStyle/>
          <a:p>
            <a:pPr marL="0" marR="0" lvl="0" indent="0" algn="l" rtl="0">
              <a:lnSpc>
                <a:spcPct val="115000"/>
              </a:lnSpc>
              <a:spcBef>
                <a:spcPts val="0"/>
              </a:spcBef>
              <a:spcAft>
                <a:spcPts val="0"/>
              </a:spcAft>
              <a:buClr>
                <a:srgbClr val="000000"/>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Project Members: (Batch 13)</a:t>
            </a:r>
            <a:endParaRPr sz="240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GOKULSIVARAJ  – RA2211004010574</a:t>
            </a:r>
            <a:endParaRPr sz="240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IBRAHIM MOHAMED S – RA2211004010585</a:t>
            </a:r>
            <a:endParaRPr sz="240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HARAVINDA KRISHNA – RA2211004010600</a:t>
            </a:r>
            <a:endParaRPr sz="2400" i="0" u="none" strike="noStrike" cap="none">
              <a:solidFill>
                <a:srgbClr val="000000"/>
              </a:solidFill>
              <a:latin typeface="Times New Roman"/>
              <a:ea typeface="Times New Roman"/>
              <a:cs typeface="Times New Roman"/>
              <a:sym typeface="Times New Roman"/>
            </a:endParaRPr>
          </a:p>
        </p:txBody>
      </p:sp>
      <p:sp>
        <p:nvSpPr>
          <p:cNvPr id="190" name="Google Shape;190;p27"/>
          <p:cNvSpPr/>
          <p:nvPr/>
        </p:nvSpPr>
        <p:spPr>
          <a:xfrm>
            <a:off x="729969" y="5271200"/>
            <a:ext cx="5487300" cy="388800"/>
          </a:xfrm>
          <a:prstGeom prst="rect">
            <a:avLst/>
          </a:prstGeom>
          <a:noFill/>
          <a:ln>
            <a:noFill/>
          </a:ln>
        </p:spPr>
        <p:txBody>
          <a:bodyPr spcFirstLastPara="1" wrap="square" lIns="90000" tIns="45000" rIns="90000" bIns="45000" anchor="t" anchorCtr="0">
            <a:noAutofit/>
          </a:bodyPr>
          <a:lstStyle/>
          <a:p>
            <a:pPr marL="0" marR="0" lvl="0" indent="0" algn="l" rtl="0">
              <a:lnSpc>
                <a:spcPct val="115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Project Guide: Dr. KALIMUTHU K </a:t>
            </a:r>
            <a:endParaRPr sz="2400" i="0" u="none" strike="noStrike" cap="none">
              <a:solidFill>
                <a:srgbClr val="000000"/>
              </a:solidFill>
              <a:latin typeface="Times New Roman"/>
              <a:ea typeface="Times New Roman"/>
              <a:cs typeface="Times New Roman"/>
              <a:sym typeface="Times New Roman"/>
            </a:endParaRPr>
          </a:p>
        </p:txBody>
      </p:sp>
      <p:sp>
        <p:nvSpPr>
          <p:cNvPr id="191" name="Google Shape;191;p27"/>
          <p:cNvSpPr txBox="1">
            <a:spLocks noGrp="1"/>
          </p:cNvSpPr>
          <p:nvPr>
            <p:ph type="title"/>
          </p:nvPr>
        </p:nvSpPr>
        <p:spPr>
          <a:xfrm>
            <a:off x="1523880" y="1122480"/>
            <a:ext cx="9143640" cy="158644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4800" b="1" dirty="0">
                <a:solidFill>
                  <a:schemeClr val="dk1"/>
                </a:solidFill>
                <a:latin typeface="Times New Roman"/>
                <a:ea typeface="Times New Roman"/>
                <a:cs typeface="Times New Roman"/>
                <a:sym typeface="Times New Roman"/>
              </a:rPr>
              <a:t>Image Processing and Automated Diagnosis of Multiple Sclerosis in Brain MRI using U-Net</a:t>
            </a:r>
            <a:endParaRPr sz="4800" b="1" strike="noStrike" dirty="0">
              <a:solidFill>
                <a:schemeClr val="dk1"/>
              </a:solidFill>
              <a:latin typeface="Times New Roman"/>
              <a:ea typeface="Times New Roman"/>
              <a:cs typeface="Times New Roman"/>
              <a:sym typeface="Times New Roman"/>
            </a:endParaRPr>
          </a:p>
        </p:txBody>
      </p:sp>
      <p:pic>
        <p:nvPicPr>
          <p:cNvPr id="192" name="Google Shape;192;p27"/>
          <p:cNvPicPr preferRelativeResize="0"/>
          <p:nvPr/>
        </p:nvPicPr>
        <p:blipFill rotWithShape="1">
          <a:blip r:embed="rId3">
            <a:alphaModFix/>
          </a:blip>
          <a:srcRect/>
          <a:stretch/>
        </p:blipFill>
        <p:spPr>
          <a:xfrm>
            <a:off x="10746720" y="74520"/>
            <a:ext cx="1314000" cy="7509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6"/>
          <p:cNvSpPr txBox="1">
            <a:spLocks noGrp="1"/>
          </p:cNvSpPr>
          <p:nvPr>
            <p:ph type="title"/>
          </p:nvPr>
        </p:nvSpPr>
        <p:spPr>
          <a:xfrm>
            <a:off x="838080" y="365040"/>
            <a:ext cx="10515300" cy="1325100"/>
          </a:xfrm>
          <a:prstGeom prst="rect">
            <a:avLst/>
          </a:prstGeom>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4400" b="1">
                <a:solidFill>
                  <a:schemeClr val="dk1"/>
                </a:solidFill>
                <a:latin typeface="Times New Roman"/>
                <a:ea typeface="Times New Roman"/>
                <a:cs typeface="Times New Roman"/>
                <a:sym typeface="Times New Roman"/>
              </a:rPr>
              <a:t>Engineering Standards </a:t>
            </a:r>
            <a:endParaRPr/>
          </a:p>
        </p:txBody>
      </p:sp>
      <p:sp>
        <p:nvSpPr>
          <p:cNvPr id="278" name="Google Shape;278;p36"/>
          <p:cNvSpPr txBox="1">
            <a:spLocks noGrp="1"/>
          </p:cNvSpPr>
          <p:nvPr>
            <p:ph type="subTitle" idx="1"/>
          </p:nvPr>
        </p:nvSpPr>
        <p:spPr>
          <a:xfrm>
            <a:off x="838075" y="1825549"/>
            <a:ext cx="10515300" cy="5032500"/>
          </a:xfrm>
          <a:prstGeom prst="rect">
            <a:avLst/>
          </a:prstGeom>
        </p:spPr>
        <p:txBody>
          <a:bodyPr spcFirstLastPara="1" wrap="square" lIns="0" tIns="0" rIns="0" bIns="0" anchor="ctr" anchorCtr="0">
            <a:noAutofit/>
          </a:bodyPr>
          <a:lstStyle/>
          <a:p>
            <a:pPr marL="0" lvl="0" indent="0" algn="l" rtl="0">
              <a:lnSpc>
                <a:spcPct val="115000"/>
              </a:lnSpc>
              <a:spcBef>
                <a:spcPts val="1400"/>
              </a:spcBef>
              <a:spcAft>
                <a:spcPts val="0"/>
              </a:spcAft>
              <a:buClr>
                <a:schemeClr val="dk1"/>
              </a:buClr>
              <a:buSzPts val="1100"/>
              <a:buFont typeface="Arial"/>
              <a:buNone/>
            </a:pPr>
            <a:r>
              <a:rPr lang="en-US" b="1">
                <a:solidFill>
                  <a:schemeClr val="dk1"/>
                </a:solidFill>
                <a:latin typeface="Times New Roman"/>
                <a:ea typeface="Times New Roman"/>
                <a:cs typeface="Times New Roman"/>
                <a:sym typeface="Times New Roman"/>
              </a:rPr>
              <a:t>4. Evaluation Metrics</a:t>
            </a:r>
            <a:endParaRPr b="1">
              <a:solidFill>
                <a:schemeClr val="dk1"/>
              </a:solidFill>
              <a:latin typeface="Times New Roman"/>
              <a:ea typeface="Times New Roman"/>
              <a:cs typeface="Times New Roman"/>
              <a:sym typeface="Times New Roman"/>
            </a:endParaRPr>
          </a:p>
          <a:p>
            <a:pPr marL="457200" lvl="0" indent="-342900" algn="l" rtl="0">
              <a:lnSpc>
                <a:spcPct val="115000"/>
              </a:lnSpc>
              <a:spcBef>
                <a:spcPts val="1200"/>
              </a:spcBef>
              <a:spcAft>
                <a:spcPts val="0"/>
              </a:spcAft>
              <a:buClr>
                <a:schemeClr val="dk1"/>
              </a:buClr>
              <a:buSzPts val="1800"/>
              <a:buChar char="●"/>
            </a:pPr>
            <a:r>
              <a:rPr lang="en-US" b="1">
                <a:solidFill>
                  <a:schemeClr val="dk1"/>
                </a:solidFill>
                <a:latin typeface="Times New Roman"/>
                <a:ea typeface="Times New Roman"/>
                <a:cs typeface="Times New Roman"/>
                <a:sym typeface="Times New Roman"/>
              </a:rPr>
              <a:t>Segmentation Metrics</a:t>
            </a:r>
            <a:r>
              <a:rPr lang="en-US">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marL="914400" lvl="1" indent="-342900" algn="l" rtl="0">
              <a:lnSpc>
                <a:spcPct val="115000"/>
              </a:lnSpc>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Dice Similarity Coefficient (DSC)</a:t>
            </a:r>
            <a:endParaRPr>
              <a:solidFill>
                <a:schemeClr val="dk1"/>
              </a:solidFill>
              <a:latin typeface="Times New Roman"/>
              <a:ea typeface="Times New Roman"/>
              <a:cs typeface="Times New Roman"/>
              <a:sym typeface="Times New Roman"/>
            </a:endParaRPr>
          </a:p>
          <a:p>
            <a:pPr marL="914400" lvl="1" indent="-342900" algn="l" rtl="0">
              <a:lnSpc>
                <a:spcPct val="115000"/>
              </a:lnSpc>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Intersection over Union (IoU)</a:t>
            </a:r>
            <a:endParaRPr>
              <a:solidFill>
                <a:schemeClr val="dk1"/>
              </a:solidFill>
              <a:latin typeface="Times New Roman"/>
              <a:ea typeface="Times New Roman"/>
              <a:cs typeface="Times New Roman"/>
              <a:sym typeface="Times New Roman"/>
            </a:endParaRPr>
          </a:p>
          <a:p>
            <a:pPr marL="914400" lvl="1" indent="-342900" algn="l" rtl="0">
              <a:lnSpc>
                <a:spcPct val="115000"/>
              </a:lnSpc>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Sensitivity / Recall</a:t>
            </a:r>
            <a:endParaRPr>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Char char="●"/>
            </a:pPr>
            <a:r>
              <a:rPr lang="en-US" b="1">
                <a:solidFill>
                  <a:schemeClr val="dk1"/>
                </a:solidFill>
                <a:latin typeface="Times New Roman"/>
                <a:ea typeface="Times New Roman"/>
                <a:cs typeface="Times New Roman"/>
                <a:sym typeface="Times New Roman"/>
              </a:rPr>
              <a:t>Cross-validation</a:t>
            </a:r>
            <a:r>
              <a:rPr lang="en-US">
                <a:solidFill>
                  <a:schemeClr val="dk1"/>
                </a:solidFill>
                <a:latin typeface="Times New Roman"/>
                <a:ea typeface="Times New Roman"/>
                <a:cs typeface="Times New Roman"/>
                <a:sym typeface="Times New Roman"/>
              </a:rPr>
              <a:t> (5-fold).</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Clr>
                <a:schemeClr val="dk1"/>
              </a:buClr>
              <a:buSzPts val="1100"/>
              <a:buFont typeface="Arial"/>
              <a:buNone/>
            </a:pPr>
            <a:r>
              <a:rPr lang="en-US" b="1">
                <a:solidFill>
                  <a:schemeClr val="dk1"/>
                </a:solidFill>
                <a:latin typeface="Times New Roman"/>
                <a:ea typeface="Times New Roman"/>
                <a:cs typeface="Times New Roman"/>
                <a:sym typeface="Times New Roman"/>
              </a:rPr>
              <a:t>5. Software &amp; Deployment</a:t>
            </a:r>
            <a:endParaRPr b="1">
              <a:solidFill>
                <a:schemeClr val="dk1"/>
              </a:solidFill>
              <a:latin typeface="Times New Roman"/>
              <a:ea typeface="Times New Roman"/>
              <a:cs typeface="Times New Roman"/>
              <a:sym typeface="Times New Roman"/>
            </a:endParaRPr>
          </a:p>
          <a:p>
            <a:pPr marL="457200" lvl="0" indent="-342900" algn="l" rtl="0">
              <a:lnSpc>
                <a:spcPct val="115000"/>
              </a:lnSpc>
              <a:spcBef>
                <a:spcPts val="1200"/>
              </a:spcBef>
              <a:spcAft>
                <a:spcPts val="0"/>
              </a:spcAft>
              <a:buClr>
                <a:schemeClr val="dk1"/>
              </a:buClr>
              <a:buSzPts val="1800"/>
              <a:buChar char="●"/>
            </a:pPr>
            <a:r>
              <a:rPr lang="en-US">
                <a:solidFill>
                  <a:schemeClr val="dk1"/>
                </a:solidFill>
                <a:latin typeface="Times New Roman"/>
                <a:ea typeface="Times New Roman"/>
                <a:cs typeface="Times New Roman"/>
                <a:sym typeface="Times New Roman"/>
              </a:rPr>
              <a:t>Follow </a:t>
            </a:r>
            <a:r>
              <a:rPr lang="en-US" b="1">
                <a:solidFill>
                  <a:schemeClr val="dk1"/>
                </a:solidFill>
                <a:latin typeface="Times New Roman"/>
                <a:ea typeface="Times New Roman"/>
                <a:cs typeface="Times New Roman"/>
                <a:sym typeface="Times New Roman"/>
              </a:rPr>
              <a:t>PEP8</a:t>
            </a:r>
            <a:r>
              <a:rPr lang="en-US">
                <a:solidFill>
                  <a:schemeClr val="dk1"/>
                </a:solidFill>
                <a:latin typeface="Times New Roman"/>
                <a:ea typeface="Times New Roman"/>
                <a:cs typeface="Times New Roman"/>
                <a:sym typeface="Times New Roman"/>
              </a:rPr>
              <a:t> coding standards.</a:t>
            </a:r>
            <a:endParaRPr>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Char char="●"/>
            </a:pPr>
            <a:r>
              <a:rPr lang="en-US" b="1">
                <a:solidFill>
                  <a:schemeClr val="dk1"/>
                </a:solidFill>
                <a:latin typeface="Times New Roman"/>
                <a:ea typeface="Times New Roman"/>
                <a:cs typeface="Times New Roman"/>
                <a:sym typeface="Times New Roman"/>
              </a:rPr>
              <a:t>Docker</a:t>
            </a:r>
            <a:r>
              <a:rPr lang="en-US">
                <a:solidFill>
                  <a:schemeClr val="dk1"/>
                </a:solidFill>
                <a:latin typeface="Times New Roman"/>
                <a:ea typeface="Times New Roman"/>
                <a:cs typeface="Times New Roman"/>
                <a:sym typeface="Times New Roman"/>
              </a:rPr>
              <a:t> for reproducibility (base image: python:3.10).</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Clr>
                <a:schemeClr val="dk1"/>
              </a:buClr>
              <a:buSzPts val="1100"/>
              <a:buFont typeface="Arial"/>
              <a:buNone/>
            </a:pPr>
            <a:r>
              <a:rPr lang="en-US" b="1">
                <a:solidFill>
                  <a:schemeClr val="dk1"/>
                </a:solidFill>
                <a:latin typeface="Times New Roman"/>
                <a:ea typeface="Times New Roman"/>
                <a:cs typeface="Times New Roman"/>
                <a:sym typeface="Times New Roman"/>
              </a:rPr>
              <a:t>6. Ethics &amp; Documentation</a:t>
            </a:r>
            <a:endParaRPr b="1">
              <a:solidFill>
                <a:schemeClr val="dk1"/>
              </a:solidFill>
              <a:latin typeface="Times New Roman"/>
              <a:ea typeface="Times New Roman"/>
              <a:cs typeface="Times New Roman"/>
              <a:sym typeface="Times New Roman"/>
            </a:endParaRPr>
          </a:p>
          <a:p>
            <a:pPr marL="457200" lvl="0" indent="-342900" algn="l" rtl="0">
              <a:lnSpc>
                <a:spcPct val="115000"/>
              </a:lnSpc>
              <a:spcBef>
                <a:spcPts val="1200"/>
              </a:spcBef>
              <a:spcAft>
                <a:spcPts val="0"/>
              </a:spcAft>
              <a:buClr>
                <a:schemeClr val="dk1"/>
              </a:buClr>
              <a:buSzPts val="1800"/>
              <a:buChar char="●"/>
            </a:pPr>
            <a:r>
              <a:rPr lang="en-US" b="1">
                <a:solidFill>
                  <a:schemeClr val="dk1"/>
                </a:solidFill>
                <a:latin typeface="Times New Roman"/>
                <a:ea typeface="Times New Roman"/>
                <a:cs typeface="Times New Roman"/>
                <a:sym typeface="Times New Roman"/>
              </a:rPr>
              <a:t>Data Anonymization</a:t>
            </a:r>
            <a:r>
              <a:rPr lang="en-US">
                <a:solidFill>
                  <a:schemeClr val="dk1"/>
                </a:solidFill>
                <a:latin typeface="Times New Roman"/>
                <a:ea typeface="Times New Roman"/>
                <a:cs typeface="Times New Roman"/>
                <a:sym typeface="Times New Roman"/>
              </a:rPr>
              <a:t> for patient privacy.</a:t>
            </a:r>
            <a:endParaRPr>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Char char="●"/>
            </a:pPr>
            <a:r>
              <a:rPr lang="en-US">
                <a:solidFill>
                  <a:schemeClr val="dk1"/>
                </a:solidFill>
                <a:latin typeface="Times New Roman"/>
                <a:ea typeface="Times New Roman"/>
                <a:cs typeface="Times New Roman"/>
                <a:sym typeface="Times New Roman"/>
              </a:rPr>
              <a:t>Comply with </a:t>
            </a:r>
            <a:r>
              <a:rPr lang="en-US" b="1">
                <a:solidFill>
                  <a:schemeClr val="dk1"/>
                </a:solidFill>
                <a:latin typeface="Times New Roman"/>
                <a:ea typeface="Times New Roman"/>
                <a:cs typeface="Times New Roman"/>
                <a:sym typeface="Times New Roman"/>
              </a:rPr>
              <a:t>HIPAA</a:t>
            </a:r>
            <a:r>
              <a:rPr lang="en-US">
                <a:solidFill>
                  <a:schemeClr val="dk1"/>
                </a:solidFill>
                <a:latin typeface="Times New Roman"/>
                <a:ea typeface="Times New Roman"/>
                <a:cs typeface="Times New Roman"/>
                <a:sym typeface="Times New Roman"/>
              </a:rPr>
              <a:t> or </a:t>
            </a:r>
            <a:r>
              <a:rPr lang="en-US" b="1">
                <a:solidFill>
                  <a:schemeClr val="dk1"/>
                </a:solidFill>
                <a:latin typeface="Times New Roman"/>
                <a:ea typeface="Times New Roman"/>
                <a:cs typeface="Times New Roman"/>
                <a:sym typeface="Times New Roman"/>
              </a:rPr>
              <a:t>GDPR</a:t>
            </a:r>
            <a:r>
              <a:rPr lang="en-US">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Char char="●"/>
            </a:pPr>
            <a:r>
              <a:rPr lang="en-US" b="1">
                <a:solidFill>
                  <a:schemeClr val="dk1"/>
                </a:solidFill>
                <a:latin typeface="Times New Roman"/>
                <a:ea typeface="Times New Roman"/>
                <a:cs typeface="Times New Roman"/>
                <a:sym typeface="Times New Roman"/>
              </a:rPr>
              <a:t>Document</a:t>
            </a:r>
            <a:r>
              <a:rPr lang="en-US">
                <a:solidFill>
                  <a:schemeClr val="dk1"/>
                </a:solidFill>
                <a:latin typeface="Times New Roman"/>
                <a:ea typeface="Times New Roman"/>
                <a:cs typeface="Times New Roman"/>
                <a:sym typeface="Times New Roman"/>
              </a:rPr>
              <a:t> all steps: data collection to evaluation.</a:t>
            </a:r>
            <a:br>
              <a:rPr lang="en-US" sz="2000">
                <a:solidFill>
                  <a:schemeClr val="dk1"/>
                </a:solidFill>
              </a:rPr>
            </a:b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7"/>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US" sz="4400" b="1">
                <a:latin typeface="Times New Roman"/>
                <a:ea typeface="Times New Roman"/>
                <a:cs typeface="Times New Roman"/>
                <a:sym typeface="Times New Roman"/>
              </a:rPr>
              <a:t>Realistic Constraints</a:t>
            </a:r>
            <a:br>
              <a:rPr lang="en-US" sz="4400">
                <a:latin typeface="Calibri"/>
                <a:ea typeface="Calibri"/>
                <a:cs typeface="Calibri"/>
                <a:sym typeface="Calibri"/>
              </a:rPr>
            </a:br>
            <a:endParaRPr sz="4400">
              <a:latin typeface="Calibri"/>
              <a:ea typeface="Calibri"/>
              <a:cs typeface="Calibri"/>
              <a:sym typeface="Calibri"/>
            </a:endParaRPr>
          </a:p>
        </p:txBody>
      </p:sp>
      <p:sp>
        <p:nvSpPr>
          <p:cNvPr id="284" name="Google Shape;284;p37"/>
          <p:cNvSpPr txBox="1">
            <a:spLocks noGrp="1"/>
          </p:cNvSpPr>
          <p:nvPr>
            <p:ph type="subTitle" idx="1"/>
          </p:nvPr>
        </p:nvSpPr>
        <p:spPr>
          <a:xfrm>
            <a:off x="838081" y="1492661"/>
            <a:ext cx="11018700" cy="5017800"/>
          </a:xfrm>
          <a:prstGeom prst="rect">
            <a:avLst/>
          </a:prstGeom>
          <a:noFill/>
          <a:ln>
            <a:noFill/>
          </a:ln>
        </p:spPr>
        <p:txBody>
          <a:bodyPr spcFirstLastPara="1" wrap="square" lIns="91425" tIns="45700" rIns="91425" bIns="45700" anchor="ctr" anchorCtr="0">
            <a:spAutoFit/>
          </a:bodyPr>
          <a:lstStyle/>
          <a:p>
            <a:pPr marL="457200" marR="0" lvl="0" indent="-457200" algn="just" rtl="0">
              <a:lnSpc>
                <a:spcPct val="100000"/>
              </a:lnSpc>
              <a:spcBef>
                <a:spcPts val="0"/>
              </a:spcBef>
              <a:spcAft>
                <a:spcPts val="0"/>
              </a:spcAft>
              <a:buClr>
                <a:schemeClr val="dk1"/>
              </a:buClr>
              <a:buSzPts val="2000"/>
              <a:buFont typeface="Calibri"/>
              <a:buAutoNum type="arabicPeriod"/>
            </a:pPr>
            <a:r>
              <a:rPr lang="en-US" sz="2000" b="1" i="0" u="none" strike="noStrike" cap="none">
                <a:solidFill>
                  <a:schemeClr val="dk1"/>
                </a:solidFill>
                <a:latin typeface="Times New Roman"/>
                <a:ea typeface="Times New Roman"/>
                <a:cs typeface="Times New Roman"/>
                <a:sym typeface="Times New Roman"/>
              </a:rPr>
              <a:t>Data Availability &amp; Quality:</a:t>
            </a:r>
            <a:endParaRPr sz="20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SzPts val="1400"/>
              <a:buNone/>
            </a:pPr>
            <a:r>
              <a:rPr lang="en-US" sz="2000" b="0" i="0" u="none" strike="noStrike" cap="none">
                <a:solidFill>
                  <a:schemeClr val="dk1"/>
                </a:solidFill>
                <a:latin typeface="Times New Roman"/>
                <a:ea typeface="Times New Roman"/>
                <a:cs typeface="Times New Roman"/>
                <a:sym typeface="Times New Roman"/>
              </a:rPr>
              <a:t>Limited access to labeled MRI datasets due to patient privacy concerns. Variability in MRI scan quality  (noise, intensity differences, artifacts). </a:t>
            </a:r>
            <a:endParaRPr/>
          </a:p>
          <a:p>
            <a:pPr marL="457200" marR="0" lvl="0" indent="-457200" algn="just" rtl="0">
              <a:lnSpc>
                <a:spcPct val="100000"/>
              </a:lnSpc>
              <a:spcBef>
                <a:spcPts val="0"/>
              </a:spcBef>
              <a:spcAft>
                <a:spcPts val="0"/>
              </a:spcAft>
              <a:buClr>
                <a:schemeClr val="dk1"/>
              </a:buClr>
              <a:buSzPts val="2000"/>
              <a:buFont typeface="Calibri"/>
              <a:buAutoNum type="arabicPeriod" startAt="2"/>
            </a:pPr>
            <a:r>
              <a:rPr lang="en-US" sz="2000" b="1" i="0" u="none" strike="noStrike" cap="none">
                <a:solidFill>
                  <a:schemeClr val="dk1"/>
                </a:solidFill>
                <a:latin typeface="Times New Roman"/>
                <a:ea typeface="Times New Roman"/>
                <a:cs typeface="Times New Roman"/>
                <a:sym typeface="Times New Roman"/>
              </a:rPr>
              <a:t>Computational Resources:</a:t>
            </a:r>
            <a:endParaRPr sz="20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SzPts val="1400"/>
              <a:buNone/>
            </a:pPr>
            <a:r>
              <a:rPr lang="en-US" sz="2000" i="0" u="none" strike="noStrike" cap="none">
                <a:solidFill>
                  <a:schemeClr val="dk1"/>
                </a:solidFill>
                <a:latin typeface="Times New Roman"/>
                <a:ea typeface="Times New Roman"/>
                <a:cs typeface="Times New Roman"/>
                <a:sym typeface="Times New Roman"/>
              </a:rPr>
              <a:t>Deep learning models require high-end GPUs/TPUs for training, which may not be easily accessible. </a:t>
            </a:r>
            <a:r>
              <a:rPr lang="en-US" sz="2000" b="0" i="0" u="none" strike="noStrike" cap="none">
                <a:solidFill>
                  <a:schemeClr val="dk1"/>
                </a:solidFill>
                <a:latin typeface="Times New Roman"/>
                <a:ea typeface="Times New Roman"/>
                <a:cs typeface="Times New Roman"/>
                <a:sym typeface="Times New Roman"/>
              </a:rPr>
              <a:t>Trade-off </a:t>
            </a:r>
            <a:r>
              <a:rPr lang="en-US" sz="2000" i="0" u="none" strike="noStrike" cap="none">
                <a:solidFill>
                  <a:schemeClr val="dk1"/>
                </a:solidFill>
                <a:latin typeface="Times New Roman"/>
                <a:ea typeface="Times New Roman"/>
                <a:cs typeface="Times New Roman"/>
                <a:sym typeface="Times New Roman"/>
              </a:rPr>
              <a:t>between model complexity and inference speed </a:t>
            </a:r>
            <a:r>
              <a:rPr lang="en-US" sz="2000" b="0" i="0" u="none" strike="noStrike" cap="none">
                <a:solidFill>
                  <a:schemeClr val="dk1"/>
                </a:solidFill>
                <a:latin typeface="Times New Roman"/>
                <a:ea typeface="Times New Roman"/>
                <a:cs typeface="Times New Roman"/>
                <a:sym typeface="Times New Roman"/>
              </a:rPr>
              <a:t>for real-time diagnosis. </a:t>
            </a:r>
            <a:endParaRPr/>
          </a:p>
          <a:p>
            <a:pPr marL="457200" marR="0" lvl="0" indent="-457200" algn="just" rtl="0">
              <a:lnSpc>
                <a:spcPct val="100000"/>
              </a:lnSpc>
              <a:spcBef>
                <a:spcPts val="0"/>
              </a:spcBef>
              <a:spcAft>
                <a:spcPts val="0"/>
              </a:spcAft>
              <a:buClr>
                <a:schemeClr val="dk1"/>
              </a:buClr>
              <a:buSzPts val="2000"/>
              <a:buFont typeface="Calibri"/>
              <a:buAutoNum type="arabicPeriod" startAt="3"/>
            </a:pPr>
            <a:r>
              <a:rPr lang="en-US" sz="2000" b="1" i="0" u="none" strike="noStrike" cap="none">
                <a:solidFill>
                  <a:schemeClr val="dk1"/>
                </a:solidFill>
                <a:latin typeface="Times New Roman"/>
                <a:ea typeface="Times New Roman"/>
                <a:cs typeface="Times New Roman"/>
                <a:sym typeface="Times New Roman"/>
              </a:rPr>
              <a:t>Regulatory &amp; Ethical Considerations:</a:t>
            </a:r>
            <a:endParaRPr sz="20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SzPts val="1400"/>
              <a:buNone/>
            </a:pPr>
            <a:r>
              <a:rPr lang="en-US" sz="2000" i="0" u="none" strike="noStrike" cap="none">
                <a:solidFill>
                  <a:schemeClr val="dk1"/>
                </a:solidFill>
                <a:latin typeface="Times New Roman"/>
                <a:ea typeface="Times New Roman"/>
                <a:cs typeface="Times New Roman"/>
                <a:sym typeface="Times New Roman"/>
              </a:rPr>
              <a:t>Must meet FDA/CE approval for clinical deployment. </a:t>
            </a:r>
            <a:r>
              <a:rPr lang="en-US" sz="2000" b="0" i="0" u="none" strike="noStrike" cap="none">
                <a:solidFill>
                  <a:schemeClr val="dk1"/>
                </a:solidFill>
                <a:latin typeface="Times New Roman"/>
                <a:ea typeface="Times New Roman"/>
                <a:cs typeface="Times New Roman"/>
                <a:sym typeface="Times New Roman"/>
              </a:rPr>
              <a:t>Ethical concerns about AI replacing human radiologists rather than assisting them. </a:t>
            </a:r>
            <a:endParaRPr/>
          </a:p>
          <a:p>
            <a:pPr marL="457200" marR="0" lvl="0" indent="-457200" algn="just" rtl="0">
              <a:lnSpc>
                <a:spcPct val="100000"/>
              </a:lnSpc>
              <a:spcBef>
                <a:spcPts val="0"/>
              </a:spcBef>
              <a:spcAft>
                <a:spcPts val="0"/>
              </a:spcAft>
              <a:buClr>
                <a:schemeClr val="dk1"/>
              </a:buClr>
              <a:buSzPts val="2000"/>
              <a:buFont typeface="Calibri"/>
              <a:buAutoNum type="arabicPeriod" startAt="4"/>
            </a:pPr>
            <a:r>
              <a:rPr lang="en-US" sz="2000" b="1" i="0" u="none" strike="noStrike" cap="none">
                <a:solidFill>
                  <a:schemeClr val="dk1"/>
                </a:solidFill>
                <a:latin typeface="Times New Roman"/>
                <a:ea typeface="Times New Roman"/>
                <a:cs typeface="Times New Roman"/>
                <a:sym typeface="Times New Roman"/>
              </a:rPr>
              <a:t>Generalization &amp; Model Robustness:</a:t>
            </a:r>
            <a:endParaRPr sz="20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SzPts val="1400"/>
              <a:buNone/>
            </a:pPr>
            <a:r>
              <a:rPr lang="en-US" sz="2000" b="0" i="0" u="none" strike="noStrike" cap="none">
                <a:solidFill>
                  <a:schemeClr val="dk1"/>
                </a:solidFill>
                <a:latin typeface="Times New Roman"/>
                <a:ea typeface="Times New Roman"/>
                <a:cs typeface="Times New Roman"/>
                <a:sym typeface="Times New Roman"/>
              </a:rPr>
              <a:t>Ensuring the model works across different MRI machines and imaging protocols.  Avoiding bias in training data to prevent misdiagnosis in underrepresented patient groups. </a:t>
            </a:r>
            <a:endParaRPr/>
          </a:p>
          <a:p>
            <a:pPr marL="457200" marR="0" lvl="0" indent="-457200" algn="just" rtl="0">
              <a:lnSpc>
                <a:spcPct val="100000"/>
              </a:lnSpc>
              <a:spcBef>
                <a:spcPts val="0"/>
              </a:spcBef>
              <a:spcAft>
                <a:spcPts val="0"/>
              </a:spcAft>
              <a:buClr>
                <a:schemeClr val="dk1"/>
              </a:buClr>
              <a:buSzPts val="2000"/>
              <a:buFont typeface="Calibri"/>
              <a:buAutoNum type="arabicPeriod" startAt="5"/>
            </a:pPr>
            <a:r>
              <a:rPr lang="en-US" sz="2000" b="1" i="0" u="none" strike="noStrike" cap="none">
                <a:solidFill>
                  <a:schemeClr val="dk1"/>
                </a:solidFill>
                <a:latin typeface="Times New Roman"/>
                <a:ea typeface="Times New Roman"/>
                <a:cs typeface="Times New Roman"/>
                <a:sym typeface="Times New Roman"/>
              </a:rPr>
              <a:t>User Adoption &amp; Integration:</a:t>
            </a:r>
            <a:endParaRPr sz="20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SzPts val="1400"/>
              <a:buNone/>
            </a:pPr>
            <a:r>
              <a:rPr lang="en-US" sz="2000" b="0" i="0" u="none" strike="noStrike" cap="none">
                <a:solidFill>
                  <a:schemeClr val="dk1"/>
                </a:solidFill>
                <a:latin typeface="Times New Roman"/>
                <a:ea typeface="Times New Roman"/>
                <a:cs typeface="Times New Roman"/>
                <a:sym typeface="Times New Roman"/>
              </a:rPr>
              <a:t>The AI system should seamlessly integrate with existing </a:t>
            </a:r>
            <a:r>
              <a:rPr lang="en-US" sz="2000" i="0" u="none" strike="noStrike" cap="none">
                <a:solidFill>
                  <a:schemeClr val="dk1"/>
                </a:solidFill>
                <a:latin typeface="Times New Roman"/>
                <a:ea typeface="Times New Roman"/>
                <a:cs typeface="Times New Roman"/>
                <a:sym typeface="Times New Roman"/>
              </a:rPr>
              <a:t>hospital PACS (Picture Archiving and Communication System). Requires an interpretable model to gain acceptance from medical professionals.</a:t>
            </a:r>
            <a:endParaRPr/>
          </a:p>
          <a:p>
            <a:pPr marL="0" marR="0" lvl="0" indent="0" algn="just" rtl="0">
              <a:lnSpc>
                <a:spcPct val="100000"/>
              </a:lnSpc>
              <a:spcBef>
                <a:spcPts val="0"/>
              </a:spcBef>
              <a:spcAft>
                <a:spcPts val="0"/>
              </a:spcAft>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pic>
        <p:nvPicPr>
          <p:cNvPr id="285" name="Google Shape;285;p37"/>
          <p:cNvPicPr preferRelativeResize="0"/>
          <p:nvPr/>
        </p:nvPicPr>
        <p:blipFill rotWithShape="1">
          <a:blip r:embed="rId3">
            <a:alphaModFix/>
          </a:blip>
          <a:srcRect/>
          <a:stretch/>
        </p:blipFill>
        <p:spPr>
          <a:xfrm>
            <a:off x="10878000" y="0"/>
            <a:ext cx="1314000" cy="7509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8"/>
          <p:cNvSpPr txBox="1">
            <a:spLocks noGrp="1"/>
          </p:cNvSpPr>
          <p:nvPr>
            <p:ph type="title" idx="4294967295"/>
          </p:nvPr>
        </p:nvSpPr>
        <p:spPr>
          <a:xfrm>
            <a:off x="838075" y="312425"/>
            <a:ext cx="10515300" cy="1377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4400" b="1" dirty="0">
                <a:solidFill>
                  <a:schemeClr val="dk1"/>
                </a:solidFill>
                <a:latin typeface="Times New Roman"/>
                <a:ea typeface="Times New Roman"/>
                <a:cs typeface="Times New Roman"/>
                <a:sym typeface="Times New Roman"/>
              </a:rPr>
              <a:t>T</a:t>
            </a:r>
            <a:r>
              <a:rPr lang="en-US" sz="4400" b="1" strike="noStrike" dirty="0">
                <a:solidFill>
                  <a:schemeClr val="dk1"/>
                </a:solidFill>
                <a:latin typeface="Times New Roman"/>
                <a:ea typeface="Times New Roman"/>
                <a:cs typeface="Times New Roman"/>
                <a:sym typeface="Times New Roman"/>
              </a:rPr>
              <a:t>ools </a:t>
            </a:r>
            <a:r>
              <a:rPr lang="en-US" sz="4400" b="1" dirty="0">
                <a:solidFill>
                  <a:schemeClr val="dk1"/>
                </a:solidFill>
                <a:latin typeface="Times New Roman"/>
                <a:ea typeface="Times New Roman"/>
                <a:cs typeface="Times New Roman"/>
                <a:sym typeface="Times New Roman"/>
              </a:rPr>
              <a:t>U</a:t>
            </a:r>
            <a:r>
              <a:rPr lang="en-US" sz="4400" b="1" strike="noStrike" dirty="0">
                <a:solidFill>
                  <a:schemeClr val="dk1"/>
                </a:solidFill>
                <a:latin typeface="Times New Roman"/>
                <a:ea typeface="Times New Roman"/>
                <a:cs typeface="Times New Roman"/>
                <a:sym typeface="Times New Roman"/>
              </a:rPr>
              <a:t>sed</a:t>
            </a:r>
            <a:endParaRPr sz="4400" b="1" strike="noStrike" dirty="0">
              <a:solidFill>
                <a:schemeClr val="dk1"/>
              </a:solidFill>
              <a:latin typeface="Times New Roman"/>
              <a:ea typeface="Times New Roman"/>
              <a:cs typeface="Times New Roman"/>
              <a:sym typeface="Times New Roman"/>
            </a:endParaRPr>
          </a:p>
        </p:txBody>
      </p:sp>
      <p:sp>
        <p:nvSpPr>
          <p:cNvPr id="291" name="Google Shape;291;p38"/>
          <p:cNvSpPr txBox="1">
            <a:spLocks noGrp="1"/>
          </p:cNvSpPr>
          <p:nvPr>
            <p:ph type="body" idx="4294967295"/>
          </p:nvPr>
        </p:nvSpPr>
        <p:spPr>
          <a:xfrm>
            <a:off x="838080" y="1825560"/>
            <a:ext cx="10515240" cy="435096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000" b="1">
                <a:solidFill>
                  <a:schemeClr val="dk1"/>
                </a:solidFill>
                <a:latin typeface="Times New Roman"/>
                <a:ea typeface="Times New Roman"/>
                <a:cs typeface="Times New Roman"/>
                <a:sym typeface="Times New Roman"/>
              </a:rPr>
              <a:t>Python:</a:t>
            </a:r>
            <a:r>
              <a:rPr lang="en-US" sz="2000">
                <a:solidFill>
                  <a:schemeClr val="dk1"/>
                </a:solidFill>
                <a:latin typeface="Times New Roman"/>
                <a:ea typeface="Times New Roman"/>
                <a:cs typeface="Times New Roman"/>
                <a:sym typeface="Times New Roman"/>
              </a:rPr>
              <a:t> The core programming language.</a:t>
            </a: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2000" b="1">
                <a:solidFill>
                  <a:schemeClr val="dk1"/>
                </a:solidFill>
                <a:latin typeface="Times New Roman"/>
                <a:ea typeface="Times New Roman"/>
                <a:cs typeface="Times New Roman"/>
                <a:sym typeface="Times New Roman"/>
              </a:rPr>
              <a:t>TensorFlow &amp; Keras:</a:t>
            </a:r>
            <a:r>
              <a:rPr lang="en-US" sz="2000">
                <a:solidFill>
                  <a:schemeClr val="dk1"/>
                </a:solidFill>
                <a:latin typeface="Times New Roman"/>
                <a:ea typeface="Times New Roman"/>
                <a:cs typeface="Times New Roman"/>
                <a:sym typeface="Times New Roman"/>
              </a:rPr>
              <a:t> For building and training the MS detection model.</a:t>
            </a: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2000" b="1">
                <a:solidFill>
                  <a:schemeClr val="dk1"/>
                </a:solidFill>
                <a:latin typeface="Times New Roman"/>
                <a:ea typeface="Times New Roman"/>
                <a:cs typeface="Times New Roman"/>
                <a:sym typeface="Times New Roman"/>
              </a:rPr>
              <a:t>NiBabel:</a:t>
            </a:r>
            <a:r>
              <a:rPr lang="en-US" sz="2000">
                <a:solidFill>
                  <a:schemeClr val="dk1"/>
                </a:solidFill>
                <a:latin typeface="Times New Roman"/>
                <a:ea typeface="Times New Roman"/>
                <a:cs typeface="Times New Roman"/>
                <a:sym typeface="Times New Roman"/>
              </a:rPr>
              <a:t> Reads MRI (.nii) files.</a:t>
            </a: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2000" b="1">
                <a:solidFill>
                  <a:schemeClr val="dk1"/>
                </a:solidFill>
                <a:latin typeface="Times New Roman"/>
                <a:ea typeface="Times New Roman"/>
                <a:cs typeface="Times New Roman"/>
                <a:sym typeface="Times New Roman"/>
              </a:rPr>
              <a:t>Pandas &amp; NumPy:</a:t>
            </a:r>
            <a:r>
              <a:rPr lang="en-US" sz="2000">
                <a:solidFill>
                  <a:schemeClr val="dk1"/>
                </a:solidFill>
                <a:latin typeface="Times New Roman"/>
                <a:ea typeface="Times New Roman"/>
                <a:cs typeface="Times New Roman"/>
                <a:sym typeface="Times New Roman"/>
              </a:rPr>
              <a:t> For organizing and processing data.</a:t>
            </a: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2000" b="1">
                <a:solidFill>
                  <a:schemeClr val="dk1"/>
                </a:solidFill>
                <a:latin typeface="Times New Roman"/>
                <a:ea typeface="Times New Roman"/>
                <a:cs typeface="Times New Roman"/>
                <a:sym typeface="Times New Roman"/>
              </a:rPr>
              <a:t>Matplotlib &amp; Seaborn:</a:t>
            </a:r>
            <a:r>
              <a:rPr lang="en-US" sz="2000">
                <a:solidFill>
                  <a:schemeClr val="dk1"/>
                </a:solidFill>
                <a:latin typeface="Times New Roman"/>
                <a:ea typeface="Times New Roman"/>
                <a:cs typeface="Times New Roman"/>
                <a:sym typeface="Times New Roman"/>
              </a:rPr>
              <a:t> For data visualization.</a:t>
            </a: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2000" b="1">
                <a:solidFill>
                  <a:schemeClr val="dk1"/>
                </a:solidFill>
                <a:latin typeface="Times New Roman"/>
                <a:ea typeface="Times New Roman"/>
                <a:cs typeface="Times New Roman"/>
                <a:sym typeface="Times New Roman"/>
              </a:rPr>
              <a:t>Zipfile:</a:t>
            </a:r>
            <a:r>
              <a:rPr lang="en-US" sz="2000">
                <a:solidFill>
                  <a:schemeClr val="dk1"/>
                </a:solidFill>
                <a:latin typeface="Times New Roman"/>
                <a:ea typeface="Times New Roman"/>
                <a:cs typeface="Times New Roman"/>
                <a:sym typeface="Times New Roman"/>
              </a:rPr>
              <a:t> For handling the dataset's zip format.</a:t>
            </a: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SzPts val="1100"/>
              <a:buNone/>
            </a:pPr>
            <a:r>
              <a:rPr lang="en-US" sz="2000" b="1">
                <a:solidFill>
                  <a:schemeClr val="dk1"/>
                </a:solidFill>
                <a:latin typeface="Times New Roman"/>
                <a:ea typeface="Times New Roman"/>
                <a:cs typeface="Times New Roman"/>
                <a:sym typeface="Times New Roman"/>
              </a:rPr>
              <a:t>Scikit-learn:</a:t>
            </a:r>
            <a:r>
              <a:rPr lang="en-US" sz="2000">
                <a:solidFill>
                  <a:schemeClr val="dk1"/>
                </a:solidFill>
                <a:latin typeface="Times New Roman"/>
                <a:ea typeface="Times New Roman"/>
                <a:cs typeface="Times New Roman"/>
                <a:sym typeface="Times New Roman"/>
              </a:rPr>
              <a:t> For data splitting and evaluation.</a:t>
            </a: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2000" b="1">
                <a:solidFill>
                  <a:schemeClr val="dk1"/>
                </a:solidFill>
                <a:latin typeface="Times New Roman"/>
                <a:ea typeface="Times New Roman"/>
                <a:cs typeface="Times New Roman"/>
                <a:sym typeface="Times New Roman"/>
              </a:rPr>
              <a:t>Dataset Used:</a:t>
            </a:r>
            <a:r>
              <a:rPr lang="en-US" sz="2000">
                <a:solidFill>
                  <a:schemeClr val="dk1"/>
                </a:solidFill>
                <a:latin typeface="Times New Roman"/>
                <a:ea typeface="Times New Roman"/>
                <a:cs typeface="Times New Roman"/>
                <a:sym typeface="Times New Roman"/>
              </a:rPr>
              <a:t> Used Mendeley dataset for multiple sclerosis in mri image in nii. format and converted to jpeg format and invivo (n=455) for general mri images.</a:t>
            </a: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2000" b="1">
                <a:solidFill>
                  <a:schemeClr val="dk1"/>
                </a:solidFill>
                <a:latin typeface="Times New Roman"/>
                <a:ea typeface="Times New Roman"/>
                <a:cs typeface="Times New Roman"/>
                <a:sym typeface="Times New Roman"/>
              </a:rPr>
              <a:t>Google Colab:</a:t>
            </a:r>
            <a:r>
              <a:rPr lang="en-US" sz="2000">
                <a:solidFill>
                  <a:schemeClr val="dk1"/>
                </a:solidFill>
                <a:latin typeface="Times New Roman"/>
                <a:ea typeface="Times New Roman"/>
                <a:cs typeface="Times New Roman"/>
                <a:sym typeface="Times New Roman"/>
              </a:rPr>
              <a:t> The free platform for running and accelerating the code (with GPUs).</a:t>
            </a:r>
            <a:endParaRPr sz="20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SzPts val="1400"/>
              <a:buNone/>
            </a:pPr>
            <a:endParaRPr sz="2000" b="1">
              <a:latin typeface="Times New Roman"/>
              <a:ea typeface="Times New Roman"/>
              <a:cs typeface="Times New Roman"/>
              <a:sym typeface="Times New Roman"/>
            </a:endParaRPr>
          </a:p>
          <a:p>
            <a:pPr marL="0" lvl="0" indent="0" algn="l" rtl="0">
              <a:lnSpc>
                <a:spcPct val="90000"/>
              </a:lnSpc>
              <a:spcBef>
                <a:spcPts val="1417"/>
              </a:spcBef>
              <a:spcAft>
                <a:spcPts val="0"/>
              </a:spcAft>
              <a:buSzPts val="1200"/>
              <a:buFont typeface="Arial"/>
              <a:buNone/>
            </a:pPr>
            <a:endParaRPr sz="1200" b="0" strike="noStrike">
              <a:solidFill>
                <a:schemeClr val="dk1"/>
              </a:solidFill>
              <a:latin typeface="Calibri"/>
              <a:ea typeface="Calibri"/>
              <a:cs typeface="Calibri"/>
              <a:sym typeface="Calibri"/>
            </a:endParaRPr>
          </a:p>
        </p:txBody>
      </p:sp>
      <p:pic>
        <p:nvPicPr>
          <p:cNvPr id="292" name="Google Shape;292;p38"/>
          <p:cNvPicPr preferRelativeResize="0"/>
          <p:nvPr/>
        </p:nvPicPr>
        <p:blipFill rotWithShape="1">
          <a:blip r:embed="rId3">
            <a:alphaModFix/>
          </a:blip>
          <a:srcRect/>
          <a:stretch/>
        </p:blipFill>
        <p:spPr>
          <a:xfrm>
            <a:off x="10877400" y="0"/>
            <a:ext cx="1314000" cy="7509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9"/>
          <p:cNvSpPr txBox="1">
            <a:spLocks noGrp="1"/>
          </p:cNvSpPr>
          <p:nvPr>
            <p:ph type="title"/>
          </p:nvPr>
        </p:nvSpPr>
        <p:spPr>
          <a:xfrm>
            <a:off x="838080" y="273377"/>
            <a:ext cx="10515240" cy="141682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US" sz="4400" b="1" strike="noStrike" dirty="0">
                <a:solidFill>
                  <a:schemeClr val="dk1"/>
                </a:solidFill>
                <a:latin typeface="Times New Roman"/>
                <a:ea typeface="Times New Roman"/>
                <a:cs typeface="Times New Roman"/>
                <a:sym typeface="Times New Roman"/>
              </a:rPr>
              <a:t>Results</a:t>
            </a:r>
            <a:endParaRPr sz="4400" dirty="0">
              <a:latin typeface="Times New Roman"/>
              <a:ea typeface="Times New Roman"/>
              <a:cs typeface="Times New Roman"/>
              <a:sym typeface="Times New Roman"/>
            </a:endParaRPr>
          </a:p>
        </p:txBody>
      </p:sp>
      <p:sp>
        <p:nvSpPr>
          <p:cNvPr id="298" name="Google Shape;298;p39"/>
          <p:cNvSpPr txBox="1">
            <a:spLocks noGrp="1"/>
          </p:cNvSpPr>
          <p:nvPr>
            <p:ph type="subTitle" idx="1"/>
          </p:nvPr>
        </p:nvSpPr>
        <p:spPr>
          <a:xfrm>
            <a:off x="838080" y="1825560"/>
            <a:ext cx="10515240" cy="4952312"/>
          </a:xfrm>
          <a:prstGeom prst="rect">
            <a:avLst/>
          </a:prstGeom>
          <a:noFill/>
          <a:ln>
            <a:noFill/>
          </a:ln>
        </p:spPr>
        <p:txBody>
          <a:bodyPr spcFirstLastPara="1" wrap="square" lIns="0" tIns="0" rIns="0" bIns="0" anchor="ctr" anchorCtr="0">
            <a:noAutofit/>
          </a:bodyPr>
          <a:lstStyle/>
          <a:p>
            <a:pPr marL="457200" lvl="0" indent="-228600" algn="l" rtl="0">
              <a:lnSpc>
                <a:spcPct val="100000"/>
              </a:lnSpc>
              <a:spcBef>
                <a:spcPts val="1200"/>
              </a:spcBef>
              <a:spcAft>
                <a:spcPts val="0"/>
              </a:spcAft>
              <a:buSzPts val="1400"/>
              <a:buNone/>
            </a:pPr>
            <a:endParaRPr dirty="0"/>
          </a:p>
        </p:txBody>
      </p:sp>
      <p:pic>
        <p:nvPicPr>
          <p:cNvPr id="299" name="Google Shape;299;p39"/>
          <p:cNvPicPr preferRelativeResize="0"/>
          <p:nvPr/>
        </p:nvPicPr>
        <p:blipFill rotWithShape="1">
          <a:blip r:embed="rId3">
            <a:alphaModFix/>
          </a:blip>
          <a:srcRect/>
          <a:stretch/>
        </p:blipFill>
        <p:spPr>
          <a:xfrm>
            <a:off x="10878000" y="0"/>
            <a:ext cx="1314000" cy="750960"/>
          </a:xfrm>
          <a:prstGeom prst="rect">
            <a:avLst/>
          </a:prstGeom>
          <a:noFill/>
          <a:ln>
            <a:noFill/>
          </a:ln>
        </p:spPr>
      </p:pic>
      <p:pic>
        <p:nvPicPr>
          <p:cNvPr id="10" name="Picture 2">
            <a:extLst>
              <a:ext uri="{FF2B5EF4-FFF2-40B4-BE49-F238E27FC236}">
                <a16:creationId xmlns:a16="http://schemas.microsoft.com/office/drawing/2014/main" id="{4434ACB3-C647-4377-B75D-2EFEEA4D4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106" y="1690200"/>
            <a:ext cx="11953187" cy="19224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DB2D94A-E1C2-46F5-A317-BB6322D56AED}"/>
              </a:ext>
            </a:extLst>
          </p:cNvPr>
          <p:cNvPicPr>
            <a:picLocks noChangeAspect="1"/>
          </p:cNvPicPr>
          <p:nvPr/>
        </p:nvPicPr>
        <p:blipFill rotWithShape="1">
          <a:blip r:embed="rId5"/>
          <a:srcRect l="886"/>
          <a:stretch/>
        </p:blipFill>
        <p:spPr>
          <a:xfrm>
            <a:off x="119106" y="3748023"/>
            <a:ext cx="11953188" cy="273226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FA723B-842A-4AAF-B6F8-281DE4A86B92}"/>
              </a:ext>
            </a:extLst>
          </p:cNvPr>
          <p:cNvSpPr>
            <a:spLocks noGrp="1"/>
          </p:cNvSpPr>
          <p:nvPr>
            <p:ph type="title"/>
          </p:nvPr>
        </p:nvSpPr>
        <p:spPr/>
        <p:txBody>
          <a:bodyPr/>
          <a:lstStyle/>
          <a:p>
            <a:pPr algn="ctr"/>
            <a:r>
              <a:rPr lang="en-IN" sz="4400" b="1" dirty="0">
                <a:latin typeface="Times New Roman" panose="02020603050405020304" pitchFamily="18" charset="0"/>
                <a:cs typeface="Times New Roman" panose="02020603050405020304" pitchFamily="18" charset="0"/>
              </a:rPr>
              <a:t>Evaluation</a:t>
            </a:r>
            <a:r>
              <a:rPr lang="en-IN" sz="4400" dirty="0"/>
              <a:t> </a:t>
            </a:r>
          </a:p>
        </p:txBody>
      </p:sp>
      <p:sp>
        <p:nvSpPr>
          <p:cNvPr id="5" name="Text Placeholder 4">
            <a:extLst>
              <a:ext uri="{FF2B5EF4-FFF2-40B4-BE49-F238E27FC236}">
                <a16:creationId xmlns:a16="http://schemas.microsoft.com/office/drawing/2014/main" id="{84A3B5B3-19AD-4E4C-BA30-9B969078E23E}"/>
              </a:ext>
            </a:extLst>
          </p:cNvPr>
          <p:cNvSpPr>
            <a:spLocks noGrp="1"/>
          </p:cNvSpPr>
          <p:nvPr>
            <p:ph type="body" idx="1"/>
          </p:nvPr>
        </p:nvSpPr>
        <p:spPr/>
        <p:txBody>
          <a:bodyPr/>
          <a:lstStyle/>
          <a:p>
            <a:endParaRPr lang="en-IN" dirty="0"/>
          </a:p>
        </p:txBody>
      </p:sp>
      <p:pic>
        <p:nvPicPr>
          <p:cNvPr id="12" name="Picture 11">
            <a:extLst>
              <a:ext uri="{FF2B5EF4-FFF2-40B4-BE49-F238E27FC236}">
                <a16:creationId xmlns:a16="http://schemas.microsoft.com/office/drawing/2014/main" id="{FF3FFF9B-5B96-44B8-9928-3BF5D9A48B33}"/>
              </a:ext>
            </a:extLst>
          </p:cNvPr>
          <p:cNvPicPr>
            <a:picLocks noChangeAspect="1"/>
          </p:cNvPicPr>
          <p:nvPr/>
        </p:nvPicPr>
        <p:blipFill>
          <a:blip r:embed="rId2"/>
          <a:stretch>
            <a:fillRect/>
          </a:stretch>
        </p:blipFill>
        <p:spPr>
          <a:xfrm>
            <a:off x="3671887" y="2095599"/>
            <a:ext cx="4848225" cy="4476750"/>
          </a:xfrm>
          <a:prstGeom prst="rect">
            <a:avLst/>
          </a:prstGeom>
        </p:spPr>
      </p:pic>
    </p:spTree>
    <p:extLst>
      <p:ext uri="{BB962C8B-B14F-4D97-AF65-F5344CB8AC3E}">
        <p14:creationId xmlns:p14="http://schemas.microsoft.com/office/powerpoint/2010/main" val="3462728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a:extLst>
              <a:ext uri="{FF2B5EF4-FFF2-40B4-BE49-F238E27FC236}">
                <a16:creationId xmlns:a16="http://schemas.microsoft.com/office/drawing/2014/main" id="{D283FE06-4EFC-46BC-8F07-E9E9FF73F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12450"/>
            <a:ext cx="5788058" cy="458186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27B18F19-4C3A-4061-B9FE-C64CB6B76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12450"/>
            <a:ext cx="5788058" cy="4581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408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0"/>
          <p:cNvSpPr txBox="1">
            <a:spLocks noGrp="1"/>
          </p:cNvSpPr>
          <p:nvPr>
            <p:ph type="title"/>
          </p:nvPr>
        </p:nvSpPr>
        <p:spPr>
          <a:xfrm>
            <a:off x="838080" y="365040"/>
            <a:ext cx="10515300" cy="1325100"/>
          </a:xfrm>
          <a:prstGeom prst="rect">
            <a:avLst/>
          </a:prstGeom>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4400" b="1">
                <a:solidFill>
                  <a:schemeClr val="dk1"/>
                </a:solidFill>
                <a:latin typeface="Times New Roman"/>
                <a:ea typeface="Times New Roman"/>
                <a:cs typeface="Times New Roman"/>
                <a:sym typeface="Times New Roman"/>
              </a:rPr>
              <a:t>Conclusion</a:t>
            </a:r>
            <a:endParaRPr/>
          </a:p>
        </p:txBody>
      </p:sp>
      <p:sp>
        <p:nvSpPr>
          <p:cNvPr id="305" name="Google Shape;305;p40"/>
          <p:cNvSpPr txBox="1">
            <a:spLocks noGrp="1"/>
          </p:cNvSpPr>
          <p:nvPr>
            <p:ph type="subTitle" idx="1"/>
          </p:nvPr>
        </p:nvSpPr>
        <p:spPr>
          <a:xfrm>
            <a:off x="838080" y="1825560"/>
            <a:ext cx="10515300" cy="4350900"/>
          </a:xfrm>
          <a:prstGeom prst="rect">
            <a:avLst/>
          </a:prstGeom>
        </p:spPr>
        <p:txBody>
          <a:bodyPr spcFirstLastPara="1" wrap="square" lIns="0" tIns="0" rIns="0" bIns="0" anchor="ctr" anchorCtr="0">
            <a:noAutofit/>
          </a:bodyPr>
          <a:lstStyle/>
          <a:p>
            <a:pPr marL="457200" lvl="0" indent="0" algn="just" rtl="0">
              <a:lnSpc>
                <a:spcPct val="150000"/>
              </a:lnSpc>
              <a:spcBef>
                <a:spcPts val="0"/>
              </a:spcBef>
              <a:spcAft>
                <a:spcPts val="0"/>
              </a:spcAft>
              <a:buClr>
                <a:schemeClr val="dk1"/>
              </a:buClr>
              <a:buSzPts val="1100"/>
              <a:buFont typeface="Arial"/>
              <a:buNone/>
            </a:pPr>
            <a:r>
              <a:rPr lang="en-US" dirty="0">
                <a:solidFill>
                  <a:schemeClr val="dk1"/>
                </a:solidFill>
                <a:latin typeface="Times New Roman"/>
                <a:ea typeface="Times New Roman"/>
                <a:cs typeface="Times New Roman"/>
                <a:sym typeface="Times New Roman"/>
              </a:rPr>
              <a:t>An effective deep learning-based approach has been developed for the automated diagnosis of MS using FLAIR brain MRI images. Utilizing a </a:t>
            </a:r>
            <a:r>
              <a:rPr lang="en-US" sz="1800" dirty="0">
                <a:solidFill>
                  <a:schemeClr val="dk1"/>
                </a:solidFill>
                <a:latin typeface="Times New Roman"/>
                <a:ea typeface="Times New Roman"/>
                <a:cs typeface="Times New Roman"/>
                <a:sym typeface="Times New Roman"/>
              </a:rPr>
              <a:t>U-Net</a:t>
            </a:r>
            <a:r>
              <a:rPr lang="en-US" dirty="0">
                <a:solidFill>
                  <a:schemeClr val="dk1"/>
                </a:solidFill>
                <a:latin typeface="Times New Roman"/>
                <a:ea typeface="Times New Roman"/>
                <a:cs typeface="Times New Roman"/>
                <a:sym typeface="Times New Roman"/>
              </a:rPr>
              <a:t>, the system accurately detects and segments MS lesions, significantly reducing the need for manual interpretation. The image preprocessing steps—including skull stripping, bias field correction, denoising, and normalization—played a vital role in enhancing lesion visibility and enabling the model to extract meaningful features.</a:t>
            </a:r>
            <a:endParaRPr dirty="0">
              <a:solidFill>
                <a:schemeClr val="dk1"/>
              </a:solidFill>
              <a:latin typeface="Times New Roman"/>
              <a:ea typeface="Times New Roman"/>
              <a:cs typeface="Times New Roman"/>
              <a:sym typeface="Times New Roman"/>
            </a:endParaRPr>
          </a:p>
          <a:p>
            <a:pPr marL="457200" lvl="0" indent="0" algn="just" rtl="0">
              <a:lnSpc>
                <a:spcPct val="150000"/>
              </a:lnSpc>
              <a:spcBef>
                <a:spcPts val="800"/>
              </a:spcBef>
              <a:spcAft>
                <a:spcPts val="800"/>
              </a:spcAft>
              <a:buClr>
                <a:schemeClr val="dk1"/>
              </a:buClr>
              <a:buSzPts val="1100"/>
              <a:buFont typeface="Arial"/>
              <a:buNone/>
            </a:pPr>
            <a:r>
              <a:rPr lang="en-US" dirty="0">
                <a:solidFill>
                  <a:schemeClr val="dk1"/>
                </a:solidFill>
                <a:latin typeface="Times New Roman"/>
                <a:ea typeface="Times New Roman"/>
                <a:cs typeface="Times New Roman"/>
                <a:sym typeface="Times New Roman"/>
              </a:rPr>
              <a:t>The predicted lesion masks demonstrated strong agreement with ground truth data, and performance evaluation through the confusion matrix and ROC analysis confirmed the reliability and accuracy of the system. The exclusive use of FLAIR images simplified the process while maintaining high diagnostic sensitivity. This methodology offers a reliable and efficient solution to support radiologists in early MS detection and diagnosis. Further improvements can be achieved by expanding the dataset and integrating multi-modal imaging for enhanced generalization and lesion characterization. </a:t>
            </a:r>
            <a:endParaRPr dirty="0"/>
          </a:p>
        </p:txBody>
      </p:sp>
      <p:pic>
        <p:nvPicPr>
          <p:cNvPr id="306" name="Google Shape;306;p40"/>
          <p:cNvPicPr preferRelativeResize="0"/>
          <p:nvPr/>
        </p:nvPicPr>
        <p:blipFill rotWithShape="1">
          <a:blip r:embed="rId3">
            <a:alphaModFix/>
          </a:blip>
          <a:srcRect/>
          <a:stretch/>
        </p:blipFill>
        <p:spPr>
          <a:xfrm>
            <a:off x="10878000" y="0"/>
            <a:ext cx="1314000" cy="7509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1"/>
          <p:cNvSpPr txBox="1">
            <a:spLocks noGrp="1"/>
          </p:cNvSpPr>
          <p:nvPr>
            <p:ph type="title" idx="4294967295"/>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4400" b="1" strike="noStrike">
                <a:solidFill>
                  <a:schemeClr val="dk1"/>
                </a:solidFill>
                <a:latin typeface="Calibri"/>
                <a:ea typeface="Calibri"/>
                <a:cs typeface="Calibri"/>
                <a:sym typeface="Calibri"/>
              </a:rPr>
              <a:t>References</a:t>
            </a:r>
            <a:endParaRPr sz="4400" b="1" strike="noStrike">
              <a:solidFill>
                <a:schemeClr val="dk1"/>
              </a:solidFill>
              <a:latin typeface="Calibri"/>
              <a:ea typeface="Calibri"/>
              <a:cs typeface="Calibri"/>
              <a:sym typeface="Calibri"/>
            </a:endParaRPr>
          </a:p>
        </p:txBody>
      </p:sp>
      <p:sp>
        <p:nvSpPr>
          <p:cNvPr id="312" name="Google Shape;312;p41"/>
          <p:cNvSpPr txBox="1">
            <a:spLocks noGrp="1"/>
          </p:cNvSpPr>
          <p:nvPr>
            <p:ph type="body" idx="4294967295"/>
          </p:nvPr>
        </p:nvSpPr>
        <p:spPr>
          <a:xfrm>
            <a:off x="838080" y="1484784"/>
            <a:ext cx="10515240" cy="4691736"/>
          </a:xfrm>
          <a:prstGeom prst="rect">
            <a:avLst/>
          </a:prstGeom>
          <a:noFill/>
          <a:ln>
            <a:noFill/>
          </a:ln>
        </p:spPr>
        <p:txBody>
          <a:bodyPr spcFirstLastPara="1" wrap="square" lIns="91425" tIns="45700" rIns="91425" bIns="45700" anchor="t" anchorCtr="0">
            <a:noAutofit/>
          </a:bodyPr>
          <a:lstStyle/>
          <a:p>
            <a:pPr marL="457200" lvl="0" indent="-457200" algn="just" rtl="0">
              <a:lnSpc>
                <a:spcPct val="90000"/>
              </a:lnSpc>
              <a:spcBef>
                <a:spcPts val="0"/>
              </a:spcBef>
              <a:spcAft>
                <a:spcPts val="0"/>
              </a:spcAft>
              <a:buClr>
                <a:srgbClr val="000000"/>
              </a:buClr>
              <a:buSzPts val="2000"/>
              <a:buFont typeface="Arial"/>
              <a:buChar char="•"/>
            </a:pPr>
            <a:r>
              <a:rPr lang="en-US" sz="2000" b="0">
                <a:solidFill>
                  <a:srgbClr val="222222"/>
                </a:solidFill>
                <a:latin typeface="Times New Roman"/>
                <a:ea typeface="Times New Roman"/>
                <a:cs typeface="Times New Roman"/>
                <a:sym typeface="Times New Roman"/>
              </a:rPr>
              <a:t>Wattjes, M. P., M. D. Steenwijk, and M. Stangel. "MRI in the diagnosis and monitoring of multiple sclerosis: an update." Clinical neuroradiology 25 (2015): 157-165.</a:t>
            </a:r>
            <a:endParaRPr/>
          </a:p>
          <a:p>
            <a:pPr marL="457200" lvl="0" indent="-457200" algn="just" rtl="0">
              <a:lnSpc>
                <a:spcPct val="90000"/>
              </a:lnSpc>
              <a:spcBef>
                <a:spcPts val="1001"/>
              </a:spcBef>
              <a:spcAft>
                <a:spcPts val="0"/>
              </a:spcAft>
              <a:buClr>
                <a:srgbClr val="000000"/>
              </a:buClr>
              <a:buSzPts val="2000"/>
              <a:buFont typeface="Arial"/>
              <a:buChar char="•"/>
            </a:pPr>
            <a:r>
              <a:rPr lang="en-US" sz="2000" b="0">
                <a:solidFill>
                  <a:srgbClr val="222222"/>
                </a:solidFill>
                <a:latin typeface="Times New Roman"/>
                <a:ea typeface="Times New Roman"/>
                <a:cs typeface="Times New Roman"/>
                <a:sym typeface="Times New Roman"/>
              </a:rPr>
              <a:t>Arora, Anuja, Ambikesh Jayal, Mayank Gupta, Prakhar Mittal, and Suresh Chandra Satapathy. "Brain tumor segmentation of mri images using processed image driven u-net architecture." Computers 10, no. 11 (2021): 139.</a:t>
            </a:r>
            <a:endParaRPr/>
          </a:p>
          <a:p>
            <a:pPr marL="457200" lvl="0" indent="-457200" algn="just" rtl="0">
              <a:lnSpc>
                <a:spcPct val="90000"/>
              </a:lnSpc>
              <a:spcBef>
                <a:spcPts val="1001"/>
              </a:spcBef>
              <a:spcAft>
                <a:spcPts val="0"/>
              </a:spcAft>
              <a:buClr>
                <a:srgbClr val="000000"/>
              </a:buClr>
              <a:buSzPts val="2000"/>
              <a:buFont typeface="Arial"/>
              <a:buChar char="•"/>
            </a:pPr>
            <a:r>
              <a:rPr lang="en-US" sz="2000" b="0">
                <a:solidFill>
                  <a:srgbClr val="222222"/>
                </a:solidFill>
                <a:latin typeface="Times New Roman"/>
                <a:ea typeface="Times New Roman"/>
                <a:cs typeface="Times New Roman"/>
                <a:sym typeface="Times New Roman"/>
              </a:rPr>
              <a:t>Solomon, Andrew J., Robert T. Naismith, and Anne H. Cross. "Misdiagnosis of multiple sclerosis: Impact of the 2017 McDonald criteria on clinical practice." Neurology 92, no. 1 (2019): 26-33.</a:t>
            </a:r>
            <a:endParaRPr/>
          </a:p>
          <a:p>
            <a:pPr marL="457200" lvl="0" indent="-457200" algn="just" rtl="0">
              <a:lnSpc>
                <a:spcPct val="90000"/>
              </a:lnSpc>
              <a:spcBef>
                <a:spcPts val="1001"/>
              </a:spcBef>
              <a:spcAft>
                <a:spcPts val="0"/>
              </a:spcAft>
              <a:buClr>
                <a:srgbClr val="000000"/>
              </a:buClr>
              <a:buSzPts val="2000"/>
              <a:buFont typeface="Arial"/>
              <a:buChar char="•"/>
            </a:pPr>
            <a:r>
              <a:rPr lang="en-US" sz="2000" b="0">
                <a:solidFill>
                  <a:srgbClr val="222222"/>
                </a:solidFill>
                <a:latin typeface="Times New Roman"/>
                <a:ea typeface="Times New Roman"/>
                <a:cs typeface="Times New Roman"/>
                <a:sym typeface="Times New Roman"/>
              </a:rPr>
              <a:t>Westmoreland, Shaylyn. Development of an AI-Based Platform for Early Diagnosis of Multiple Sclerosis. Widener University, 2024.</a:t>
            </a:r>
            <a:endParaRPr/>
          </a:p>
          <a:p>
            <a:pPr marL="457200" lvl="0" indent="-457200" algn="just" rtl="0">
              <a:lnSpc>
                <a:spcPct val="90000"/>
              </a:lnSpc>
              <a:spcBef>
                <a:spcPts val="1001"/>
              </a:spcBef>
              <a:spcAft>
                <a:spcPts val="0"/>
              </a:spcAft>
              <a:buClr>
                <a:srgbClr val="000000"/>
              </a:buClr>
              <a:buSzPts val="2000"/>
              <a:buFont typeface="Arial"/>
              <a:buChar char="•"/>
            </a:pPr>
            <a:r>
              <a:rPr lang="en-US" sz="2000" b="0">
                <a:solidFill>
                  <a:srgbClr val="222222"/>
                </a:solidFill>
                <a:latin typeface="Times New Roman"/>
                <a:ea typeface="Times New Roman"/>
                <a:cs typeface="Times New Roman"/>
                <a:sym typeface="Times New Roman"/>
              </a:rPr>
              <a:t>Liu, Jin, Yi Pan, Min Li, Ziyue Chen, Lu Tang, Chengqian Lu, and Jianxin Wang. "Applications of deep learning to MRI images: A survey." Big Data Mining and Analytics 1, no. 1 (2018): 1-18.</a:t>
            </a:r>
            <a:endParaRPr/>
          </a:p>
          <a:p>
            <a:pPr marL="457200" lvl="0" indent="-457200" algn="just" rtl="0">
              <a:lnSpc>
                <a:spcPct val="90000"/>
              </a:lnSpc>
              <a:spcBef>
                <a:spcPts val="1001"/>
              </a:spcBef>
              <a:spcAft>
                <a:spcPts val="0"/>
              </a:spcAft>
              <a:buClr>
                <a:srgbClr val="000000"/>
              </a:buClr>
              <a:buSzPts val="2000"/>
              <a:buFont typeface="Arial"/>
              <a:buChar char="•"/>
            </a:pPr>
            <a:r>
              <a:rPr lang="en-US" sz="2000" b="0">
                <a:solidFill>
                  <a:srgbClr val="222222"/>
                </a:solidFill>
                <a:latin typeface="Times New Roman"/>
                <a:ea typeface="Times New Roman"/>
                <a:cs typeface="Times New Roman"/>
                <a:sym typeface="Times New Roman"/>
              </a:rPr>
              <a:t>Dipu, Nadim Mahmud, Sifatul Alam Shohan, and KM A. Salam. "Brain tumor detection using various deep learning algorithms." In 2021 International Conference on Science &amp; Contemporary Technologies (ICSCT), pp. 1-6. IEEE, 2021.</a:t>
            </a:r>
            <a:endParaRPr sz="2000" b="0">
              <a:solidFill>
                <a:srgbClr val="222222"/>
              </a:solidFill>
              <a:latin typeface="Times New Roman"/>
              <a:ea typeface="Times New Roman"/>
              <a:cs typeface="Times New Roman"/>
              <a:sym typeface="Times New Roman"/>
            </a:endParaRPr>
          </a:p>
          <a:p>
            <a:pPr marL="457200" lvl="0" indent="-330200" algn="just" rtl="0">
              <a:lnSpc>
                <a:spcPct val="90000"/>
              </a:lnSpc>
              <a:spcBef>
                <a:spcPts val="1001"/>
              </a:spcBef>
              <a:spcAft>
                <a:spcPts val="0"/>
              </a:spcAft>
              <a:buClr>
                <a:srgbClr val="000000"/>
              </a:buClr>
              <a:buSzPts val="2000"/>
              <a:buFont typeface="Arial"/>
              <a:buNone/>
            </a:pPr>
            <a:endParaRPr sz="2000" b="0">
              <a:solidFill>
                <a:srgbClr val="222222"/>
              </a:solidFill>
              <a:latin typeface="Times New Roman"/>
              <a:ea typeface="Times New Roman"/>
              <a:cs typeface="Times New Roman"/>
              <a:sym typeface="Times New Roman"/>
            </a:endParaRPr>
          </a:p>
          <a:p>
            <a:pPr marL="457200" lvl="0" indent="-330200" algn="just" rtl="0">
              <a:lnSpc>
                <a:spcPct val="90000"/>
              </a:lnSpc>
              <a:spcBef>
                <a:spcPts val="1001"/>
              </a:spcBef>
              <a:spcAft>
                <a:spcPts val="0"/>
              </a:spcAft>
              <a:buClr>
                <a:srgbClr val="000000"/>
              </a:buClr>
              <a:buSzPts val="2000"/>
              <a:buFont typeface="Arial"/>
              <a:buNone/>
            </a:pPr>
            <a:endParaRPr sz="2000" b="0" strike="noStrike">
              <a:solidFill>
                <a:schemeClr val="dk1"/>
              </a:solidFill>
              <a:latin typeface="Times New Roman"/>
              <a:ea typeface="Times New Roman"/>
              <a:cs typeface="Times New Roman"/>
              <a:sym typeface="Times New Roman"/>
            </a:endParaRPr>
          </a:p>
        </p:txBody>
      </p:sp>
      <p:pic>
        <p:nvPicPr>
          <p:cNvPr id="313" name="Google Shape;313;p41"/>
          <p:cNvPicPr preferRelativeResize="0"/>
          <p:nvPr/>
        </p:nvPicPr>
        <p:blipFill rotWithShape="1">
          <a:blip r:embed="rId3">
            <a:alphaModFix/>
          </a:blip>
          <a:srcRect/>
          <a:stretch/>
        </p:blipFill>
        <p:spPr>
          <a:xfrm>
            <a:off x="10878000" y="-1013"/>
            <a:ext cx="1314000" cy="7509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a:spLocks noGrp="1"/>
          </p:cNvSpPr>
          <p:nvPr>
            <p:ph type="title" idx="4294967295"/>
          </p:nvPr>
        </p:nvSpPr>
        <p:spPr>
          <a:xfrm>
            <a:off x="838080" y="365040"/>
            <a:ext cx="10515240" cy="86616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4400" b="1" strike="noStrike">
                <a:solidFill>
                  <a:schemeClr val="dk1"/>
                </a:solidFill>
                <a:latin typeface="Times New Roman"/>
                <a:ea typeface="Times New Roman"/>
                <a:cs typeface="Times New Roman"/>
                <a:sym typeface="Times New Roman"/>
              </a:rPr>
              <a:t>Introduction</a:t>
            </a:r>
            <a:endParaRPr sz="4400" b="1" strike="noStrike">
              <a:solidFill>
                <a:schemeClr val="dk1"/>
              </a:solidFill>
              <a:latin typeface="Times New Roman"/>
              <a:ea typeface="Times New Roman"/>
              <a:cs typeface="Times New Roman"/>
              <a:sym typeface="Times New Roman"/>
            </a:endParaRPr>
          </a:p>
        </p:txBody>
      </p:sp>
      <p:sp>
        <p:nvSpPr>
          <p:cNvPr id="198" name="Google Shape;198;p28"/>
          <p:cNvSpPr txBox="1">
            <a:spLocks noGrp="1"/>
          </p:cNvSpPr>
          <p:nvPr>
            <p:ph type="body" idx="4294967295"/>
          </p:nvPr>
        </p:nvSpPr>
        <p:spPr>
          <a:xfrm>
            <a:off x="838080" y="1825560"/>
            <a:ext cx="10515240" cy="435096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800"/>
              <a:buFont typeface="Times New Roman"/>
              <a:buNone/>
            </a:pPr>
            <a:r>
              <a:rPr lang="en-US" sz="2800" b="0" strike="noStrike" dirty="0">
                <a:solidFill>
                  <a:schemeClr val="dk1"/>
                </a:solidFill>
                <a:latin typeface="Times New Roman"/>
                <a:ea typeface="Times New Roman"/>
                <a:cs typeface="Times New Roman"/>
                <a:sym typeface="Times New Roman"/>
              </a:rPr>
              <a:t>Multiple Sclerosis (MS) is a chronic neurological disorder affecting the central nervous system, often diagnosed through brain MRI scans. This research focuses on developing an automated system for detecting MS patterns using image processing techniques and deep learning. </a:t>
            </a:r>
            <a:r>
              <a:rPr lang="en-US" sz="2800" dirty="0">
                <a:solidFill>
                  <a:schemeClr val="dk1"/>
                </a:solidFill>
                <a:latin typeface="Times New Roman"/>
                <a:ea typeface="Times New Roman"/>
                <a:cs typeface="Times New Roman"/>
                <a:sym typeface="Times New Roman"/>
              </a:rPr>
              <a:t>U-Net</a:t>
            </a:r>
            <a:r>
              <a:rPr lang="en-US" sz="2800" b="1" dirty="0">
                <a:solidFill>
                  <a:schemeClr val="dk1"/>
                </a:solidFill>
                <a:latin typeface="Times New Roman"/>
                <a:ea typeface="Times New Roman"/>
                <a:cs typeface="Times New Roman"/>
                <a:sym typeface="Times New Roman"/>
              </a:rPr>
              <a:t> </a:t>
            </a:r>
            <a:r>
              <a:rPr lang="en-US" sz="2800" b="0" strike="noStrike" dirty="0">
                <a:solidFill>
                  <a:schemeClr val="dk1"/>
                </a:solidFill>
                <a:latin typeface="Times New Roman"/>
                <a:ea typeface="Times New Roman"/>
                <a:cs typeface="Times New Roman"/>
                <a:sym typeface="Times New Roman"/>
              </a:rPr>
              <a:t>are employed for feature extraction and classification and Model Training. The proposed approach aims to improve early and accurate diagnosis, reducing reliance on manual interpretation and enhancing clinical decision-making. Experimental results demonstrate the model’s high accuracy in identifying MS lesions.</a:t>
            </a:r>
            <a:endParaRPr dirty="0"/>
          </a:p>
        </p:txBody>
      </p:sp>
      <p:pic>
        <p:nvPicPr>
          <p:cNvPr id="199" name="Google Shape;199;p28"/>
          <p:cNvPicPr preferRelativeResize="0"/>
          <p:nvPr/>
        </p:nvPicPr>
        <p:blipFill rotWithShape="1">
          <a:blip r:embed="rId3">
            <a:alphaModFix/>
          </a:blip>
          <a:srcRect/>
          <a:stretch/>
        </p:blipFill>
        <p:spPr>
          <a:xfrm>
            <a:off x="10877400" y="74520"/>
            <a:ext cx="1314000" cy="7509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idx="4294967295"/>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4400" b="1" strike="noStrike">
                <a:solidFill>
                  <a:schemeClr val="dk1"/>
                </a:solidFill>
                <a:latin typeface="Times New Roman"/>
                <a:ea typeface="Times New Roman"/>
                <a:cs typeface="Times New Roman"/>
                <a:sym typeface="Times New Roman"/>
              </a:rPr>
              <a:t>Motivation &amp; Objectives of the </a:t>
            </a:r>
            <a:r>
              <a:rPr lang="en-US" sz="4400" b="1">
                <a:solidFill>
                  <a:schemeClr val="dk1"/>
                </a:solidFill>
                <a:latin typeface="Times New Roman"/>
                <a:ea typeface="Times New Roman"/>
                <a:cs typeface="Times New Roman"/>
                <a:sym typeface="Times New Roman"/>
              </a:rPr>
              <a:t>W</a:t>
            </a:r>
            <a:r>
              <a:rPr lang="en-US" sz="4400" b="1" strike="noStrike">
                <a:solidFill>
                  <a:schemeClr val="dk1"/>
                </a:solidFill>
                <a:latin typeface="Times New Roman"/>
                <a:ea typeface="Times New Roman"/>
                <a:cs typeface="Times New Roman"/>
                <a:sym typeface="Times New Roman"/>
              </a:rPr>
              <a:t>ork</a:t>
            </a:r>
            <a:endParaRPr sz="4400" b="1" strike="noStrike">
              <a:solidFill>
                <a:schemeClr val="dk1"/>
              </a:solidFill>
              <a:latin typeface="Times New Roman"/>
              <a:ea typeface="Times New Roman"/>
              <a:cs typeface="Times New Roman"/>
              <a:sym typeface="Times New Roman"/>
            </a:endParaRPr>
          </a:p>
        </p:txBody>
      </p:sp>
      <p:sp>
        <p:nvSpPr>
          <p:cNvPr id="205" name="Google Shape;205;p29"/>
          <p:cNvSpPr txBox="1">
            <a:spLocks noGrp="1"/>
          </p:cNvSpPr>
          <p:nvPr>
            <p:ph type="body" idx="4294967295"/>
          </p:nvPr>
        </p:nvSpPr>
        <p:spPr>
          <a:xfrm>
            <a:off x="838080" y="1825560"/>
            <a:ext cx="10515240" cy="435096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1400"/>
              <a:buNone/>
            </a:pPr>
            <a:r>
              <a:rPr lang="en-US" sz="2200" b="1" dirty="0">
                <a:latin typeface="Times New Roman"/>
                <a:ea typeface="Times New Roman"/>
                <a:cs typeface="Times New Roman"/>
                <a:sym typeface="Times New Roman"/>
              </a:rPr>
              <a:t>Motivation:</a:t>
            </a:r>
            <a:endParaRPr dirty="0"/>
          </a:p>
          <a:p>
            <a:pPr marL="0" lvl="0" indent="0" algn="just" rtl="0">
              <a:lnSpc>
                <a:spcPct val="100000"/>
              </a:lnSpc>
              <a:spcBef>
                <a:spcPts val="0"/>
              </a:spcBef>
              <a:spcAft>
                <a:spcPts val="0"/>
              </a:spcAft>
              <a:buSzPts val="1400"/>
              <a:buNone/>
            </a:pPr>
            <a:endParaRPr sz="2200" dirty="0">
              <a:latin typeface="Times New Roman"/>
              <a:ea typeface="Times New Roman"/>
              <a:cs typeface="Times New Roman"/>
              <a:sym typeface="Times New Roman"/>
            </a:endParaRPr>
          </a:p>
          <a:p>
            <a:pPr marL="0" lvl="0" indent="0" algn="just" rtl="0">
              <a:lnSpc>
                <a:spcPct val="100000"/>
              </a:lnSpc>
              <a:spcBef>
                <a:spcPts val="0"/>
              </a:spcBef>
              <a:spcAft>
                <a:spcPts val="0"/>
              </a:spcAft>
              <a:buSzPts val="1400"/>
              <a:buNone/>
            </a:pPr>
            <a:r>
              <a:rPr lang="en-US" sz="2200" dirty="0">
                <a:latin typeface="Times New Roman"/>
                <a:ea typeface="Times New Roman"/>
                <a:cs typeface="Times New Roman"/>
                <a:sym typeface="Times New Roman"/>
              </a:rPr>
              <a:t>Multiple Sclerosis (MS) is a chronic neurological disorder that requires early and accurate diagnosis to improve patient outcomes. Automating the detection of MS lesions in MRI scans using </a:t>
            </a:r>
            <a:r>
              <a:rPr lang="en-US" sz="2400" dirty="0">
                <a:solidFill>
                  <a:schemeClr val="dk1"/>
                </a:solidFill>
                <a:latin typeface="Times New Roman"/>
                <a:ea typeface="Times New Roman"/>
                <a:cs typeface="Times New Roman"/>
                <a:sym typeface="Times New Roman"/>
              </a:rPr>
              <a:t>U-Net</a:t>
            </a:r>
            <a:r>
              <a:rPr lang="en-US" sz="2200" dirty="0">
                <a:latin typeface="Times New Roman"/>
                <a:ea typeface="Times New Roman"/>
                <a:cs typeface="Times New Roman"/>
                <a:sym typeface="Times New Roman"/>
              </a:rPr>
              <a:t> can enhance diagnostic efficiency, reducing human error and processing time.</a:t>
            </a:r>
            <a:endParaRPr dirty="0"/>
          </a:p>
          <a:p>
            <a:pPr marL="0" lvl="0" indent="0" algn="just" rtl="0">
              <a:lnSpc>
                <a:spcPct val="100000"/>
              </a:lnSpc>
              <a:spcBef>
                <a:spcPts val="0"/>
              </a:spcBef>
              <a:spcAft>
                <a:spcPts val="0"/>
              </a:spcAft>
              <a:buSzPts val="1400"/>
              <a:buNone/>
            </a:pPr>
            <a:endParaRPr sz="2200" dirty="0">
              <a:latin typeface="Times New Roman"/>
              <a:ea typeface="Times New Roman"/>
              <a:cs typeface="Times New Roman"/>
              <a:sym typeface="Times New Roman"/>
            </a:endParaRPr>
          </a:p>
          <a:p>
            <a:pPr marL="0" lvl="0" indent="0" algn="just" rtl="0">
              <a:lnSpc>
                <a:spcPct val="100000"/>
              </a:lnSpc>
              <a:spcBef>
                <a:spcPts val="0"/>
              </a:spcBef>
              <a:spcAft>
                <a:spcPts val="0"/>
              </a:spcAft>
              <a:buSzPts val="1400"/>
              <a:buNone/>
            </a:pPr>
            <a:r>
              <a:rPr lang="en-US" sz="2200" b="1" dirty="0">
                <a:latin typeface="Times New Roman"/>
                <a:ea typeface="Times New Roman"/>
                <a:cs typeface="Times New Roman"/>
                <a:sym typeface="Times New Roman"/>
              </a:rPr>
              <a:t>Objective:</a:t>
            </a:r>
            <a:endParaRPr dirty="0"/>
          </a:p>
          <a:p>
            <a:pPr marL="0" lvl="0" indent="0" algn="just" rtl="0">
              <a:lnSpc>
                <a:spcPct val="100000"/>
              </a:lnSpc>
              <a:spcBef>
                <a:spcPts val="0"/>
              </a:spcBef>
              <a:spcAft>
                <a:spcPts val="0"/>
              </a:spcAft>
              <a:buSzPts val="1400"/>
              <a:buNone/>
            </a:pPr>
            <a:endParaRPr sz="2200" dirty="0">
              <a:latin typeface="Times New Roman"/>
              <a:ea typeface="Times New Roman"/>
              <a:cs typeface="Times New Roman"/>
              <a:sym typeface="Times New Roman"/>
            </a:endParaRPr>
          </a:p>
          <a:p>
            <a:pPr marL="0" lvl="0" indent="0" algn="just" rtl="0">
              <a:lnSpc>
                <a:spcPct val="100000"/>
              </a:lnSpc>
              <a:spcBef>
                <a:spcPts val="0"/>
              </a:spcBef>
              <a:spcAft>
                <a:spcPts val="0"/>
              </a:spcAft>
              <a:buSzPts val="1400"/>
              <a:buNone/>
            </a:pPr>
            <a:r>
              <a:rPr lang="en-US" sz="2200" dirty="0">
                <a:latin typeface="Times New Roman"/>
                <a:ea typeface="Times New Roman"/>
                <a:cs typeface="Times New Roman"/>
                <a:sym typeface="Times New Roman"/>
              </a:rPr>
              <a:t>To develop an automated system using </a:t>
            </a:r>
            <a:r>
              <a:rPr lang="en-US" sz="2400" dirty="0">
                <a:solidFill>
                  <a:schemeClr val="dk1"/>
                </a:solidFill>
                <a:latin typeface="Times New Roman"/>
                <a:ea typeface="Times New Roman"/>
                <a:cs typeface="Times New Roman"/>
                <a:sym typeface="Times New Roman"/>
              </a:rPr>
              <a:t>U-Net</a:t>
            </a:r>
            <a:r>
              <a:rPr lang="en-US" sz="2200" dirty="0">
                <a:latin typeface="Times New Roman"/>
                <a:ea typeface="Times New Roman"/>
                <a:cs typeface="Times New Roman"/>
                <a:sym typeface="Times New Roman"/>
              </a:rPr>
              <a:t> and Image Processing for detecting and segmenting MS lesions in brain MRI scans, improving accuracy and aiding neurologists in early diagnosis.</a:t>
            </a:r>
            <a:endParaRPr dirty="0"/>
          </a:p>
          <a:p>
            <a:pPr marL="0" lvl="0" indent="0" algn="just" rtl="0">
              <a:lnSpc>
                <a:spcPct val="90000"/>
              </a:lnSpc>
              <a:spcBef>
                <a:spcPts val="1417"/>
              </a:spcBef>
              <a:spcAft>
                <a:spcPts val="0"/>
              </a:spcAft>
              <a:buSzPts val="2200"/>
              <a:buFont typeface="Arial"/>
              <a:buNone/>
            </a:pPr>
            <a:endParaRPr sz="2200" b="0" strike="noStrike" dirty="0">
              <a:solidFill>
                <a:schemeClr val="dk1"/>
              </a:solidFill>
              <a:latin typeface="Times New Roman"/>
              <a:ea typeface="Times New Roman"/>
              <a:cs typeface="Times New Roman"/>
              <a:sym typeface="Times New Roman"/>
            </a:endParaRPr>
          </a:p>
        </p:txBody>
      </p:sp>
      <p:pic>
        <p:nvPicPr>
          <p:cNvPr id="206" name="Google Shape;206;p29"/>
          <p:cNvPicPr preferRelativeResize="0"/>
          <p:nvPr/>
        </p:nvPicPr>
        <p:blipFill rotWithShape="1">
          <a:blip r:embed="rId3">
            <a:alphaModFix/>
          </a:blip>
          <a:srcRect/>
          <a:stretch/>
        </p:blipFill>
        <p:spPr>
          <a:xfrm>
            <a:off x="10877400" y="0"/>
            <a:ext cx="1314000" cy="7509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idx="4294967295"/>
          </p:nvPr>
        </p:nvSpPr>
        <p:spPr>
          <a:xfrm>
            <a:off x="838980" y="-808122"/>
            <a:ext cx="10515300" cy="2509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4400" b="1" strike="noStrike">
                <a:solidFill>
                  <a:schemeClr val="dk1"/>
                </a:solidFill>
                <a:latin typeface="Times New Roman"/>
                <a:ea typeface="Times New Roman"/>
                <a:cs typeface="Times New Roman"/>
                <a:sym typeface="Times New Roman"/>
              </a:rPr>
              <a:t>Literature Review</a:t>
            </a:r>
            <a:endParaRPr sz="4400" b="1" strike="noStrike">
              <a:solidFill>
                <a:schemeClr val="dk1"/>
              </a:solidFill>
              <a:latin typeface="Times New Roman"/>
              <a:ea typeface="Times New Roman"/>
              <a:cs typeface="Times New Roman"/>
              <a:sym typeface="Times New Roman"/>
            </a:endParaRPr>
          </a:p>
        </p:txBody>
      </p:sp>
      <p:graphicFrame>
        <p:nvGraphicFramePr>
          <p:cNvPr id="212" name="Google Shape;212;p30"/>
          <p:cNvGraphicFramePr/>
          <p:nvPr/>
        </p:nvGraphicFramePr>
        <p:xfrm>
          <a:off x="838680" y="980728"/>
          <a:ext cx="10945750" cy="5484345"/>
        </p:xfrm>
        <a:graphic>
          <a:graphicData uri="http://schemas.openxmlformats.org/drawingml/2006/table">
            <a:tbl>
              <a:tblPr firstRow="1" bandRow="1">
                <a:noFill/>
                <a:tableStyleId>{9D575609-4476-49EE-B134-5BB6F5E14B91}</a:tableStyleId>
              </a:tblPr>
              <a:tblGrid>
                <a:gridCol w="488175">
                  <a:extLst>
                    <a:ext uri="{9D8B030D-6E8A-4147-A177-3AD203B41FA5}">
                      <a16:colId xmlns:a16="http://schemas.microsoft.com/office/drawing/2014/main" val="20000"/>
                    </a:ext>
                  </a:extLst>
                </a:gridCol>
                <a:gridCol w="1284300">
                  <a:extLst>
                    <a:ext uri="{9D8B030D-6E8A-4147-A177-3AD203B41FA5}">
                      <a16:colId xmlns:a16="http://schemas.microsoft.com/office/drawing/2014/main" val="20001"/>
                    </a:ext>
                  </a:extLst>
                </a:gridCol>
                <a:gridCol w="1622100">
                  <a:extLst>
                    <a:ext uri="{9D8B030D-6E8A-4147-A177-3AD203B41FA5}">
                      <a16:colId xmlns:a16="http://schemas.microsoft.com/office/drawing/2014/main" val="20002"/>
                    </a:ext>
                  </a:extLst>
                </a:gridCol>
                <a:gridCol w="810700">
                  <a:extLst>
                    <a:ext uri="{9D8B030D-6E8A-4147-A177-3AD203B41FA5}">
                      <a16:colId xmlns:a16="http://schemas.microsoft.com/office/drawing/2014/main" val="20003"/>
                    </a:ext>
                  </a:extLst>
                </a:gridCol>
                <a:gridCol w="3063850">
                  <a:extLst>
                    <a:ext uri="{9D8B030D-6E8A-4147-A177-3AD203B41FA5}">
                      <a16:colId xmlns:a16="http://schemas.microsoft.com/office/drawing/2014/main" val="20004"/>
                    </a:ext>
                  </a:extLst>
                </a:gridCol>
                <a:gridCol w="3676625">
                  <a:extLst>
                    <a:ext uri="{9D8B030D-6E8A-4147-A177-3AD203B41FA5}">
                      <a16:colId xmlns:a16="http://schemas.microsoft.com/office/drawing/2014/main" val="20005"/>
                    </a:ext>
                  </a:extLst>
                </a:gridCol>
              </a:tblGrid>
              <a:tr h="912325">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S.No</a:t>
                      </a:r>
                      <a:endParaRPr sz="1800" b="1" u="none" strike="noStrike" cap="none">
                        <a:latin typeface="Times New Roman"/>
                        <a:ea typeface="Times New Roman"/>
                        <a:cs typeface="Times New Roman"/>
                        <a:sym typeface="Times New Roman"/>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u="none" strike="noStrike" cap="none">
                          <a:latin typeface="Times New Roman"/>
                          <a:ea typeface="Times New Roman"/>
                          <a:cs typeface="Times New Roman"/>
                          <a:sym typeface="Times New Roman"/>
                        </a:rPr>
                        <a:t>Title</a:t>
                      </a:r>
                      <a:endParaRPr sz="1800" b="1"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1" u="none" strike="noStrike" cap="none">
                        <a:latin typeface="Times New Roman"/>
                        <a:ea typeface="Times New Roman"/>
                        <a:cs typeface="Times New Roman"/>
                        <a:sym typeface="Times New Roman"/>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Author(s) and Journal</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Year</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Methodology</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Disadvantages</a:t>
                      </a:r>
                      <a:endParaRPr sz="1800" b="1" u="none" strike="noStrike" cap="none">
                        <a:latin typeface="Times New Roman"/>
                        <a:ea typeface="Times New Roman"/>
                        <a:cs typeface="Times New Roman"/>
                        <a:sym typeface="Times New Roman"/>
                      </a:endParaRPr>
                    </a:p>
                  </a:txBody>
                  <a:tcPr marL="91450" marR="91450" marT="45725" marB="45725">
                    <a:solidFill>
                      <a:schemeClr val="lt2"/>
                    </a:solidFill>
                  </a:tcPr>
                </a:tc>
                <a:extLst>
                  <a:ext uri="{0D108BD9-81ED-4DB2-BD59-A6C34878D82A}">
                    <a16:rowId xmlns:a16="http://schemas.microsoft.com/office/drawing/2014/main" val="10000"/>
                  </a:ext>
                </a:extLst>
              </a:tr>
              <a:tr h="1814850">
                <a:tc>
                  <a:txBody>
                    <a:bodyPr/>
                    <a:lstStyle/>
                    <a:p>
                      <a:pPr marL="0" marR="0" lvl="0" indent="0" algn="just"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1</a:t>
                      </a:r>
                      <a:endParaRPr sz="14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Brain Tumour Segment of MRI Images Using Processed Image Driven U-Net Architecture</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Anuja Arora, Ambikesh Jayal, Mayank Gupta, Prakhar Mittal, and Suresh Chandra Satapathy, Computers journal</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2021</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Utilizes deep learning models, primarily encoder-decoder CNNs (like U-Net), for lesion segmentation from MRI.</a:t>
                      </a:r>
                      <a:endParaRPr/>
                    </a:p>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Emphasis on fully automated pipelines using 2D/3D convolutions, data augmentation, and cross-validation.</a:t>
                      </a:r>
                      <a:endParaRPr/>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High dependency on large annotated datasets.</a:t>
                      </a:r>
                      <a:endParaRPr/>
                    </a:p>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Domain shifts (scanner variation) reduce generalizability.</a:t>
                      </a:r>
                      <a:endParaRPr/>
                    </a:p>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Lesion heterogeneity and small lesion size make segmentation challenging.</a:t>
                      </a:r>
                      <a:endParaRPr/>
                    </a:p>
                    <a:p>
                      <a:pPr marL="0" marR="0" lvl="0" indent="0" algn="just" rtl="0">
                        <a:lnSpc>
                          <a:spcPct val="100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1568775">
                <a:tc>
                  <a:txBody>
                    <a:bodyPr/>
                    <a:lstStyle/>
                    <a:p>
                      <a:pPr marL="0" marR="0" lvl="0" indent="0" algn="just"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2</a:t>
                      </a:r>
                      <a:endParaRPr sz="14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Misdiagnosis of Multiple Sclerosis</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Andrew J. Solomon, Robert T.Naismith, Anne H.Cross  Neurology American Academy of Neurology</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2019</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Combines algebraic multigrid segmentation with region-based feature extraction.</a:t>
                      </a:r>
                      <a:endParaRPr/>
                    </a:p>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Features are classified using decision forests for lesion segmentation and classification.</a:t>
                      </a:r>
                      <a:endParaRPr/>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Relies on handcrafted features, which may limit performance in diverse datasets.</a:t>
                      </a:r>
                      <a:endParaRPr/>
                    </a:p>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Classifier accuracy is sensitive to MRI noise and artifacts.</a:t>
                      </a:r>
                      <a:endParaRPr/>
                    </a:p>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Potential scalability issues with high-resolution or large volumes of data.</a:t>
                      </a:r>
                      <a:endParaRPr/>
                    </a:p>
                    <a:p>
                      <a:pPr marL="0" marR="0" lvl="0" indent="0" algn="just" rtl="0">
                        <a:lnSpc>
                          <a:spcPct val="100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pic>
        <p:nvPicPr>
          <p:cNvPr id="213" name="Google Shape;213;p30"/>
          <p:cNvPicPr preferRelativeResize="0"/>
          <p:nvPr/>
        </p:nvPicPr>
        <p:blipFill rotWithShape="1">
          <a:blip r:embed="rId3">
            <a:alphaModFix/>
          </a:blip>
          <a:srcRect/>
          <a:stretch/>
        </p:blipFill>
        <p:spPr>
          <a:xfrm>
            <a:off x="10878000" y="0"/>
            <a:ext cx="1314000" cy="750960"/>
          </a:xfrm>
          <a:prstGeom prst="rect">
            <a:avLst/>
          </a:prstGeom>
          <a:noFill/>
          <a:ln>
            <a:noFill/>
          </a:ln>
        </p:spPr>
      </p:pic>
      <p:pic>
        <p:nvPicPr>
          <p:cNvPr id="214" name="Google Shape;214;p30"/>
          <p:cNvPicPr preferRelativeResize="0"/>
          <p:nvPr/>
        </p:nvPicPr>
        <p:blipFill rotWithShape="1">
          <a:blip r:embed="rId4">
            <a:alphaModFix/>
          </a:blip>
          <a:srcRect/>
          <a:stretch/>
        </p:blipFill>
        <p:spPr>
          <a:xfrm>
            <a:off x="11848916" y="1867862"/>
            <a:ext cx="36000" cy="21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aphicFrame>
        <p:nvGraphicFramePr>
          <p:cNvPr id="219" name="Google Shape;219;p31"/>
          <p:cNvGraphicFramePr/>
          <p:nvPr/>
        </p:nvGraphicFramePr>
        <p:xfrm>
          <a:off x="694731" y="430458"/>
          <a:ext cx="10802525" cy="6035060"/>
        </p:xfrm>
        <a:graphic>
          <a:graphicData uri="http://schemas.openxmlformats.org/drawingml/2006/table">
            <a:tbl>
              <a:tblPr firstRow="1" bandRow="1">
                <a:noFill/>
                <a:tableStyleId>{9D575609-4476-49EE-B134-5BB6F5E14B91}</a:tableStyleId>
              </a:tblPr>
              <a:tblGrid>
                <a:gridCol w="381050">
                  <a:extLst>
                    <a:ext uri="{9D8B030D-6E8A-4147-A177-3AD203B41FA5}">
                      <a16:colId xmlns:a16="http://schemas.microsoft.com/office/drawing/2014/main" val="20000"/>
                    </a:ext>
                  </a:extLst>
                </a:gridCol>
                <a:gridCol w="1365750">
                  <a:extLst>
                    <a:ext uri="{9D8B030D-6E8A-4147-A177-3AD203B41FA5}">
                      <a16:colId xmlns:a16="http://schemas.microsoft.com/office/drawing/2014/main" val="20001"/>
                    </a:ext>
                  </a:extLst>
                </a:gridCol>
                <a:gridCol w="1432875">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3035175">
                  <a:extLst>
                    <a:ext uri="{9D8B030D-6E8A-4147-A177-3AD203B41FA5}">
                      <a16:colId xmlns:a16="http://schemas.microsoft.com/office/drawing/2014/main" val="20004"/>
                    </a:ext>
                  </a:extLst>
                </a:gridCol>
                <a:gridCol w="3673275">
                  <a:extLst>
                    <a:ext uri="{9D8B030D-6E8A-4147-A177-3AD203B41FA5}">
                      <a16:colId xmlns:a16="http://schemas.microsoft.com/office/drawing/2014/main" val="20005"/>
                    </a:ext>
                  </a:extLst>
                </a:gridCol>
              </a:tblGrid>
              <a:tr h="1536825">
                <a:tc>
                  <a:txBody>
                    <a:bodyPr/>
                    <a:lstStyle/>
                    <a:p>
                      <a:pPr marL="0" marR="0" lvl="0" indent="0" algn="just"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 Multiple Sclerosis Lesion Analysis in Brain Magnetic Resonance Images: Techniques and Clinical Applications</a:t>
                      </a:r>
                      <a:endParaRPr/>
                    </a:p>
                  </a:txBody>
                  <a:tcPr marL="91450" marR="91450" marT="45725" marB="45725"/>
                </a:tc>
                <a:tc>
                  <a:txBody>
                    <a:bodyPr/>
                    <a:lstStyle/>
                    <a:p>
                      <a:pPr marL="0" marR="0" lvl="0" indent="0" algn="just" rtl="0">
                        <a:lnSpc>
                          <a:spcPct val="100000"/>
                        </a:lnSpc>
                        <a:spcBef>
                          <a:spcPts val="0"/>
                        </a:spcBef>
                        <a:spcAft>
                          <a:spcPts val="0"/>
                        </a:spcAft>
                        <a:buNone/>
                      </a:pPr>
                      <a:r>
                        <a:rPr lang="en-US" sz="1600" b="0" i="0" u="none" strike="noStrike" cap="none">
                          <a:solidFill>
                            <a:schemeClr val="dk1"/>
                          </a:solidFill>
                          <a:latin typeface="Times New Roman"/>
                          <a:ea typeface="Times New Roman"/>
                          <a:cs typeface="Times New Roman"/>
                          <a:sym typeface="Times New Roman"/>
                        </a:rPr>
                        <a:t>Ma, Yang, Chaoyi Zhang, Mariano Cabezas, Yang Song, Zihao Tang, Dongnan Liu, Weidong Cai, Michael Barnett, and Chenyu Wang. IEEE</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2022</a:t>
                      </a:r>
                      <a:endParaRPr/>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Focuses on deep learning approaches (mainly CNNs like U-Net) for MS lesion segmentation using MRI.</a:t>
                      </a:r>
                      <a:endParaRPr/>
                    </a:p>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Discusses the use of encoder-decoder architectures for accurate lesion localization and delineation.</a:t>
                      </a:r>
                      <a:endParaRPr/>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Requires large annotated datasets which are scarce.</a:t>
                      </a:r>
                      <a:endParaRPr/>
                    </a:p>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Performance suffers due to lesion heterogeneity and variability across scanners and protocols (domain shift).</a:t>
                      </a:r>
                      <a:endParaRPr/>
                    </a:p>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High computational cost and limited clinical validation.</a:t>
                      </a:r>
                      <a:endParaRPr/>
                    </a:p>
                    <a:p>
                      <a:pPr marL="0" marR="0" lvl="0" indent="0" algn="just"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1536825">
                <a:tc>
                  <a:txBody>
                    <a:bodyPr/>
                    <a:lstStyle/>
                    <a:p>
                      <a:pPr marL="0" marR="0" lvl="0" indent="0" algn="just"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600" b="0" i="0" u="none" strike="noStrike" cap="none">
                          <a:solidFill>
                            <a:schemeClr val="dk1"/>
                          </a:solidFill>
                          <a:latin typeface="Times New Roman"/>
                          <a:ea typeface="Times New Roman"/>
                          <a:cs typeface="Times New Roman"/>
                          <a:sym typeface="Times New Roman"/>
                        </a:rPr>
                        <a:t>Automatic segmentation and classification of multiple sclerosis in multichannel MRI</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r>
                        <a:rPr lang="en-US" sz="1600" b="0" i="0" u="none" strike="noStrike" cap="none">
                          <a:solidFill>
                            <a:schemeClr val="dk1"/>
                          </a:solidFill>
                          <a:latin typeface="Times New Roman"/>
                          <a:ea typeface="Times New Roman"/>
                          <a:cs typeface="Times New Roman"/>
                          <a:sym typeface="Times New Roman"/>
                        </a:rPr>
                        <a:t>Akselrod-Ballin, Ayelet, Meirav Galun, John Moshe Gomori, Massimo Filippi, Paola Valsasina, Ronen Basri, and Achi Brandt</a:t>
                      </a:r>
                      <a:endParaRPr/>
                    </a:p>
                    <a:p>
                      <a:pPr marL="0" marR="0" lvl="0" indent="0" algn="l" rtl="0">
                        <a:lnSpc>
                          <a:spcPct val="100000"/>
                        </a:lnSpc>
                        <a:spcBef>
                          <a:spcPts val="0"/>
                        </a:spcBef>
                        <a:spcAft>
                          <a:spcPts val="0"/>
                        </a:spcAft>
                        <a:buNone/>
                      </a:pPr>
                      <a:r>
                        <a:rPr lang="en-US" sz="1600" b="0" i="0" u="none" strike="noStrike" cap="none">
                          <a:solidFill>
                            <a:schemeClr val="dk1"/>
                          </a:solidFill>
                          <a:latin typeface="Times New Roman"/>
                          <a:ea typeface="Times New Roman"/>
                          <a:cs typeface="Times New Roman"/>
                          <a:sym typeface="Times New Roman"/>
                        </a:rPr>
                        <a:t>IEEE</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2009</a:t>
                      </a:r>
                      <a:endParaRPr/>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Combines multiscale algebraic multigrid-based segmentation with decision forest classifiers.</a:t>
                      </a:r>
                      <a:endParaRPr/>
                    </a:p>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Utilizes regional features from 3D multichannel MRI for both segmentation and classification.</a:t>
                      </a:r>
                      <a:endParaRPr/>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Heavily dependent on handcrafted features, which may limit generalization.</a:t>
                      </a:r>
                      <a:endParaRPr/>
                    </a:p>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Classifier performance can degrade with noisy or low-contrast images.</a:t>
                      </a:r>
                      <a:endParaRPr/>
                    </a:p>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May not scale well to large datasets or diverse clinical conditions.</a:t>
                      </a:r>
                      <a:endParaRPr/>
                    </a:p>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graphicFrame>
        <p:nvGraphicFramePr>
          <p:cNvPr id="224" name="Google Shape;224;p32"/>
          <p:cNvGraphicFramePr/>
          <p:nvPr/>
        </p:nvGraphicFramePr>
        <p:xfrm>
          <a:off x="551519" y="792807"/>
          <a:ext cx="10945750" cy="2529850"/>
        </p:xfrm>
        <a:graphic>
          <a:graphicData uri="http://schemas.openxmlformats.org/drawingml/2006/table">
            <a:tbl>
              <a:tblPr firstRow="1" bandRow="1">
                <a:noFill/>
                <a:tableStyleId>{9D575609-4476-49EE-B134-5BB6F5E14B91}</a:tableStyleId>
              </a:tblPr>
              <a:tblGrid>
                <a:gridCol w="400600">
                  <a:extLst>
                    <a:ext uri="{9D8B030D-6E8A-4147-A177-3AD203B41FA5}">
                      <a16:colId xmlns:a16="http://schemas.microsoft.com/office/drawing/2014/main" val="20000"/>
                    </a:ext>
                  </a:extLst>
                </a:gridCol>
                <a:gridCol w="1285850">
                  <a:extLst>
                    <a:ext uri="{9D8B030D-6E8A-4147-A177-3AD203B41FA5}">
                      <a16:colId xmlns:a16="http://schemas.microsoft.com/office/drawing/2014/main" val="20001"/>
                    </a:ext>
                  </a:extLst>
                </a:gridCol>
                <a:gridCol w="1417875">
                  <a:extLst>
                    <a:ext uri="{9D8B030D-6E8A-4147-A177-3AD203B41FA5}">
                      <a16:colId xmlns:a16="http://schemas.microsoft.com/office/drawing/2014/main" val="20002"/>
                    </a:ext>
                  </a:extLst>
                </a:gridCol>
                <a:gridCol w="752150">
                  <a:extLst>
                    <a:ext uri="{9D8B030D-6E8A-4147-A177-3AD203B41FA5}">
                      <a16:colId xmlns:a16="http://schemas.microsoft.com/office/drawing/2014/main" val="20003"/>
                    </a:ext>
                  </a:extLst>
                </a:gridCol>
                <a:gridCol w="3412650">
                  <a:extLst>
                    <a:ext uri="{9D8B030D-6E8A-4147-A177-3AD203B41FA5}">
                      <a16:colId xmlns:a16="http://schemas.microsoft.com/office/drawing/2014/main" val="20004"/>
                    </a:ext>
                  </a:extLst>
                </a:gridCol>
                <a:gridCol w="3676625">
                  <a:extLst>
                    <a:ext uri="{9D8B030D-6E8A-4147-A177-3AD203B41FA5}">
                      <a16:colId xmlns:a16="http://schemas.microsoft.com/office/drawing/2014/main" val="20005"/>
                    </a:ext>
                  </a:extLst>
                </a:gridCol>
              </a:tblGrid>
              <a:tr h="1581350">
                <a:tc>
                  <a:txBody>
                    <a:bodyPr/>
                    <a:lstStyle/>
                    <a:p>
                      <a:pPr marL="0" marR="0" lvl="0" indent="0" algn="just"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5</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MRI in the Diagnosis and Monitoring of Multiple Sclerosis: An Update</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M.P. Wattjes, M.D. Steenwijk, M.Stangel</a:t>
                      </a:r>
                      <a:endParaRPr sz="1600" u="none" strike="noStrike" cap="none">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Clinical Neuroradiology(Peer-reviewed medical journal)</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2015</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Applies Gaussian Mixture Models (GMMs) for tissue classification and lesion expansion.</a:t>
                      </a:r>
                      <a:endParaRPr/>
                    </a:p>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Integrates brain atlas-based preprocessing and segmentation refinement steps.</a:t>
                      </a:r>
                      <a:endParaRPr/>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Accuracy depends on quality of initial GMM modeling.</a:t>
                      </a:r>
                      <a:endParaRPr/>
                    </a:p>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Vulnerable to false positives due to noise or motion artifacts.</a:t>
                      </a:r>
                      <a:endParaRPr/>
                    </a:p>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latin typeface="Times New Roman"/>
                          <a:ea typeface="Times New Roman"/>
                          <a:cs typeface="Times New Roman"/>
                          <a:sym typeface="Times New Roman"/>
                        </a:rPr>
                        <a:t>May require manual intervention for validation or correction.</a:t>
                      </a:r>
                      <a:endParaRPr/>
                    </a:p>
                    <a:p>
                      <a:pPr marL="0" marR="0" lvl="0" indent="0" algn="just" rtl="0">
                        <a:lnSpc>
                          <a:spcPct val="100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3"/>
          <p:cNvSpPr txBox="1">
            <a:spLocks noGrp="1"/>
          </p:cNvSpPr>
          <p:nvPr>
            <p:ph type="title" idx="4294967295"/>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4400" b="1" strike="noStrike">
                <a:solidFill>
                  <a:schemeClr val="dk1"/>
                </a:solidFill>
                <a:latin typeface="Times New Roman"/>
                <a:ea typeface="Times New Roman"/>
                <a:cs typeface="Times New Roman"/>
                <a:sym typeface="Times New Roman"/>
              </a:rPr>
              <a:t>Problem Statement</a:t>
            </a:r>
            <a:endParaRPr sz="4400" b="1" strike="noStrike">
              <a:solidFill>
                <a:schemeClr val="dk1"/>
              </a:solidFill>
              <a:latin typeface="Times New Roman"/>
              <a:ea typeface="Times New Roman"/>
              <a:cs typeface="Times New Roman"/>
              <a:sym typeface="Times New Roman"/>
            </a:endParaRPr>
          </a:p>
        </p:txBody>
      </p:sp>
      <p:sp>
        <p:nvSpPr>
          <p:cNvPr id="230" name="Google Shape;230;p33"/>
          <p:cNvSpPr txBox="1">
            <a:spLocks noGrp="1"/>
          </p:cNvSpPr>
          <p:nvPr>
            <p:ph type="body" idx="4294967295"/>
          </p:nvPr>
        </p:nvSpPr>
        <p:spPr>
          <a:xfrm>
            <a:off x="305975" y="1706950"/>
            <a:ext cx="11025300" cy="46155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1400"/>
              <a:buNone/>
            </a:pPr>
            <a:endParaRPr sz="2400" dirty="0">
              <a:latin typeface="Times New Roman"/>
              <a:ea typeface="Times New Roman"/>
              <a:cs typeface="Times New Roman"/>
              <a:sym typeface="Times New Roman"/>
            </a:endParaRPr>
          </a:p>
          <a:p>
            <a:pPr marL="0" lvl="0" indent="0" algn="just" rtl="0">
              <a:lnSpc>
                <a:spcPct val="100000"/>
              </a:lnSpc>
              <a:spcBef>
                <a:spcPts val="0"/>
              </a:spcBef>
              <a:spcAft>
                <a:spcPts val="0"/>
              </a:spcAft>
              <a:buSzPts val="1400"/>
              <a:buNone/>
            </a:pPr>
            <a:endParaRPr sz="2400" dirty="0">
              <a:latin typeface="Times New Roman"/>
              <a:ea typeface="Times New Roman"/>
              <a:cs typeface="Times New Roman"/>
              <a:sym typeface="Times New Roman"/>
            </a:endParaRPr>
          </a:p>
          <a:p>
            <a:pPr marL="457200" lvl="0" indent="-381000" algn="just" rtl="0">
              <a:lnSpc>
                <a:spcPct val="100000"/>
              </a:lnSpc>
              <a:spcBef>
                <a:spcPts val="0"/>
              </a:spcBef>
              <a:spcAft>
                <a:spcPts val="0"/>
              </a:spcAft>
              <a:buSzPts val="2400"/>
              <a:buFont typeface="Times New Roman"/>
              <a:buChar char="●"/>
            </a:pPr>
            <a:r>
              <a:rPr lang="en-US" sz="2400" dirty="0">
                <a:latin typeface="Times New Roman"/>
                <a:ea typeface="Times New Roman"/>
                <a:cs typeface="Times New Roman"/>
                <a:sym typeface="Times New Roman"/>
              </a:rPr>
              <a:t>Multiple Sclerosis (MS) is a neurological disorder that leads to brain and spinal cord damage, requiring early and precise diagnosis. </a:t>
            </a:r>
            <a:endParaRPr sz="2400" dirty="0">
              <a:latin typeface="Times New Roman"/>
              <a:ea typeface="Times New Roman"/>
              <a:cs typeface="Times New Roman"/>
              <a:sym typeface="Times New Roman"/>
            </a:endParaRPr>
          </a:p>
          <a:p>
            <a:pPr marL="457200" lvl="0" indent="0" algn="just" rtl="0">
              <a:lnSpc>
                <a:spcPct val="100000"/>
              </a:lnSpc>
              <a:spcBef>
                <a:spcPts val="0"/>
              </a:spcBef>
              <a:spcAft>
                <a:spcPts val="0"/>
              </a:spcAft>
              <a:buSzPts val="1400"/>
              <a:buNone/>
            </a:pPr>
            <a:endParaRPr sz="2400" dirty="0">
              <a:latin typeface="Times New Roman"/>
              <a:ea typeface="Times New Roman"/>
              <a:cs typeface="Times New Roman"/>
              <a:sym typeface="Times New Roman"/>
            </a:endParaRPr>
          </a:p>
          <a:p>
            <a:pPr marL="457200" lvl="0" indent="-381000" algn="just" rtl="0">
              <a:lnSpc>
                <a:spcPct val="100000"/>
              </a:lnSpc>
              <a:spcBef>
                <a:spcPts val="0"/>
              </a:spcBef>
              <a:spcAft>
                <a:spcPts val="0"/>
              </a:spcAft>
              <a:buSzPts val="2400"/>
              <a:buFont typeface="Times New Roman"/>
              <a:buChar char="●"/>
            </a:pPr>
            <a:r>
              <a:rPr lang="en-US" sz="2400" dirty="0">
                <a:latin typeface="Times New Roman"/>
                <a:ea typeface="Times New Roman"/>
                <a:cs typeface="Times New Roman"/>
                <a:sym typeface="Times New Roman"/>
              </a:rPr>
              <a:t>Traditional MS detection through MRI analysis is time-consuming, prone to human error, and requires expert radiologists</a:t>
            </a:r>
            <a:endParaRPr sz="2400" dirty="0">
              <a:latin typeface="Times New Roman"/>
              <a:ea typeface="Times New Roman"/>
              <a:cs typeface="Times New Roman"/>
              <a:sym typeface="Times New Roman"/>
            </a:endParaRPr>
          </a:p>
          <a:p>
            <a:pPr marL="457200" lvl="0" indent="0" algn="just" rtl="0">
              <a:lnSpc>
                <a:spcPct val="100000"/>
              </a:lnSpc>
              <a:spcBef>
                <a:spcPts val="0"/>
              </a:spcBef>
              <a:spcAft>
                <a:spcPts val="0"/>
              </a:spcAft>
              <a:buSzPts val="1400"/>
              <a:buNone/>
            </a:pPr>
            <a:r>
              <a:rPr lang="en-US" sz="2400" dirty="0">
                <a:latin typeface="Times New Roman"/>
                <a:ea typeface="Times New Roman"/>
                <a:cs typeface="Times New Roman"/>
                <a:sym typeface="Times New Roman"/>
              </a:rPr>
              <a:t>. </a:t>
            </a:r>
            <a:endParaRPr sz="2400" dirty="0">
              <a:latin typeface="Times New Roman"/>
              <a:ea typeface="Times New Roman"/>
              <a:cs typeface="Times New Roman"/>
              <a:sym typeface="Times New Roman"/>
            </a:endParaRPr>
          </a:p>
          <a:p>
            <a:pPr marL="457200" lvl="0" indent="-381000" algn="just" rtl="0">
              <a:lnSpc>
                <a:spcPct val="100000"/>
              </a:lnSpc>
              <a:spcBef>
                <a:spcPts val="0"/>
              </a:spcBef>
              <a:spcAft>
                <a:spcPts val="0"/>
              </a:spcAft>
              <a:buSzPts val="2400"/>
              <a:buFont typeface="Times New Roman"/>
              <a:buChar char="●"/>
            </a:pPr>
            <a:r>
              <a:rPr lang="en-US" sz="2400" dirty="0">
                <a:latin typeface="Times New Roman"/>
                <a:ea typeface="Times New Roman"/>
                <a:cs typeface="Times New Roman"/>
                <a:sym typeface="Times New Roman"/>
              </a:rPr>
              <a:t>This project aims to develop an automated system using </a:t>
            </a:r>
            <a:r>
              <a:rPr lang="en-US" sz="2400" dirty="0">
                <a:solidFill>
                  <a:schemeClr val="dk1"/>
                </a:solidFill>
                <a:latin typeface="Times New Roman"/>
                <a:ea typeface="Times New Roman"/>
                <a:cs typeface="Times New Roman"/>
                <a:sym typeface="Times New Roman"/>
              </a:rPr>
              <a:t>U-Net</a:t>
            </a:r>
            <a:r>
              <a:rPr lang="en-US" sz="2400" dirty="0">
                <a:latin typeface="Times New Roman"/>
                <a:ea typeface="Times New Roman"/>
                <a:cs typeface="Times New Roman"/>
                <a:sym typeface="Times New Roman"/>
              </a:rPr>
              <a:t> and Image Processing to enhance the accuracy and efficiency of MS lesion detection in brain MRI scans.</a:t>
            </a:r>
            <a:endParaRPr dirty="0"/>
          </a:p>
        </p:txBody>
      </p:sp>
      <p:pic>
        <p:nvPicPr>
          <p:cNvPr id="231" name="Google Shape;231;p33"/>
          <p:cNvPicPr preferRelativeResize="0"/>
          <p:nvPr/>
        </p:nvPicPr>
        <p:blipFill rotWithShape="1">
          <a:blip r:embed="rId3">
            <a:alphaModFix/>
          </a:blip>
          <a:srcRect/>
          <a:stretch/>
        </p:blipFill>
        <p:spPr>
          <a:xfrm>
            <a:off x="10877400" y="0"/>
            <a:ext cx="1314000" cy="750960"/>
          </a:xfrm>
          <a:prstGeom prst="rect">
            <a:avLst/>
          </a:prstGeom>
          <a:noFill/>
          <a:ln>
            <a:noFill/>
          </a:ln>
        </p:spPr>
      </p:pic>
      <p:pic>
        <p:nvPicPr>
          <p:cNvPr id="232" name="Google Shape;232;p33"/>
          <p:cNvPicPr preferRelativeResize="0"/>
          <p:nvPr/>
        </p:nvPicPr>
        <p:blipFill rotWithShape="1">
          <a:blip r:embed="rId4">
            <a:alphaModFix/>
          </a:blip>
          <a:srcRect/>
          <a:stretch/>
        </p:blipFill>
        <p:spPr>
          <a:xfrm>
            <a:off x="3408116" y="2141305"/>
            <a:ext cx="36000" cy="216000"/>
          </a:xfrm>
          <a:prstGeom prst="rect">
            <a:avLst/>
          </a:prstGeom>
          <a:noFill/>
          <a:ln>
            <a:noFill/>
          </a:ln>
        </p:spPr>
      </p:pic>
      <p:grpSp>
        <p:nvGrpSpPr>
          <p:cNvPr id="233" name="Google Shape;233;p33"/>
          <p:cNvGrpSpPr/>
          <p:nvPr/>
        </p:nvGrpSpPr>
        <p:grpSpPr>
          <a:xfrm>
            <a:off x="2998436" y="1920265"/>
            <a:ext cx="109800" cy="457920"/>
            <a:chOff x="2998436" y="1920265"/>
            <a:chExt cx="109800" cy="457920"/>
          </a:xfrm>
        </p:grpSpPr>
        <p:pic>
          <p:nvPicPr>
            <p:cNvPr id="234" name="Google Shape;234;p33"/>
            <p:cNvPicPr preferRelativeResize="0"/>
            <p:nvPr/>
          </p:nvPicPr>
          <p:blipFill rotWithShape="1">
            <a:blip r:embed="rId5">
              <a:alphaModFix/>
            </a:blip>
            <a:srcRect/>
            <a:stretch/>
          </p:blipFill>
          <p:spPr>
            <a:xfrm>
              <a:off x="2998436" y="1932865"/>
              <a:ext cx="101160" cy="445320"/>
            </a:xfrm>
            <a:prstGeom prst="rect">
              <a:avLst/>
            </a:prstGeom>
            <a:noFill/>
            <a:ln>
              <a:noFill/>
            </a:ln>
          </p:spPr>
        </p:pic>
        <p:pic>
          <p:nvPicPr>
            <p:cNvPr id="235" name="Google Shape;235;p33"/>
            <p:cNvPicPr preferRelativeResize="0"/>
            <p:nvPr/>
          </p:nvPicPr>
          <p:blipFill rotWithShape="1">
            <a:blip r:embed="rId6">
              <a:alphaModFix/>
            </a:blip>
            <a:srcRect/>
            <a:stretch/>
          </p:blipFill>
          <p:spPr>
            <a:xfrm>
              <a:off x="3072236" y="1920265"/>
              <a:ext cx="36000" cy="216000"/>
            </a:xfrm>
            <a:prstGeom prst="rect">
              <a:avLst/>
            </a:prstGeom>
            <a:noFill/>
            <a:ln>
              <a:noFill/>
            </a:ln>
          </p:spPr>
        </p:pic>
        <p:pic>
          <p:nvPicPr>
            <p:cNvPr id="236" name="Google Shape;236;p33"/>
            <p:cNvPicPr preferRelativeResize="0"/>
            <p:nvPr/>
          </p:nvPicPr>
          <p:blipFill rotWithShape="1">
            <a:blip r:embed="rId6">
              <a:alphaModFix/>
            </a:blip>
            <a:srcRect/>
            <a:stretch/>
          </p:blipFill>
          <p:spPr>
            <a:xfrm>
              <a:off x="3072236" y="1920265"/>
              <a:ext cx="36000" cy="216000"/>
            </a:xfrm>
            <a:prstGeom prst="rect">
              <a:avLst/>
            </a:prstGeom>
            <a:noFill/>
            <a:ln>
              <a:noFill/>
            </a:ln>
          </p:spPr>
        </p:pic>
        <p:pic>
          <p:nvPicPr>
            <p:cNvPr id="237" name="Google Shape;237;p33"/>
            <p:cNvPicPr preferRelativeResize="0"/>
            <p:nvPr/>
          </p:nvPicPr>
          <p:blipFill rotWithShape="1">
            <a:blip r:embed="rId6">
              <a:alphaModFix/>
            </a:blip>
            <a:srcRect/>
            <a:stretch/>
          </p:blipFill>
          <p:spPr>
            <a:xfrm>
              <a:off x="3072236" y="1920265"/>
              <a:ext cx="36000" cy="216000"/>
            </a:xfrm>
            <a:prstGeom prst="rect">
              <a:avLst/>
            </a:prstGeom>
            <a:noFill/>
            <a:ln>
              <a:noFill/>
            </a:ln>
          </p:spPr>
        </p:pic>
        <p:pic>
          <p:nvPicPr>
            <p:cNvPr id="238" name="Google Shape;238;p33"/>
            <p:cNvPicPr preferRelativeResize="0"/>
            <p:nvPr/>
          </p:nvPicPr>
          <p:blipFill rotWithShape="1">
            <a:blip r:embed="rId6">
              <a:alphaModFix/>
            </a:blip>
            <a:srcRect/>
            <a:stretch/>
          </p:blipFill>
          <p:spPr>
            <a:xfrm>
              <a:off x="3072236" y="1920265"/>
              <a:ext cx="36000" cy="216000"/>
            </a:xfrm>
            <a:prstGeom prst="rect">
              <a:avLst/>
            </a:prstGeom>
            <a:noFill/>
            <a:ln>
              <a:noFill/>
            </a:ln>
          </p:spPr>
        </p:pic>
        <p:pic>
          <p:nvPicPr>
            <p:cNvPr id="239" name="Google Shape;239;p33"/>
            <p:cNvPicPr preferRelativeResize="0"/>
            <p:nvPr/>
          </p:nvPicPr>
          <p:blipFill rotWithShape="1">
            <a:blip r:embed="rId6">
              <a:alphaModFix/>
            </a:blip>
            <a:srcRect/>
            <a:stretch/>
          </p:blipFill>
          <p:spPr>
            <a:xfrm>
              <a:off x="3072236" y="1920265"/>
              <a:ext cx="36000" cy="216000"/>
            </a:xfrm>
            <a:prstGeom prst="rect">
              <a:avLst/>
            </a:prstGeom>
            <a:noFill/>
            <a:ln>
              <a:noFill/>
            </a:ln>
          </p:spPr>
        </p:pic>
      </p:grpSp>
      <p:grpSp>
        <p:nvGrpSpPr>
          <p:cNvPr id="240" name="Google Shape;240;p33"/>
          <p:cNvGrpSpPr/>
          <p:nvPr/>
        </p:nvGrpSpPr>
        <p:grpSpPr>
          <a:xfrm>
            <a:off x="3807356" y="2330305"/>
            <a:ext cx="36000" cy="216000"/>
            <a:chOff x="3807356" y="2330305"/>
            <a:chExt cx="36000" cy="216000"/>
          </a:xfrm>
        </p:grpSpPr>
        <p:pic>
          <p:nvPicPr>
            <p:cNvPr id="241" name="Google Shape;241;p33"/>
            <p:cNvPicPr preferRelativeResize="0"/>
            <p:nvPr/>
          </p:nvPicPr>
          <p:blipFill rotWithShape="1">
            <a:blip r:embed="rId7">
              <a:alphaModFix/>
            </a:blip>
            <a:srcRect/>
            <a:stretch/>
          </p:blipFill>
          <p:spPr>
            <a:xfrm>
              <a:off x="3807356" y="2330305"/>
              <a:ext cx="36000" cy="216000"/>
            </a:xfrm>
            <a:prstGeom prst="rect">
              <a:avLst/>
            </a:prstGeom>
            <a:noFill/>
            <a:ln>
              <a:noFill/>
            </a:ln>
          </p:spPr>
        </p:pic>
        <p:pic>
          <p:nvPicPr>
            <p:cNvPr id="242" name="Google Shape;242;p33"/>
            <p:cNvPicPr preferRelativeResize="0"/>
            <p:nvPr/>
          </p:nvPicPr>
          <p:blipFill rotWithShape="1">
            <a:blip r:embed="rId7">
              <a:alphaModFix/>
            </a:blip>
            <a:srcRect/>
            <a:stretch/>
          </p:blipFill>
          <p:spPr>
            <a:xfrm>
              <a:off x="3807356" y="2330305"/>
              <a:ext cx="36000" cy="216000"/>
            </a:xfrm>
            <a:prstGeom prst="rect">
              <a:avLst/>
            </a:prstGeom>
            <a:noFill/>
            <a:ln>
              <a:noFill/>
            </a:ln>
          </p:spPr>
        </p:pic>
      </p:grpSp>
      <p:grpSp>
        <p:nvGrpSpPr>
          <p:cNvPr id="243" name="Google Shape;243;p33"/>
          <p:cNvGrpSpPr/>
          <p:nvPr/>
        </p:nvGrpSpPr>
        <p:grpSpPr>
          <a:xfrm>
            <a:off x="2325596" y="1941865"/>
            <a:ext cx="36000" cy="216000"/>
            <a:chOff x="2325596" y="1941865"/>
            <a:chExt cx="36000" cy="216000"/>
          </a:xfrm>
        </p:grpSpPr>
        <p:pic>
          <p:nvPicPr>
            <p:cNvPr id="244" name="Google Shape;244;p33"/>
            <p:cNvPicPr preferRelativeResize="0"/>
            <p:nvPr/>
          </p:nvPicPr>
          <p:blipFill rotWithShape="1">
            <a:blip r:embed="rId8">
              <a:alphaModFix/>
            </a:blip>
            <a:srcRect/>
            <a:stretch/>
          </p:blipFill>
          <p:spPr>
            <a:xfrm>
              <a:off x="2325596" y="1941865"/>
              <a:ext cx="36000" cy="216000"/>
            </a:xfrm>
            <a:prstGeom prst="rect">
              <a:avLst/>
            </a:prstGeom>
            <a:noFill/>
            <a:ln>
              <a:noFill/>
            </a:ln>
          </p:spPr>
        </p:pic>
        <p:pic>
          <p:nvPicPr>
            <p:cNvPr id="245" name="Google Shape;245;p33"/>
            <p:cNvPicPr preferRelativeResize="0"/>
            <p:nvPr/>
          </p:nvPicPr>
          <p:blipFill rotWithShape="1">
            <a:blip r:embed="rId8">
              <a:alphaModFix/>
            </a:blip>
            <a:srcRect/>
            <a:stretch/>
          </p:blipFill>
          <p:spPr>
            <a:xfrm>
              <a:off x="2325596" y="1941865"/>
              <a:ext cx="36000" cy="216000"/>
            </a:xfrm>
            <a:prstGeom prst="rect">
              <a:avLst/>
            </a:prstGeom>
            <a:noFill/>
            <a:ln>
              <a:noFill/>
            </a:ln>
          </p:spPr>
        </p:pic>
        <p:pic>
          <p:nvPicPr>
            <p:cNvPr id="246" name="Google Shape;246;p33"/>
            <p:cNvPicPr preferRelativeResize="0"/>
            <p:nvPr/>
          </p:nvPicPr>
          <p:blipFill rotWithShape="1">
            <a:blip r:embed="rId8">
              <a:alphaModFix/>
            </a:blip>
            <a:srcRect/>
            <a:stretch/>
          </p:blipFill>
          <p:spPr>
            <a:xfrm>
              <a:off x="2325596" y="1941865"/>
              <a:ext cx="36000" cy="216000"/>
            </a:xfrm>
            <a:prstGeom prst="rect">
              <a:avLst/>
            </a:prstGeom>
            <a:noFill/>
            <a:ln>
              <a:noFill/>
            </a:ln>
          </p:spPr>
        </p:pic>
        <p:pic>
          <p:nvPicPr>
            <p:cNvPr id="247" name="Google Shape;247;p33"/>
            <p:cNvPicPr preferRelativeResize="0"/>
            <p:nvPr/>
          </p:nvPicPr>
          <p:blipFill rotWithShape="1">
            <a:blip r:embed="rId8">
              <a:alphaModFix/>
            </a:blip>
            <a:srcRect/>
            <a:stretch/>
          </p:blipFill>
          <p:spPr>
            <a:xfrm>
              <a:off x="2325596" y="1941865"/>
              <a:ext cx="36000" cy="216000"/>
            </a:xfrm>
            <a:prstGeom prst="rect">
              <a:avLst/>
            </a:prstGeom>
            <a:noFill/>
            <a:ln>
              <a:noFill/>
            </a:ln>
          </p:spPr>
        </p:pic>
      </p:grpSp>
      <p:grpSp>
        <p:nvGrpSpPr>
          <p:cNvPr id="248" name="Google Shape;248;p33"/>
          <p:cNvGrpSpPr/>
          <p:nvPr/>
        </p:nvGrpSpPr>
        <p:grpSpPr>
          <a:xfrm>
            <a:off x="5331596" y="2277745"/>
            <a:ext cx="36000" cy="216000"/>
            <a:chOff x="5331596" y="2277745"/>
            <a:chExt cx="36000" cy="216000"/>
          </a:xfrm>
        </p:grpSpPr>
        <p:pic>
          <p:nvPicPr>
            <p:cNvPr id="249" name="Google Shape;249;p33"/>
            <p:cNvPicPr preferRelativeResize="0"/>
            <p:nvPr/>
          </p:nvPicPr>
          <p:blipFill rotWithShape="1">
            <a:blip r:embed="rId9">
              <a:alphaModFix/>
            </a:blip>
            <a:srcRect/>
            <a:stretch/>
          </p:blipFill>
          <p:spPr>
            <a:xfrm>
              <a:off x="5331596" y="2277745"/>
              <a:ext cx="36000" cy="216000"/>
            </a:xfrm>
            <a:prstGeom prst="rect">
              <a:avLst/>
            </a:prstGeom>
            <a:noFill/>
            <a:ln>
              <a:noFill/>
            </a:ln>
          </p:spPr>
        </p:pic>
        <p:pic>
          <p:nvPicPr>
            <p:cNvPr id="250" name="Google Shape;250;p33"/>
            <p:cNvPicPr preferRelativeResize="0"/>
            <p:nvPr/>
          </p:nvPicPr>
          <p:blipFill rotWithShape="1">
            <a:blip r:embed="rId9">
              <a:alphaModFix/>
            </a:blip>
            <a:srcRect/>
            <a:stretch/>
          </p:blipFill>
          <p:spPr>
            <a:xfrm>
              <a:off x="5331596" y="2277745"/>
              <a:ext cx="36000" cy="216000"/>
            </a:xfrm>
            <a:prstGeom prst="rect">
              <a:avLst/>
            </a:prstGeom>
            <a:noFill/>
            <a:ln>
              <a:noFill/>
            </a:ln>
          </p:spPr>
        </p:pic>
        <p:pic>
          <p:nvPicPr>
            <p:cNvPr id="251" name="Google Shape;251;p33"/>
            <p:cNvPicPr preferRelativeResize="0"/>
            <p:nvPr/>
          </p:nvPicPr>
          <p:blipFill rotWithShape="1">
            <a:blip r:embed="rId9">
              <a:alphaModFix/>
            </a:blip>
            <a:srcRect/>
            <a:stretch/>
          </p:blipFill>
          <p:spPr>
            <a:xfrm>
              <a:off x="5331596" y="2277745"/>
              <a:ext cx="36000" cy="216000"/>
            </a:xfrm>
            <a:prstGeom prst="rect">
              <a:avLst/>
            </a:prstGeom>
            <a:noFill/>
            <a:ln>
              <a:noFill/>
            </a:ln>
          </p:spPr>
        </p:pic>
        <p:pic>
          <p:nvPicPr>
            <p:cNvPr id="252" name="Google Shape;252;p33"/>
            <p:cNvPicPr preferRelativeResize="0"/>
            <p:nvPr/>
          </p:nvPicPr>
          <p:blipFill rotWithShape="1">
            <a:blip r:embed="rId9">
              <a:alphaModFix/>
            </a:blip>
            <a:srcRect/>
            <a:stretch/>
          </p:blipFill>
          <p:spPr>
            <a:xfrm>
              <a:off x="5331596" y="2277745"/>
              <a:ext cx="36000" cy="216000"/>
            </a:xfrm>
            <a:prstGeom prst="rect">
              <a:avLst/>
            </a:prstGeom>
            <a:noFill/>
            <a:ln>
              <a:noFill/>
            </a:ln>
          </p:spPr>
        </p:pic>
      </p:grpSp>
      <p:grpSp>
        <p:nvGrpSpPr>
          <p:cNvPr id="253" name="Google Shape;253;p33"/>
          <p:cNvGrpSpPr/>
          <p:nvPr/>
        </p:nvGrpSpPr>
        <p:grpSpPr>
          <a:xfrm>
            <a:off x="5930636" y="4537465"/>
            <a:ext cx="36000" cy="216000"/>
            <a:chOff x="5930636" y="4537465"/>
            <a:chExt cx="36000" cy="216000"/>
          </a:xfrm>
        </p:grpSpPr>
        <p:pic>
          <p:nvPicPr>
            <p:cNvPr id="254" name="Google Shape;254;p33"/>
            <p:cNvPicPr preferRelativeResize="0"/>
            <p:nvPr/>
          </p:nvPicPr>
          <p:blipFill rotWithShape="1">
            <a:blip r:embed="rId10">
              <a:alphaModFix/>
            </a:blip>
            <a:srcRect/>
            <a:stretch/>
          </p:blipFill>
          <p:spPr>
            <a:xfrm>
              <a:off x="5930636" y="4537465"/>
              <a:ext cx="36000" cy="216000"/>
            </a:xfrm>
            <a:prstGeom prst="rect">
              <a:avLst/>
            </a:prstGeom>
            <a:noFill/>
            <a:ln>
              <a:noFill/>
            </a:ln>
          </p:spPr>
        </p:pic>
        <p:pic>
          <p:nvPicPr>
            <p:cNvPr id="255" name="Google Shape;255;p33"/>
            <p:cNvPicPr preferRelativeResize="0"/>
            <p:nvPr/>
          </p:nvPicPr>
          <p:blipFill rotWithShape="1">
            <a:blip r:embed="rId10">
              <a:alphaModFix/>
            </a:blip>
            <a:srcRect/>
            <a:stretch/>
          </p:blipFill>
          <p:spPr>
            <a:xfrm>
              <a:off x="5930636" y="4537465"/>
              <a:ext cx="36000" cy="2160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4"/>
          <p:cNvSpPr txBox="1">
            <a:spLocks noGrp="1"/>
          </p:cNvSpPr>
          <p:nvPr>
            <p:ph type="title" idx="4294967295"/>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4400" b="1" strike="noStrike">
                <a:solidFill>
                  <a:schemeClr val="dk1"/>
                </a:solidFill>
                <a:latin typeface="Times New Roman"/>
                <a:ea typeface="Times New Roman"/>
                <a:cs typeface="Times New Roman"/>
                <a:sym typeface="Times New Roman"/>
              </a:rPr>
              <a:t>Block Diagram</a:t>
            </a:r>
            <a:endParaRPr sz="4400" b="1" strike="noStrike">
              <a:solidFill>
                <a:schemeClr val="dk1"/>
              </a:solidFill>
              <a:latin typeface="Times New Roman"/>
              <a:ea typeface="Times New Roman"/>
              <a:cs typeface="Times New Roman"/>
              <a:sym typeface="Times New Roman"/>
            </a:endParaRPr>
          </a:p>
        </p:txBody>
      </p:sp>
      <p:pic>
        <p:nvPicPr>
          <p:cNvPr id="261" name="Google Shape;261;p34"/>
          <p:cNvPicPr preferRelativeResize="0"/>
          <p:nvPr/>
        </p:nvPicPr>
        <p:blipFill rotWithShape="1">
          <a:blip r:embed="rId3">
            <a:alphaModFix/>
          </a:blip>
          <a:srcRect/>
          <a:stretch/>
        </p:blipFill>
        <p:spPr>
          <a:xfrm>
            <a:off x="10746720" y="74520"/>
            <a:ext cx="1314000" cy="750960"/>
          </a:xfrm>
          <a:prstGeom prst="rect">
            <a:avLst/>
          </a:prstGeom>
          <a:noFill/>
          <a:ln>
            <a:noFill/>
          </a:ln>
        </p:spPr>
      </p:pic>
      <p:pic>
        <p:nvPicPr>
          <p:cNvPr id="262" name="Google Shape;262;p34"/>
          <p:cNvPicPr preferRelativeResize="0"/>
          <p:nvPr/>
        </p:nvPicPr>
        <p:blipFill rotWithShape="1">
          <a:blip r:embed="rId4">
            <a:alphaModFix/>
          </a:blip>
          <a:srcRect l="20111" r="19164"/>
          <a:stretch/>
        </p:blipFill>
        <p:spPr>
          <a:xfrm>
            <a:off x="158996" y="1480650"/>
            <a:ext cx="5472610" cy="4802760"/>
          </a:xfrm>
          <a:prstGeom prst="rect">
            <a:avLst/>
          </a:prstGeom>
          <a:noFill/>
          <a:ln>
            <a:noFill/>
          </a:ln>
        </p:spPr>
      </p:pic>
      <p:sp>
        <p:nvSpPr>
          <p:cNvPr id="263" name="Google Shape;263;p34"/>
          <p:cNvSpPr txBox="1">
            <a:spLocks noGrp="1"/>
          </p:cNvSpPr>
          <p:nvPr>
            <p:ph type="title"/>
          </p:nvPr>
        </p:nvSpPr>
        <p:spPr>
          <a:xfrm>
            <a:off x="838080" y="365040"/>
            <a:ext cx="10515300" cy="132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64" name="Google Shape;264;p34"/>
          <p:cNvSpPr txBox="1">
            <a:spLocks noGrp="1"/>
          </p:cNvSpPr>
          <p:nvPr>
            <p:ph type="body" idx="1"/>
          </p:nvPr>
        </p:nvSpPr>
        <p:spPr>
          <a:xfrm>
            <a:off x="838075" y="1825555"/>
            <a:ext cx="5131200" cy="20112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endParaRPr/>
          </a:p>
        </p:txBody>
      </p:sp>
      <p:sp>
        <p:nvSpPr>
          <p:cNvPr id="265" name="Google Shape;265;p34"/>
          <p:cNvSpPr txBox="1">
            <a:spLocks noGrp="1"/>
          </p:cNvSpPr>
          <p:nvPr>
            <p:ph type="body" idx="2"/>
          </p:nvPr>
        </p:nvSpPr>
        <p:spPr>
          <a:xfrm>
            <a:off x="5756900" y="1739100"/>
            <a:ext cx="6000900" cy="4802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000" b="1">
                <a:solidFill>
                  <a:schemeClr val="dk1"/>
                </a:solidFill>
              </a:rPr>
              <a:t>MS Dataset</a:t>
            </a:r>
            <a:br>
              <a:rPr lang="en-US" sz="1000" b="1">
                <a:solidFill>
                  <a:schemeClr val="dk1"/>
                </a:solidFill>
              </a:rPr>
            </a:br>
            <a:r>
              <a:rPr lang="en-US" sz="1000">
                <a:solidFill>
                  <a:schemeClr val="dk1"/>
                </a:solidFill>
              </a:rPr>
              <a:t> The process begins with acquiring a brain MRI dataset with annotated MS lesions, including FLAIR, T1, and T2 modalities.</a:t>
            </a:r>
            <a:br>
              <a:rPr lang="en-US" sz="1000">
                <a:solidFill>
                  <a:schemeClr val="dk1"/>
                </a:solidFill>
              </a:rPr>
            </a:br>
            <a:endParaRPr sz="1000">
              <a:solidFill>
                <a:schemeClr val="dk1"/>
              </a:solidFill>
            </a:endParaRPr>
          </a:p>
          <a:p>
            <a:pPr marL="0" lvl="0" indent="0" algn="l" rtl="0">
              <a:spcBef>
                <a:spcPts val="0"/>
              </a:spcBef>
              <a:spcAft>
                <a:spcPts val="0"/>
              </a:spcAft>
              <a:buClr>
                <a:schemeClr val="dk1"/>
              </a:buClr>
              <a:buSzPts val="1100"/>
              <a:buFont typeface="Arial"/>
              <a:buNone/>
            </a:pPr>
            <a:r>
              <a:rPr lang="en-US" sz="1000" b="1">
                <a:solidFill>
                  <a:schemeClr val="dk1"/>
                </a:solidFill>
              </a:rPr>
              <a:t>Pre-Processing</a:t>
            </a:r>
            <a:br>
              <a:rPr lang="en-US" sz="1000" b="1">
                <a:solidFill>
                  <a:schemeClr val="dk1"/>
                </a:solidFill>
              </a:rPr>
            </a:br>
            <a:r>
              <a:rPr lang="en-US" sz="1000">
                <a:solidFill>
                  <a:schemeClr val="dk1"/>
                </a:solidFill>
              </a:rPr>
              <a:t> MRI scans undergo essential pre-processing steps such as skull stripping, bias field correction, intensity normalization, and co-registration of modalities.</a:t>
            </a:r>
            <a:br>
              <a:rPr lang="en-US" sz="1000">
                <a:solidFill>
                  <a:schemeClr val="dk1"/>
                </a:solidFill>
              </a:rPr>
            </a:br>
            <a:endParaRPr sz="1000">
              <a:solidFill>
                <a:schemeClr val="dk1"/>
              </a:solidFill>
            </a:endParaRPr>
          </a:p>
          <a:p>
            <a:pPr marL="0" lvl="0" indent="0" algn="l" rtl="0">
              <a:spcBef>
                <a:spcPts val="0"/>
              </a:spcBef>
              <a:spcAft>
                <a:spcPts val="0"/>
              </a:spcAft>
              <a:buClr>
                <a:schemeClr val="dk1"/>
              </a:buClr>
              <a:buSzPts val="1100"/>
              <a:buFont typeface="Arial"/>
              <a:buNone/>
            </a:pPr>
            <a:r>
              <a:rPr lang="en-US" sz="1000" b="1">
                <a:solidFill>
                  <a:schemeClr val="dk1"/>
                </a:solidFill>
              </a:rPr>
              <a:t>Data Partitioning</a:t>
            </a:r>
            <a:br>
              <a:rPr lang="en-US" sz="1000" b="1">
                <a:solidFill>
                  <a:schemeClr val="dk1"/>
                </a:solidFill>
              </a:rPr>
            </a:br>
            <a:r>
              <a:rPr lang="en-US" sz="1000">
                <a:solidFill>
                  <a:schemeClr val="dk1"/>
                </a:solidFill>
              </a:rPr>
              <a:t> The dataset is split into training, validation, and test sets to ensure robust evaluation and generalization.</a:t>
            </a:r>
            <a:br>
              <a:rPr lang="en-US" sz="1000">
                <a:solidFill>
                  <a:schemeClr val="dk1"/>
                </a:solidFill>
              </a:rPr>
            </a:br>
            <a:endParaRPr sz="1000">
              <a:solidFill>
                <a:schemeClr val="dk1"/>
              </a:solidFill>
            </a:endParaRPr>
          </a:p>
          <a:p>
            <a:pPr marL="0" lvl="0" indent="0" algn="l" rtl="0">
              <a:spcBef>
                <a:spcPts val="0"/>
              </a:spcBef>
              <a:spcAft>
                <a:spcPts val="0"/>
              </a:spcAft>
              <a:buNone/>
            </a:pPr>
            <a:r>
              <a:rPr lang="en-US" sz="1000" b="1">
                <a:solidFill>
                  <a:schemeClr val="dk1"/>
                </a:solidFill>
              </a:rPr>
              <a:t>Training and Validation / Test Set</a:t>
            </a:r>
            <a:br>
              <a:rPr lang="en-US" sz="1000" b="1">
                <a:solidFill>
                  <a:schemeClr val="dk1"/>
                </a:solidFill>
              </a:rPr>
            </a:br>
            <a:r>
              <a:rPr lang="en-US" sz="1000">
                <a:solidFill>
                  <a:schemeClr val="dk1"/>
                </a:solidFill>
              </a:rPr>
              <a:t>The </a:t>
            </a:r>
            <a:r>
              <a:rPr lang="en-US" sz="1000" b="1">
                <a:solidFill>
                  <a:schemeClr val="dk1"/>
                </a:solidFill>
              </a:rPr>
              <a:t>training and validation</a:t>
            </a:r>
            <a:r>
              <a:rPr lang="en-US" sz="1000">
                <a:solidFill>
                  <a:schemeClr val="dk1"/>
                </a:solidFill>
              </a:rPr>
              <a:t> set is used for learning and tuning the model.</a:t>
            </a:r>
            <a:endParaRPr sz="1000">
              <a:solidFill>
                <a:schemeClr val="dk1"/>
              </a:solidFill>
            </a:endParaRPr>
          </a:p>
          <a:p>
            <a:pPr marL="0" lvl="0" indent="0" algn="l" rtl="0">
              <a:spcBef>
                <a:spcPts val="0"/>
              </a:spcBef>
              <a:spcAft>
                <a:spcPts val="0"/>
              </a:spcAft>
              <a:buNone/>
            </a:pPr>
            <a:r>
              <a:rPr lang="en-US" sz="1000">
                <a:solidFill>
                  <a:schemeClr val="dk1"/>
                </a:solidFill>
              </a:rPr>
              <a:t>The </a:t>
            </a:r>
            <a:r>
              <a:rPr lang="en-US" sz="1000" b="1">
                <a:solidFill>
                  <a:schemeClr val="dk1"/>
                </a:solidFill>
              </a:rPr>
              <a:t>test set</a:t>
            </a:r>
            <a:r>
              <a:rPr lang="en-US" sz="1000">
                <a:solidFill>
                  <a:schemeClr val="dk1"/>
                </a:solidFill>
              </a:rPr>
              <a:t> is reserved for final evaluation.</a:t>
            </a:r>
            <a:br>
              <a:rPr lang="en-US" sz="1000">
                <a:solidFill>
                  <a:schemeClr val="dk1"/>
                </a:solidFill>
              </a:rPr>
            </a:b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000" b="1">
                <a:solidFill>
                  <a:schemeClr val="dk1"/>
                </a:solidFill>
              </a:rPr>
              <a:t>Set Hyperparameters</a:t>
            </a:r>
            <a:br>
              <a:rPr lang="en-US" sz="1000" b="1">
                <a:solidFill>
                  <a:schemeClr val="dk1"/>
                </a:solidFill>
              </a:rPr>
            </a:br>
            <a:r>
              <a:rPr lang="en-US" sz="1000">
                <a:solidFill>
                  <a:schemeClr val="dk1"/>
                </a:solidFill>
              </a:rPr>
              <a:t> Key hyperparameters like learning rate, batch size, and number of epochs are defined.</a:t>
            </a:r>
            <a:br>
              <a:rPr lang="en-US" sz="1000">
                <a:solidFill>
                  <a:schemeClr val="dk1"/>
                </a:solidFill>
              </a:rPr>
            </a:br>
            <a:endParaRPr sz="1000">
              <a:solidFill>
                <a:schemeClr val="dk1"/>
              </a:solidFill>
            </a:endParaRPr>
          </a:p>
          <a:p>
            <a:pPr marL="0" lvl="0" indent="0" algn="l" rtl="0">
              <a:spcBef>
                <a:spcPts val="0"/>
              </a:spcBef>
              <a:spcAft>
                <a:spcPts val="0"/>
              </a:spcAft>
              <a:buClr>
                <a:schemeClr val="dk1"/>
              </a:buClr>
              <a:buSzPts val="1100"/>
              <a:buFont typeface="Arial"/>
              <a:buNone/>
            </a:pPr>
            <a:r>
              <a:rPr lang="en-US" sz="1000" b="1">
                <a:solidFill>
                  <a:schemeClr val="dk1"/>
                </a:solidFill>
              </a:rPr>
              <a:t>Building CNN Architecture</a:t>
            </a:r>
            <a:br>
              <a:rPr lang="en-US" sz="1000" b="1">
                <a:solidFill>
                  <a:schemeClr val="dk1"/>
                </a:solidFill>
              </a:rPr>
            </a:br>
            <a:r>
              <a:rPr lang="en-US" sz="1000">
                <a:solidFill>
                  <a:schemeClr val="dk1"/>
                </a:solidFill>
              </a:rPr>
              <a:t> A 2D/3D U-Net architecture is constructed, featuring an encoder-decoder structure with skip connections to capture both contextual and spatial information.</a:t>
            </a:r>
            <a:br>
              <a:rPr lang="en-US" sz="1000">
                <a:solidFill>
                  <a:schemeClr val="dk1"/>
                </a:solidFill>
              </a:rPr>
            </a:br>
            <a:endParaRPr sz="1000">
              <a:solidFill>
                <a:schemeClr val="dk1"/>
              </a:solidFill>
            </a:endParaRPr>
          </a:p>
          <a:p>
            <a:pPr marL="0" lvl="0" indent="0" algn="l" rtl="0">
              <a:spcBef>
                <a:spcPts val="0"/>
              </a:spcBef>
              <a:spcAft>
                <a:spcPts val="0"/>
              </a:spcAft>
              <a:buClr>
                <a:schemeClr val="dk1"/>
              </a:buClr>
              <a:buSzPts val="1100"/>
              <a:buFont typeface="Arial"/>
              <a:buNone/>
            </a:pPr>
            <a:r>
              <a:rPr lang="en-US" sz="1000" b="1">
                <a:solidFill>
                  <a:schemeClr val="dk1"/>
                </a:solidFill>
              </a:rPr>
              <a:t>Network Training</a:t>
            </a:r>
            <a:br>
              <a:rPr lang="en-US" sz="1000" b="1">
                <a:solidFill>
                  <a:schemeClr val="dk1"/>
                </a:solidFill>
              </a:rPr>
            </a:br>
            <a:r>
              <a:rPr lang="en-US" sz="1000">
                <a:solidFill>
                  <a:schemeClr val="dk1"/>
                </a:solidFill>
              </a:rPr>
              <a:t> The U-Net model is trained using annotated MS lesion masks. Loss functions like Dice Loss or Cross-Entropy are employed to optimize segmentation accuracy.</a:t>
            </a:r>
            <a:br>
              <a:rPr lang="en-US" sz="1000">
                <a:solidFill>
                  <a:schemeClr val="dk1"/>
                </a:solidFill>
              </a:rPr>
            </a:br>
            <a:endParaRPr sz="1000">
              <a:solidFill>
                <a:schemeClr val="dk1"/>
              </a:solidFill>
            </a:endParaRPr>
          </a:p>
          <a:p>
            <a:pPr marL="0" lvl="0" indent="0" algn="l" rtl="0">
              <a:spcBef>
                <a:spcPts val="0"/>
              </a:spcBef>
              <a:spcAft>
                <a:spcPts val="0"/>
              </a:spcAft>
              <a:buClr>
                <a:schemeClr val="dk1"/>
              </a:buClr>
              <a:buSzPts val="1100"/>
              <a:buFont typeface="Arial"/>
              <a:buNone/>
            </a:pPr>
            <a:r>
              <a:rPr lang="en-US" sz="1000" b="1">
                <a:solidFill>
                  <a:schemeClr val="dk1"/>
                </a:solidFill>
              </a:rPr>
              <a:t>Diagnosis Output</a:t>
            </a:r>
            <a:br>
              <a:rPr lang="en-US" sz="1000" b="1">
                <a:solidFill>
                  <a:schemeClr val="dk1"/>
                </a:solidFill>
              </a:rPr>
            </a:br>
            <a:r>
              <a:rPr lang="en-US" sz="1000">
                <a:solidFill>
                  <a:schemeClr val="dk1"/>
                </a:solidFill>
              </a:rPr>
              <a:t> The trained model outputs segmented MS lesions, enabling lesion detection and localization.</a:t>
            </a:r>
            <a:br>
              <a:rPr lang="en-US" sz="1000">
                <a:solidFill>
                  <a:schemeClr val="dk1"/>
                </a:solidFill>
              </a:rPr>
            </a:br>
            <a:endParaRPr sz="1000">
              <a:solidFill>
                <a:schemeClr val="dk1"/>
              </a:solidFill>
            </a:endParaRPr>
          </a:p>
          <a:p>
            <a:pPr marL="0" lvl="0" indent="0" algn="l" rtl="0">
              <a:spcBef>
                <a:spcPts val="0"/>
              </a:spcBef>
              <a:spcAft>
                <a:spcPts val="0"/>
              </a:spcAft>
              <a:buClr>
                <a:schemeClr val="dk1"/>
              </a:buClr>
              <a:buSzPts val="1100"/>
              <a:buFont typeface="Arial"/>
              <a:buNone/>
            </a:pPr>
            <a:r>
              <a:rPr lang="en-US" sz="1000" b="1">
                <a:solidFill>
                  <a:schemeClr val="dk1"/>
                </a:solidFill>
              </a:rPr>
              <a:t>Performance Computation</a:t>
            </a:r>
            <a:br>
              <a:rPr lang="en-US" sz="1000" b="1">
                <a:solidFill>
                  <a:schemeClr val="dk1"/>
                </a:solidFill>
              </a:rPr>
            </a:br>
            <a:r>
              <a:rPr lang="en-US" sz="1000">
                <a:solidFill>
                  <a:schemeClr val="dk1"/>
                </a:solidFill>
              </a:rPr>
              <a:t> Model performance is evaluated using metrics such as Dice Coefficient, Sensitivity, Specificity, and Hausdorff Distance.</a:t>
            </a:r>
            <a:endParaRPr sz="10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5"/>
          <p:cNvSpPr txBox="1">
            <a:spLocks noGrp="1"/>
          </p:cNvSpPr>
          <p:nvPr>
            <p:ph type="title" idx="4294967295"/>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4400" b="1" strike="noStrike">
                <a:solidFill>
                  <a:schemeClr val="dk1"/>
                </a:solidFill>
                <a:latin typeface="Times New Roman"/>
                <a:ea typeface="Times New Roman"/>
                <a:cs typeface="Times New Roman"/>
                <a:sym typeface="Times New Roman"/>
              </a:rPr>
              <a:t>Engineering Standards </a:t>
            </a:r>
            <a:r>
              <a:rPr lang="en-US" sz="4400" b="0" strike="noStrike">
                <a:solidFill>
                  <a:schemeClr val="dk1"/>
                </a:solidFill>
                <a:latin typeface="Calibri"/>
                <a:ea typeface="Calibri"/>
                <a:cs typeface="Calibri"/>
                <a:sym typeface="Calibri"/>
              </a:rPr>
              <a:t> </a:t>
            </a:r>
            <a:endParaRPr sz="4400" b="0" strike="noStrike">
              <a:solidFill>
                <a:schemeClr val="dk1"/>
              </a:solidFill>
              <a:latin typeface="Calibri"/>
              <a:ea typeface="Calibri"/>
              <a:cs typeface="Calibri"/>
              <a:sym typeface="Calibri"/>
            </a:endParaRPr>
          </a:p>
        </p:txBody>
      </p:sp>
      <p:pic>
        <p:nvPicPr>
          <p:cNvPr id="271" name="Google Shape;271;p35"/>
          <p:cNvPicPr preferRelativeResize="0"/>
          <p:nvPr/>
        </p:nvPicPr>
        <p:blipFill rotWithShape="1">
          <a:blip r:embed="rId3">
            <a:alphaModFix/>
          </a:blip>
          <a:srcRect/>
          <a:stretch/>
        </p:blipFill>
        <p:spPr>
          <a:xfrm>
            <a:off x="10746720" y="-9562"/>
            <a:ext cx="1314000" cy="750960"/>
          </a:xfrm>
          <a:prstGeom prst="rect">
            <a:avLst/>
          </a:prstGeom>
          <a:noFill/>
          <a:ln>
            <a:noFill/>
          </a:ln>
        </p:spPr>
      </p:pic>
      <p:sp>
        <p:nvSpPr>
          <p:cNvPr id="272" name="Google Shape;272;p35"/>
          <p:cNvSpPr txBox="1">
            <a:spLocks noGrp="1"/>
          </p:cNvSpPr>
          <p:nvPr>
            <p:ph type="body" idx="4294967295"/>
          </p:nvPr>
        </p:nvSpPr>
        <p:spPr>
          <a:xfrm>
            <a:off x="838075" y="1512575"/>
            <a:ext cx="10730400" cy="6363600"/>
          </a:xfrm>
          <a:prstGeom prst="rect">
            <a:avLst/>
          </a:prstGeom>
          <a:noFill/>
          <a:ln>
            <a:noFill/>
          </a:ln>
        </p:spPr>
        <p:txBody>
          <a:bodyPr spcFirstLastPara="1" wrap="square" lIns="91425" tIns="45700" rIns="91425" bIns="45700" anchor="ctr" anchorCtr="0">
            <a:spAutoFit/>
          </a:bodyPr>
          <a:lstStyle/>
          <a:p>
            <a:pPr marL="0" lvl="0" indent="0" algn="l" rtl="0">
              <a:lnSpc>
                <a:spcPct val="115000"/>
              </a:lnSpc>
              <a:spcBef>
                <a:spcPts val="1400"/>
              </a:spcBef>
              <a:spcAft>
                <a:spcPts val="0"/>
              </a:spcAft>
              <a:buNone/>
            </a:pPr>
            <a:r>
              <a:rPr lang="en-US" b="1">
                <a:solidFill>
                  <a:schemeClr val="dk1"/>
                </a:solidFill>
                <a:latin typeface="Times New Roman"/>
                <a:ea typeface="Times New Roman"/>
                <a:cs typeface="Times New Roman"/>
                <a:sym typeface="Times New Roman"/>
              </a:rPr>
              <a:t>1. Data Standards</a:t>
            </a:r>
            <a:endParaRPr b="1">
              <a:solidFill>
                <a:schemeClr val="dk1"/>
              </a:solidFill>
              <a:latin typeface="Times New Roman"/>
              <a:ea typeface="Times New Roman"/>
              <a:cs typeface="Times New Roman"/>
              <a:sym typeface="Times New Roman"/>
            </a:endParaRPr>
          </a:p>
          <a:p>
            <a:pPr marL="457200" lvl="0" indent="-342900" algn="l" rtl="0">
              <a:lnSpc>
                <a:spcPct val="115000"/>
              </a:lnSpc>
              <a:spcBef>
                <a:spcPts val="1200"/>
              </a:spcBef>
              <a:spcAft>
                <a:spcPts val="0"/>
              </a:spcAft>
              <a:buClr>
                <a:schemeClr val="dk1"/>
              </a:buClr>
              <a:buSzPts val="1800"/>
              <a:buChar char="●"/>
            </a:pPr>
            <a:r>
              <a:rPr lang="en-US" b="1">
                <a:solidFill>
                  <a:schemeClr val="dk1"/>
                </a:solidFill>
                <a:latin typeface="Times New Roman"/>
                <a:ea typeface="Times New Roman"/>
                <a:cs typeface="Times New Roman"/>
                <a:sym typeface="Times New Roman"/>
              </a:rPr>
              <a:t>Image Format</a:t>
            </a:r>
            <a:r>
              <a:rPr lang="en-US">
                <a:solidFill>
                  <a:schemeClr val="dk1"/>
                </a:solidFill>
                <a:latin typeface="Times New Roman"/>
                <a:ea typeface="Times New Roman"/>
                <a:cs typeface="Times New Roman"/>
                <a:sym typeface="Times New Roman"/>
              </a:rPr>
              <a:t>: Use high-quality JPEGs (≥95%).</a:t>
            </a:r>
            <a:endParaRPr>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Char char="●"/>
            </a:pPr>
            <a:r>
              <a:rPr lang="en-US" b="1">
                <a:solidFill>
                  <a:schemeClr val="dk1"/>
                </a:solidFill>
                <a:latin typeface="Times New Roman"/>
                <a:ea typeface="Times New Roman"/>
                <a:cs typeface="Times New Roman"/>
                <a:sym typeface="Times New Roman"/>
              </a:rPr>
              <a:t>Dataset Structure</a:t>
            </a:r>
            <a:r>
              <a:rPr lang="en-US">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marL="914400" lvl="1" indent="-342900" algn="l" rtl="0">
              <a:lnSpc>
                <a:spcPct val="115000"/>
              </a:lnSpc>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/train/: T1, T2, FLAIR images, and lesion masks.</a:t>
            </a:r>
            <a:endParaRPr>
              <a:solidFill>
                <a:schemeClr val="dk1"/>
              </a:solidFill>
              <a:latin typeface="Times New Roman"/>
              <a:ea typeface="Times New Roman"/>
              <a:cs typeface="Times New Roman"/>
              <a:sym typeface="Times New Roman"/>
            </a:endParaRPr>
          </a:p>
          <a:p>
            <a:pPr marL="914400" lvl="1" indent="-342900" algn="l" rtl="0">
              <a:lnSpc>
                <a:spcPct val="115000"/>
              </a:lnSpc>
              <a:spcBef>
                <a:spcPts val="0"/>
              </a:spcBef>
              <a:spcAft>
                <a:spcPts val="0"/>
              </a:spcAft>
              <a:buClr>
                <a:schemeClr val="dk1"/>
              </a:buClr>
              <a:buSzPts val="1800"/>
              <a:buChar char="○"/>
            </a:pPr>
            <a:r>
              <a:rPr lang="en-US">
                <a:solidFill>
                  <a:schemeClr val="dk1"/>
                </a:solidFill>
                <a:latin typeface="Times New Roman"/>
                <a:ea typeface="Times New Roman"/>
                <a:cs typeface="Times New Roman"/>
                <a:sym typeface="Times New Roman"/>
              </a:rPr>
              <a:t>Consistent </a:t>
            </a:r>
            <a:r>
              <a:rPr lang="en-US" b="1">
                <a:solidFill>
                  <a:schemeClr val="dk1"/>
                </a:solidFill>
                <a:latin typeface="Times New Roman"/>
                <a:ea typeface="Times New Roman"/>
                <a:cs typeface="Times New Roman"/>
                <a:sym typeface="Times New Roman"/>
              </a:rPr>
              <a:t>image size</a:t>
            </a:r>
            <a:r>
              <a:rPr lang="en-US">
                <a:solidFill>
                  <a:schemeClr val="dk1"/>
                </a:solidFill>
                <a:latin typeface="Times New Roman"/>
                <a:ea typeface="Times New Roman"/>
                <a:cs typeface="Times New Roman"/>
                <a:sym typeface="Times New Roman"/>
              </a:rPr>
              <a:t> (e.g., 256×256 px).</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US" b="1">
                <a:solidFill>
                  <a:schemeClr val="dk1"/>
                </a:solidFill>
                <a:latin typeface="Times New Roman"/>
                <a:ea typeface="Times New Roman"/>
                <a:cs typeface="Times New Roman"/>
                <a:sym typeface="Times New Roman"/>
              </a:rPr>
              <a:t>2. Model Architecture</a:t>
            </a:r>
            <a:endParaRPr b="1">
              <a:solidFill>
                <a:schemeClr val="dk1"/>
              </a:solidFill>
              <a:latin typeface="Times New Roman"/>
              <a:ea typeface="Times New Roman"/>
              <a:cs typeface="Times New Roman"/>
              <a:sym typeface="Times New Roman"/>
            </a:endParaRPr>
          </a:p>
          <a:p>
            <a:pPr marL="457200" lvl="0" indent="-342900" algn="l" rtl="0">
              <a:lnSpc>
                <a:spcPct val="115000"/>
              </a:lnSpc>
              <a:spcBef>
                <a:spcPts val="1200"/>
              </a:spcBef>
              <a:spcAft>
                <a:spcPts val="0"/>
              </a:spcAft>
              <a:buClr>
                <a:schemeClr val="dk1"/>
              </a:buClr>
              <a:buSzPts val="1800"/>
              <a:buChar char="●"/>
            </a:pPr>
            <a:r>
              <a:rPr lang="en-US" b="1">
                <a:solidFill>
                  <a:schemeClr val="dk1"/>
                </a:solidFill>
                <a:latin typeface="Times New Roman"/>
                <a:ea typeface="Times New Roman"/>
                <a:cs typeface="Times New Roman"/>
                <a:sym typeface="Times New Roman"/>
              </a:rPr>
              <a:t>U-Net</a:t>
            </a:r>
            <a:r>
              <a:rPr lang="en-US">
                <a:solidFill>
                  <a:schemeClr val="dk1"/>
                </a:solidFill>
                <a:latin typeface="Times New Roman"/>
                <a:ea typeface="Times New Roman"/>
                <a:cs typeface="Times New Roman"/>
                <a:sym typeface="Times New Roman"/>
              </a:rPr>
              <a:t>: Follow the 2015 original paper for segmentation.</a:t>
            </a:r>
            <a:endParaRPr>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Char char="●"/>
            </a:pPr>
            <a:r>
              <a:rPr lang="en-US" b="1">
                <a:solidFill>
                  <a:schemeClr val="dk1"/>
                </a:solidFill>
                <a:latin typeface="Times New Roman"/>
                <a:ea typeface="Times New Roman"/>
                <a:cs typeface="Times New Roman"/>
                <a:sym typeface="Times New Roman"/>
              </a:rPr>
              <a:t>Reproducibility</a:t>
            </a:r>
            <a:r>
              <a:rPr lang="en-US">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marL="914400" lvl="1" indent="-342900" algn="l" rtl="0">
              <a:lnSpc>
                <a:spcPct val="115000"/>
              </a:lnSpc>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Set random seeds.</a:t>
            </a:r>
            <a:endParaRPr>
              <a:solidFill>
                <a:schemeClr val="dk1"/>
              </a:solidFill>
              <a:latin typeface="Times New Roman"/>
              <a:ea typeface="Times New Roman"/>
              <a:cs typeface="Times New Roman"/>
              <a:sym typeface="Times New Roman"/>
            </a:endParaRPr>
          </a:p>
          <a:p>
            <a:pPr marL="914400" lvl="1" indent="-342900" algn="l" rtl="0">
              <a:lnSpc>
                <a:spcPct val="115000"/>
              </a:lnSpc>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Track dependencies (requirements.txt).</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US" b="1">
                <a:solidFill>
                  <a:schemeClr val="dk1"/>
                </a:solidFill>
                <a:latin typeface="Times New Roman"/>
                <a:ea typeface="Times New Roman"/>
                <a:cs typeface="Times New Roman"/>
                <a:sym typeface="Times New Roman"/>
              </a:rPr>
              <a:t>3. Preprocessing</a:t>
            </a:r>
            <a:endParaRPr b="1">
              <a:solidFill>
                <a:schemeClr val="dk1"/>
              </a:solidFill>
              <a:latin typeface="Times New Roman"/>
              <a:ea typeface="Times New Roman"/>
              <a:cs typeface="Times New Roman"/>
              <a:sym typeface="Times New Roman"/>
            </a:endParaRPr>
          </a:p>
          <a:p>
            <a:pPr marL="457200" lvl="0" indent="-342900" algn="l" rtl="0">
              <a:lnSpc>
                <a:spcPct val="115000"/>
              </a:lnSpc>
              <a:spcBef>
                <a:spcPts val="1200"/>
              </a:spcBef>
              <a:spcAft>
                <a:spcPts val="0"/>
              </a:spcAft>
              <a:buClr>
                <a:schemeClr val="dk1"/>
              </a:buClr>
              <a:buSzPts val="1800"/>
              <a:buChar char="●"/>
            </a:pPr>
            <a:r>
              <a:rPr lang="en-US" b="1">
                <a:solidFill>
                  <a:schemeClr val="dk1"/>
                </a:solidFill>
                <a:latin typeface="Times New Roman"/>
                <a:ea typeface="Times New Roman"/>
                <a:cs typeface="Times New Roman"/>
                <a:sym typeface="Times New Roman"/>
              </a:rPr>
              <a:t>Normalization</a:t>
            </a:r>
            <a:r>
              <a:rPr lang="en-US">
                <a:solidFill>
                  <a:schemeClr val="dk1"/>
                </a:solidFill>
                <a:latin typeface="Times New Roman"/>
                <a:ea typeface="Times New Roman"/>
                <a:cs typeface="Times New Roman"/>
                <a:sym typeface="Times New Roman"/>
              </a:rPr>
              <a:t>: Scale pixel values to </a:t>
            </a:r>
            <a:r>
              <a:rPr lang="en-US" b="1">
                <a:solidFill>
                  <a:schemeClr val="dk1"/>
                </a:solidFill>
                <a:latin typeface="Times New Roman"/>
                <a:ea typeface="Times New Roman"/>
                <a:cs typeface="Times New Roman"/>
                <a:sym typeface="Times New Roman"/>
              </a:rPr>
              <a:t>[0, 1]</a:t>
            </a:r>
            <a:r>
              <a:rPr lang="en-US">
                <a:solidFill>
                  <a:schemeClr val="dk1"/>
                </a:solidFill>
                <a:latin typeface="Times New Roman"/>
                <a:ea typeface="Times New Roman"/>
                <a:cs typeface="Times New Roman"/>
                <a:sym typeface="Times New Roman"/>
              </a:rPr>
              <a:t> or </a:t>
            </a:r>
            <a:r>
              <a:rPr lang="en-US" b="1">
                <a:solidFill>
                  <a:schemeClr val="dk1"/>
                </a:solidFill>
                <a:latin typeface="Times New Roman"/>
                <a:ea typeface="Times New Roman"/>
                <a:cs typeface="Times New Roman"/>
                <a:sym typeface="Times New Roman"/>
              </a:rPr>
              <a:t>z-score</a:t>
            </a:r>
            <a:r>
              <a:rPr lang="en-US">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Char char="●"/>
            </a:pPr>
            <a:r>
              <a:rPr lang="en-US" b="1">
                <a:solidFill>
                  <a:schemeClr val="dk1"/>
                </a:solidFill>
                <a:latin typeface="Times New Roman"/>
                <a:ea typeface="Times New Roman"/>
                <a:cs typeface="Times New Roman"/>
                <a:sym typeface="Times New Roman"/>
              </a:rPr>
              <a:t>Resize</a:t>
            </a:r>
            <a:r>
              <a:rPr lang="en-US">
                <a:solidFill>
                  <a:schemeClr val="dk1"/>
                </a:solidFill>
                <a:latin typeface="Times New Roman"/>
                <a:ea typeface="Times New Roman"/>
                <a:cs typeface="Times New Roman"/>
                <a:sym typeface="Times New Roman"/>
              </a:rPr>
              <a:t> images with </a:t>
            </a:r>
            <a:r>
              <a:rPr lang="en-US" b="1">
                <a:solidFill>
                  <a:schemeClr val="dk1"/>
                </a:solidFill>
                <a:latin typeface="Times New Roman"/>
                <a:ea typeface="Times New Roman"/>
                <a:cs typeface="Times New Roman"/>
                <a:sym typeface="Times New Roman"/>
              </a:rPr>
              <a:t>bicubic interpolation</a:t>
            </a:r>
            <a:r>
              <a:rPr lang="en-US">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2000" b="1">
              <a:solidFill>
                <a:schemeClr val="dk1"/>
              </a:solidFill>
            </a:endParaRPr>
          </a:p>
          <a:p>
            <a:pPr marL="0" marR="0" lvl="0" indent="0" algn="just" rtl="0">
              <a:lnSpc>
                <a:spcPct val="100000"/>
              </a:lnSpc>
              <a:spcBef>
                <a:spcPts val="1200"/>
              </a:spcBef>
              <a:spcAft>
                <a:spcPts val="0"/>
              </a:spcAft>
              <a:buSzPts val="1400"/>
              <a:buNone/>
            </a:pPr>
            <a:endParaRPr sz="2100" b="1">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SzPts val="2100"/>
              <a:buFont typeface="Arial"/>
              <a:buNone/>
            </a:pPr>
            <a:endParaRPr sz="210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1844</Words>
  <Application>Microsoft Office PowerPoint</Application>
  <PresentationFormat>Widescreen</PresentationFormat>
  <Paragraphs>152</Paragraphs>
  <Slides>17</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Times New Roman</vt:lpstr>
      <vt:lpstr>Office Theme</vt:lpstr>
      <vt:lpstr>Office Theme</vt:lpstr>
      <vt:lpstr>Image Processing and Automated Diagnosis of Multiple Sclerosis in Brain MRI using U-Net</vt:lpstr>
      <vt:lpstr>Introduction</vt:lpstr>
      <vt:lpstr>Motivation &amp; Objectives of the Work</vt:lpstr>
      <vt:lpstr>Literature Review</vt:lpstr>
      <vt:lpstr>PowerPoint Presentation</vt:lpstr>
      <vt:lpstr>PowerPoint Presentation</vt:lpstr>
      <vt:lpstr>Problem Statement</vt:lpstr>
      <vt:lpstr>Block Diagram</vt:lpstr>
      <vt:lpstr>Engineering Standards  </vt:lpstr>
      <vt:lpstr>Engineering Standards </vt:lpstr>
      <vt:lpstr>Realistic Constraints </vt:lpstr>
      <vt:lpstr>Tools Used</vt:lpstr>
      <vt:lpstr>Results</vt:lpstr>
      <vt:lpstr>Evaluation </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and Automated Diagnosis of Multiple Sclerosis in Brain MRI using U-Net</dc:title>
  <dc:creator>Gokulsivaraj</dc:creator>
  <cp:lastModifiedBy>GOKUL SIVARAJ</cp:lastModifiedBy>
  <cp:revision>1</cp:revision>
  <dcterms:modified xsi:type="dcterms:W3CDTF">2025-05-08T10:12:53Z</dcterms:modified>
</cp:coreProperties>
</file>