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6"/>
  </p:notesMasterIdLst>
  <p:handoutMasterIdLst>
    <p:handoutMasterId r:id="rId7"/>
  </p:handoutMasterIdLst>
  <p:sldIdLst>
    <p:sldId id="262" r:id="rId2"/>
    <p:sldId id="283" r:id="rId3"/>
    <p:sldId id="279" r:id="rId4"/>
    <p:sldId id="28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06" autoAdjust="0"/>
  </p:normalViewPr>
  <p:slideViewPr>
    <p:cSldViewPr snapToGrid="0">
      <p:cViewPr varScale="1">
        <p:scale>
          <a:sx n="78" d="100"/>
          <a:sy n="78" d="100"/>
        </p:scale>
        <p:origin x="43" y="542"/>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54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1/18/2024</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876340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4909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3430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668896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7820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2504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27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127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489660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1/18/2024</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6437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1/18/2024</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675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1/18/2024</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1/18/2024</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68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7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1/18/2024</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63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65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C0096-1860-4642-9CD2-0079EA5E7CD1}" type="datetimeFigureOut">
              <a:rPr lang="en-US" smtClean="0"/>
              <a:pPr/>
              <a:t>1/18/2024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1375A4-56A4-47D6-9801-1991572033F7}" type="slidenum">
              <a:rPr lang="en-US" smtClean="0"/>
              <a:pPr/>
              <a:t>‹#›</a:t>
            </a:fld>
            <a:endParaRPr lang="en-US"/>
          </a:p>
        </p:txBody>
      </p:sp>
      <p:sp>
        <p:nvSpPr>
          <p:cNvPr id="12" name="Rectangle 11"/>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0934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51" r:id="rId19"/>
    <p:sldLayoutId id="2147483656" r:id="rId20"/>
    <p:sldLayoutId id="214748365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40782"/>
            <a:ext cx="11125200" cy="914400"/>
          </a:xfrm>
        </p:spPr>
        <p:txBody>
          <a:bodyPr/>
          <a:lstStyle/>
          <a:p>
            <a:r>
              <a:rPr lang="en-US" dirty="0" smtClean="0"/>
              <a:t>Jenkins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9895"/>
          <a:stretch/>
        </p:blipFill>
        <p:spPr>
          <a:xfrm>
            <a:off x="3017520" y="5597082"/>
            <a:ext cx="1243054" cy="4018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7" name="TextBox 16"/>
          <p:cNvSpPr txBox="1"/>
          <p:nvPr/>
        </p:nvSpPr>
        <p:spPr>
          <a:xfrm>
            <a:off x="6096000" y="874643"/>
            <a:ext cx="2560320" cy="3546282"/>
          </a:xfrm>
          <a:prstGeom prst="rect">
            <a:avLst/>
          </a:prstGeom>
          <a:noFill/>
        </p:spPr>
        <p:txBody>
          <a:bodyPr wrap="square" rtlCol="0">
            <a:spAutoFit/>
          </a:bodyPr>
          <a:lstStyle/>
          <a:p>
            <a:endParaRPr lang="en-IN" dirty="0"/>
          </a:p>
        </p:txBody>
      </p:sp>
      <p:sp>
        <p:nvSpPr>
          <p:cNvPr id="20" name="Rectangle 19"/>
          <p:cNvSpPr/>
          <p:nvPr/>
        </p:nvSpPr>
        <p:spPr>
          <a:xfrm>
            <a:off x="185530" y="81199"/>
            <a:ext cx="7471576" cy="707886"/>
          </a:xfrm>
          <a:prstGeom prst="rect">
            <a:avLst/>
          </a:prstGeom>
        </p:spPr>
        <p:txBody>
          <a:bodyPr wrap="square">
            <a:spAutoFit/>
          </a:bodyPr>
          <a:lstStyle/>
          <a:p>
            <a:r>
              <a:rPr lang="en-US" sz="2000" b="1" dirty="0">
                <a:solidFill>
                  <a:schemeClr val="tx2">
                    <a:lumMod val="95000"/>
                    <a:lumOff val="5000"/>
                  </a:schemeClr>
                </a:solidFill>
                <a:latin typeface="Baskerville Old Face" panose="02020602080505020303" pitchFamily="18" charset="0"/>
              </a:rPr>
              <a:t>Steps for Jenkins </a:t>
            </a:r>
            <a:r>
              <a:rPr lang="en-US" sz="2000" b="1" dirty="0" err="1">
                <a:solidFill>
                  <a:schemeClr val="tx2">
                    <a:lumMod val="95000"/>
                    <a:lumOff val="5000"/>
                  </a:schemeClr>
                </a:solidFill>
                <a:latin typeface="Baskerville Old Face" panose="02020602080505020303" pitchFamily="18" charset="0"/>
              </a:rPr>
              <a:t>GitHub</a:t>
            </a:r>
            <a:r>
              <a:rPr lang="en-US" sz="2000" b="1" dirty="0">
                <a:solidFill>
                  <a:schemeClr val="tx2">
                    <a:lumMod val="95000"/>
                    <a:lumOff val="5000"/>
                  </a:schemeClr>
                </a:solidFill>
                <a:latin typeface="Baskerville Old Face" panose="02020602080505020303" pitchFamily="18" charset="0"/>
              </a:rPr>
              <a:t> </a:t>
            </a:r>
            <a:r>
              <a:rPr lang="en-US" sz="2000" b="1" dirty="0" err="1">
                <a:solidFill>
                  <a:schemeClr val="tx2">
                    <a:lumMod val="95000"/>
                    <a:lumOff val="5000"/>
                  </a:schemeClr>
                </a:solidFill>
                <a:latin typeface="Baskerville Old Face" panose="02020602080505020303" pitchFamily="18" charset="0"/>
              </a:rPr>
              <a:t>Webhook</a:t>
            </a:r>
            <a:r>
              <a:rPr lang="en-US" sz="2000" b="1" dirty="0">
                <a:solidFill>
                  <a:schemeClr val="tx2">
                    <a:lumMod val="95000"/>
                    <a:lumOff val="5000"/>
                  </a:schemeClr>
                </a:solidFill>
                <a:latin typeface="Baskerville Old Face" panose="02020602080505020303" pitchFamily="18" charset="0"/>
              </a:rPr>
              <a:t> integration</a:t>
            </a:r>
          </a:p>
          <a:p>
            <a:r>
              <a:rPr lang="en-US" sz="2000" b="1" dirty="0" smtClean="0">
                <a:solidFill>
                  <a:schemeClr val="tx2">
                    <a:lumMod val="95000"/>
                    <a:lumOff val="5000"/>
                  </a:schemeClr>
                </a:solidFill>
                <a:latin typeface="Baskerville Old Face" panose="02020602080505020303" pitchFamily="18" charset="0"/>
              </a:rPr>
              <a:t>In </a:t>
            </a:r>
            <a:r>
              <a:rPr lang="en-US" sz="2000" b="1" dirty="0">
                <a:solidFill>
                  <a:schemeClr val="tx2">
                    <a:lumMod val="95000"/>
                    <a:lumOff val="5000"/>
                  </a:schemeClr>
                </a:solidFill>
                <a:latin typeface="Baskerville Old Face" panose="02020602080505020303" pitchFamily="18" charset="0"/>
              </a:rPr>
              <a:t>review, the steps to configure a Jenkins </a:t>
            </a:r>
            <a:r>
              <a:rPr lang="en-US" sz="2000" b="1" dirty="0" err="1">
                <a:solidFill>
                  <a:schemeClr val="tx2">
                    <a:lumMod val="95000"/>
                    <a:lumOff val="5000"/>
                  </a:schemeClr>
                </a:solidFill>
                <a:latin typeface="Baskerville Old Face" panose="02020602080505020303" pitchFamily="18" charset="0"/>
              </a:rPr>
              <a:t>GitHub</a:t>
            </a:r>
            <a:r>
              <a:rPr lang="en-US" sz="2000" b="1" dirty="0">
                <a:solidFill>
                  <a:schemeClr val="tx2">
                    <a:lumMod val="95000"/>
                    <a:lumOff val="5000"/>
                  </a:schemeClr>
                </a:solidFill>
                <a:latin typeface="Baskerville Old Face" panose="02020602080505020303" pitchFamily="18" charset="0"/>
              </a:rPr>
              <a:t> </a:t>
            </a:r>
            <a:r>
              <a:rPr lang="en-US" sz="2000" b="1" dirty="0" err="1">
                <a:solidFill>
                  <a:schemeClr val="tx2">
                    <a:lumMod val="95000"/>
                    <a:lumOff val="5000"/>
                  </a:schemeClr>
                </a:solidFill>
                <a:latin typeface="Baskerville Old Face" panose="02020602080505020303" pitchFamily="18" charset="0"/>
              </a:rPr>
              <a:t>webhook</a:t>
            </a:r>
            <a:r>
              <a:rPr lang="en-US" sz="2000" b="1" dirty="0">
                <a:solidFill>
                  <a:schemeClr val="tx2">
                    <a:lumMod val="95000"/>
                    <a:lumOff val="5000"/>
                  </a:schemeClr>
                </a:solidFill>
                <a:latin typeface="Baskerville Old Face" panose="02020602080505020303" pitchFamily="18" charset="0"/>
              </a:rPr>
              <a:t> trigger is:</a:t>
            </a:r>
            <a:endParaRPr lang="en-IN" sz="2000" b="1" dirty="0">
              <a:solidFill>
                <a:schemeClr val="tx2">
                  <a:lumMod val="95000"/>
                  <a:lumOff val="5000"/>
                </a:schemeClr>
              </a:solidFill>
              <a:latin typeface="Baskerville Old Face" panose="02020602080505020303" pitchFamily="18" charset="0"/>
            </a:endParaRPr>
          </a:p>
        </p:txBody>
      </p:sp>
      <p:sp>
        <p:nvSpPr>
          <p:cNvPr id="21" name="Rectangle 20"/>
          <p:cNvSpPr/>
          <p:nvPr/>
        </p:nvSpPr>
        <p:spPr>
          <a:xfrm>
            <a:off x="734169" y="1045385"/>
            <a:ext cx="9499159" cy="2893100"/>
          </a:xfrm>
          <a:prstGeom prst="rect">
            <a:avLst/>
          </a:prstGeom>
        </p:spPr>
        <p:txBody>
          <a:bodyPr wrap="square">
            <a:spAutoFit/>
          </a:bodyPr>
          <a:lstStyle/>
          <a:p>
            <a:r>
              <a:rPr lang="en-IN" sz="1400" b="1" dirty="0" smtClean="0">
                <a:solidFill>
                  <a:schemeClr val="tx2"/>
                </a:solidFill>
                <a:latin typeface="Arial Narrow" panose="020B0606020202030204" pitchFamily="34" charset="0"/>
              </a:rPr>
              <a:t># Create </a:t>
            </a:r>
            <a:r>
              <a:rPr lang="en-IN" sz="1400" b="1" dirty="0">
                <a:solidFill>
                  <a:schemeClr val="tx2"/>
                </a:solidFill>
                <a:latin typeface="Arial Narrow" panose="020B0606020202030204" pitchFamily="34" charset="0"/>
              </a:rPr>
              <a:t>a Jenkins build job that uses a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a:t>
            </a:r>
            <a:r>
              <a:rPr lang="en-IN" sz="1400" b="1" dirty="0" smtClean="0">
                <a:solidFill>
                  <a:schemeClr val="tx2"/>
                </a:solidFill>
                <a:latin typeface="Arial Narrow" panose="020B0606020202030204" pitchFamily="34" charset="0"/>
              </a:rPr>
              <a:t>URL</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Click </a:t>
            </a:r>
            <a:r>
              <a:rPr lang="en-IN" sz="1400" b="1" dirty="0">
                <a:solidFill>
                  <a:schemeClr val="tx2"/>
                </a:solidFill>
                <a:latin typeface="Arial Narrow" panose="020B0606020202030204" pitchFamily="34" charset="0"/>
              </a:rPr>
              <a:t>the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hook trigger for </a:t>
            </a:r>
            <a:r>
              <a:rPr lang="en-IN" sz="1400" b="1" dirty="0" err="1">
                <a:solidFill>
                  <a:schemeClr val="tx2"/>
                </a:solidFill>
                <a:latin typeface="Arial Narrow" panose="020B0606020202030204" pitchFamily="34" charset="0"/>
              </a:rPr>
              <a:t>GITScm</a:t>
            </a:r>
            <a:r>
              <a:rPr lang="en-IN" sz="1400" b="1" dirty="0">
                <a:solidFill>
                  <a:schemeClr val="tx2"/>
                </a:solidFill>
                <a:latin typeface="Arial Narrow" panose="020B0606020202030204" pitchFamily="34" charset="0"/>
              </a:rPr>
              <a:t> polling checkbox on the build </a:t>
            </a:r>
            <a:r>
              <a:rPr lang="en-IN" sz="1400" b="1" dirty="0" smtClean="0">
                <a:solidFill>
                  <a:schemeClr val="tx2"/>
                </a:solidFill>
                <a:latin typeface="Arial Narrow" panose="020B0606020202030204" pitchFamily="34" charset="0"/>
              </a:rPr>
              <a:t>job</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Create </a:t>
            </a:r>
            <a:r>
              <a:rPr lang="en-IN" sz="1400" b="1" dirty="0">
                <a:solidFill>
                  <a:schemeClr val="tx2"/>
                </a:solidFill>
                <a:latin typeface="Arial Narrow" panose="020B0606020202030204" pitchFamily="34" charset="0"/>
              </a:rPr>
              <a:t>and copy a Jenkins API token for the Jenkins user who will run the build </a:t>
            </a:r>
            <a:r>
              <a:rPr lang="en-IN" sz="1400" b="1" dirty="0" smtClean="0">
                <a:solidFill>
                  <a:schemeClr val="tx2"/>
                </a:solidFill>
                <a:latin typeface="Arial Narrow" panose="020B0606020202030204" pitchFamily="34" charset="0"/>
              </a:rPr>
              <a:t>job</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Create </a:t>
            </a:r>
            <a:r>
              <a:rPr lang="en-IN" sz="1400" b="1" dirty="0">
                <a:solidFill>
                  <a:schemeClr val="tx2"/>
                </a:solidFill>
                <a:latin typeface="Arial Narrow" panose="020B0606020202030204" pitchFamily="34" charset="0"/>
              </a:rPr>
              <a:t>a trigger in your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repository’s settings </a:t>
            </a:r>
            <a:r>
              <a:rPr lang="en-IN" sz="1400" b="1" dirty="0" smtClean="0">
                <a:solidFill>
                  <a:schemeClr val="tx2"/>
                </a:solidFill>
                <a:latin typeface="Arial Narrow" panose="020B0606020202030204" pitchFamily="34" charset="0"/>
              </a:rPr>
              <a:t>page</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Set </a:t>
            </a:r>
            <a:r>
              <a:rPr lang="en-IN" sz="1400" b="1" dirty="0">
                <a:solidFill>
                  <a:schemeClr val="tx2"/>
                </a:solidFill>
                <a:latin typeface="Arial Narrow" panose="020B0606020202030204" pitchFamily="34" charset="0"/>
              </a:rPr>
              <a:t>the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payload URL to be your Jenkins’ IP address with /</a:t>
            </a:r>
            <a:r>
              <a:rPr lang="en-IN" sz="1400" b="1" dirty="0" err="1">
                <a:solidFill>
                  <a:schemeClr val="tx2"/>
                </a:solidFill>
                <a:latin typeface="Arial Narrow" panose="020B0606020202030204" pitchFamily="34" charset="0"/>
              </a:rPr>
              <a:t>github-webhook</a:t>
            </a:r>
            <a:r>
              <a:rPr lang="en-IN" sz="1400" b="1" dirty="0">
                <a:solidFill>
                  <a:schemeClr val="tx2"/>
                </a:solidFill>
                <a:latin typeface="Arial Narrow" panose="020B0606020202030204" pitchFamily="34" charset="0"/>
              </a:rPr>
              <a:t>/ appended to </a:t>
            </a:r>
            <a:r>
              <a:rPr lang="en-IN" sz="1400" b="1" dirty="0" smtClean="0">
                <a:solidFill>
                  <a:schemeClr val="tx2"/>
                </a:solidFill>
                <a:latin typeface="Arial Narrow" panose="020B0606020202030204" pitchFamily="34" charset="0"/>
              </a:rPr>
              <a:t>it</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Set </a:t>
            </a:r>
            <a:r>
              <a:rPr lang="en-IN" sz="1400" b="1" dirty="0">
                <a:solidFill>
                  <a:schemeClr val="tx2"/>
                </a:solidFill>
                <a:latin typeface="Arial Narrow" panose="020B0606020202030204" pitchFamily="34" charset="0"/>
              </a:rPr>
              <a:t>the Jenkins API token as the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a:t>
            </a:r>
            <a:r>
              <a:rPr lang="en-IN" sz="1400" b="1" dirty="0" err="1">
                <a:solidFill>
                  <a:schemeClr val="tx2"/>
                </a:solidFill>
                <a:latin typeface="Arial Narrow" panose="020B0606020202030204" pitchFamily="34" charset="0"/>
              </a:rPr>
              <a:t>webhook</a:t>
            </a:r>
            <a:r>
              <a:rPr lang="en-IN" sz="1400" b="1" dirty="0">
                <a:solidFill>
                  <a:schemeClr val="tx2"/>
                </a:solidFill>
                <a:latin typeface="Arial Narrow" panose="020B0606020202030204" pitchFamily="34" charset="0"/>
              </a:rPr>
              <a:t> secret </a:t>
            </a:r>
            <a:r>
              <a:rPr lang="en-IN" sz="1400" b="1" dirty="0" smtClean="0">
                <a:solidFill>
                  <a:schemeClr val="tx2"/>
                </a:solidFill>
                <a:latin typeface="Arial Narrow" panose="020B0606020202030204" pitchFamily="34" charset="0"/>
              </a:rPr>
              <a:t>token</a:t>
            </a:r>
          </a:p>
          <a:p>
            <a:endParaRPr lang="en-IN" sz="1400" b="1" dirty="0">
              <a:solidFill>
                <a:schemeClr val="tx2"/>
              </a:solidFill>
              <a:latin typeface="Arial Narrow" panose="020B0606020202030204" pitchFamily="34" charset="0"/>
            </a:endParaRPr>
          </a:p>
          <a:p>
            <a:r>
              <a:rPr lang="en-IN" sz="1400" b="1" dirty="0" smtClean="0">
                <a:solidFill>
                  <a:schemeClr val="tx2"/>
                </a:solidFill>
                <a:latin typeface="Arial Narrow" panose="020B0606020202030204" pitchFamily="34" charset="0"/>
              </a:rPr>
              <a:t># Save </a:t>
            </a:r>
            <a:r>
              <a:rPr lang="en-IN" sz="1400" b="1" dirty="0">
                <a:solidFill>
                  <a:schemeClr val="tx2"/>
                </a:solidFill>
                <a:latin typeface="Arial Narrow" panose="020B0606020202030204" pitchFamily="34" charset="0"/>
              </a:rPr>
              <a:t>the </a:t>
            </a:r>
            <a:r>
              <a:rPr lang="en-IN" sz="1400" b="1" dirty="0" err="1">
                <a:solidFill>
                  <a:schemeClr val="tx2"/>
                </a:solidFill>
                <a:latin typeface="Arial Narrow" panose="020B0606020202030204" pitchFamily="34" charset="0"/>
              </a:rPr>
              <a:t>GitHub</a:t>
            </a:r>
            <a:r>
              <a:rPr lang="en-IN" sz="1400" b="1" dirty="0">
                <a:solidFill>
                  <a:schemeClr val="tx2"/>
                </a:solidFill>
                <a:latin typeface="Arial Narrow" panose="020B0606020202030204" pitchFamily="34" charset="0"/>
              </a:rPr>
              <a:t> </a:t>
            </a:r>
            <a:r>
              <a:rPr lang="en-IN" sz="1400" b="1" dirty="0" err="1">
                <a:solidFill>
                  <a:schemeClr val="tx2"/>
                </a:solidFill>
                <a:latin typeface="Arial Narrow" panose="020B0606020202030204" pitchFamily="34" charset="0"/>
              </a:rPr>
              <a:t>Webhook</a:t>
            </a:r>
            <a:r>
              <a:rPr lang="en-IN" sz="1400" b="1" dirty="0">
                <a:solidFill>
                  <a:schemeClr val="tx2"/>
                </a:solidFill>
                <a:latin typeface="Arial Narrow" panose="020B0606020202030204" pitchFamily="34" charset="0"/>
              </a:rPr>
              <a:t> and then Jenkins builds will occur when a commit is pushed to the repo</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303" y="5340782"/>
            <a:ext cx="11125200" cy="914400"/>
          </a:xfrm>
        </p:spPr>
        <p:txBody>
          <a:bodyPr/>
          <a:lstStyle/>
          <a:p>
            <a:r>
              <a:rPr lang="en-US" dirty="0" smtClean="0"/>
              <a:t>JENKINS</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69895"/>
          <a:stretch/>
        </p:blipFill>
        <p:spPr>
          <a:xfrm>
            <a:off x="3017520" y="5597082"/>
            <a:ext cx="1243054" cy="4018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9" name="Rectangle 8"/>
          <p:cNvSpPr/>
          <p:nvPr/>
        </p:nvSpPr>
        <p:spPr>
          <a:xfrm>
            <a:off x="117903" y="198985"/>
            <a:ext cx="2512226" cy="369332"/>
          </a:xfrm>
          <a:prstGeom prst="rect">
            <a:avLst/>
          </a:prstGeom>
        </p:spPr>
        <p:txBody>
          <a:bodyPr wrap="none">
            <a:spAutoFit/>
          </a:bodyPr>
          <a:lstStyle/>
          <a:p>
            <a:r>
              <a:rPr lang="en-IN" b="1" dirty="0" smtClean="0">
                <a:solidFill>
                  <a:schemeClr val="tx2"/>
                </a:solidFill>
                <a:latin typeface="Bahnschrift SemiBold SemiConden" panose="020B0502040204020203" pitchFamily="34" charset="0"/>
              </a:rPr>
              <a:t>Jenkins </a:t>
            </a:r>
            <a:r>
              <a:rPr lang="en-IN" b="1" dirty="0">
                <a:solidFill>
                  <a:schemeClr val="tx2"/>
                </a:solidFill>
                <a:latin typeface="Bahnschrift SemiBold SemiConden" panose="020B0502040204020203" pitchFamily="34" charset="0"/>
              </a:rPr>
              <a:t>E</a:t>
            </a:r>
            <a:r>
              <a:rPr lang="en-IN" b="1" dirty="0" smtClean="0">
                <a:solidFill>
                  <a:schemeClr val="tx2"/>
                </a:solidFill>
                <a:latin typeface="Bahnschrift SemiBold SemiConden" panose="020B0502040204020203" pitchFamily="34" charset="0"/>
              </a:rPr>
              <a:t>mail Notification</a:t>
            </a:r>
            <a:endParaRPr lang="en-IN" b="1" dirty="0">
              <a:solidFill>
                <a:schemeClr val="tx2"/>
              </a:solidFill>
              <a:latin typeface="Bahnschrift SemiBold SemiConden" panose="020B0502040204020203" pitchFamily="34" charset="0"/>
            </a:endParaRPr>
          </a:p>
        </p:txBody>
      </p:sp>
      <p:sp>
        <p:nvSpPr>
          <p:cNvPr id="10" name="Rectangle 9"/>
          <p:cNvSpPr/>
          <p:nvPr/>
        </p:nvSpPr>
        <p:spPr>
          <a:xfrm>
            <a:off x="437321" y="710170"/>
            <a:ext cx="11977315" cy="3816429"/>
          </a:xfrm>
          <a:prstGeom prst="rect">
            <a:avLst/>
          </a:prstGeom>
        </p:spPr>
        <p:txBody>
          <a:bodyPr wrap="square">
            <a:spAutoFit/>
          </a:bodyPr>
          <a:lstStyle/>
          <a:p>
            <a:r>
              <a:rPr lang="en-IN" sz="1100" b="1" dirty="0" smtClean="0">
                <a:solidFill>
                  <a:schemeClr val="tx2"/>
                </a:solidFill>
                <a:latin typeface="Bahnschrift SemiBold Condensed" panose="020B0502040204020203" pitchFamily="34" charset="0"/>
              </a:rPr>
              <a:t># Click </a:t>
            </a:r>
            <a:r>
              <a:rPr lang="en-IN" sz="1100" b="1" dirty="0">
                <a:solidFill>
                  <a:schemeClr val="tx2"/>
                </a:solidFill>
                <a:latin typeface="Bahnschrift SemiBold Condensed" panose="020B0502040204020203" pitchFamily="34" charset="0"/>
              </a:rPr>
              <a:t>the ‘Manage Jenkins’ menu option displayed at the right side of the screen. You will be redirected to the ‘Manage Jenkins’ page, where you need to select the ‘Manage Plugin’ option</a:t>
            </a:r>
            <a:r>
              <a:rPr lang="en-IN" sz="1100" b="1" dirty="0" smtClean="0">
                <a:solidFill>
                  <a:schemeClr val="tx2"/>
                </a:solidFill>
                <a:latin typeface="Bahnschrift SemiBold Condensed" panose="020B0502040204020203" pitchFamily="34" charset="0"/>
              </a:rPr>
              <a:t>.</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Click </a:t>
            </a:r>
            <a:r>
              <a:rPr lang="en-IN" sz="1100" b="1" dirty="0">
                <a:solidFill>
                  <a:schemeClr val="tx2"/>
                </a:solidFill>
                <a:latin typeface="Bahnschrift SemiBold Condensed" panose="020B0502040204020203" pitchFamily="34" charset="0"/>
              </a:rPr>
              <a:t>the ‘Available’ tab present at the top of the ‘Manage Plugin’ page</a:t>
            </a:r>
            <a:r>
              <a:rPr lang="en-IN" sz="1100" b="1" dirty="0" smtClean="0">
                <a:solidFill>
                  <a:schemeClr val="tx2"/>
                </a:solidFill>
                <a:latin typeface="Bahnschrift SemiBold Condensed" panose="020B0502040204020203" pitchFamily="34" charset="0"/>
              </a:rPr>
              <a:t>.</a:t>
            </a:r>
          </a:p>
          <a:p>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Type </a:t>
            </a:r>
            <a:r>
              <a:rPr lang="en-IN" sz="1100" b="1" dirty="0">
                <a:solidFill>
                  <a:schemeClr val="tx2"/>
                </a:solidFill>
                <a:latin typeface="Bahnschrift SemiBold Condensed" panose="020B0502040204020203" pitchFamily="34" charset="0"/>
              </a:rPr>
              <a:t>‘Notification’ in the ‘Filter’ field displayed at the top-right side of the ‘Manage Plugin’ page. Click the checkbox next to the ‘Email-</a:t>
            </a:r>
            <a:r>
              <a:rPr lang="en-IN" sz="1100" b="1" dirty="0" err="1">
                <a:solidFill>
                  <a:schemeClr val="tx2"/>
                </a:solidFill>
                <a:latin typeface="Bahnschrift SemiBold Condensed" panose="020B0502040204020203" pitchFamily="34" charset="0"/>
              </a:rPr>
              <a:t>ext</a:t>
            </a:r>
            <a:r>
              <a:rPr lang="en-IN" sz="1100" b="1" dirty="0">
                <a:solidFill>
                  <a:schemeClr val="tx2"/>
                </a:solidFill>
                <a:latin typeface="Bahnschrift SemiBold Condensed" panose="020B0502040204020203" pitchFamily="34" charset="0"/>
              </a:rPr>
              <a:t> plugin’ option and ‘Email-</a:t>
            </a:r>
            <a:r>
              <a:rPr lang="en-IN" sz="1100" b="1" dirty="0" err="1">
                <a:solidFill>
                  <a:schemeClr val="tx2"/>
                </a:solidFill>
                <a:latin typeface="Bahnschrift SemiBold Condensed" panose="020B0502040204020203" pitchFamily="34" charset="0"/>
              </a:rPr>
              <a:t>ext</a:t>
            </a:r>
            <a:r>
              <a:rPr lang="en-IN" sz="1100" b="1" dirty="0">
                <a:solidFill>
                  <a:schemeClr val="tx2"/>
                </a:solidFill>
                <a:latin typeface="Bahnschrift SemiBold Condensed" panose="020B0502040204020203" pitchFamily="34" charset="0"/>
              </a:rPr>
              <a:t> Template Plugin’ option. Click the ‘Install </a:t>
            </a:r>
            <a:r>
              <a:rPr lang="en-IN" sz="1100" b="1" dirty="0" smtClean="0">
                <a:solidFill>
                  <a:schemeClr val="tx2"/>
                </a:solidFill>
                <a:latin typeface="Bahnschrift SemiBold Condensed" panose="020B0502040204020203" pitchFamily="34" charset="0"/>
              </a:rPr>
              <a:t>        </a:t>
            </a:r>
          </a:p>
          <a:p>
            <a:r>
              <a:rPr lang="en-IN" sz="1100" b="1" dirty="0" smtClean="0">
                <a:solidFill>
                  <a:schemeClr val="tx2"/>
                </a:solidFill>
                <a:latin typeface="Bahnschrift SemiBold Condensed" panose="020B0502040204020203" pitchFamily="34" charset="0"/>
              </a:rPr>
              <a:t>   without </a:t>
            </a:r>
            <a:r>
              <a:rPr lang="en-IN" sz="1100" b="1" dirty="0">
                <a:solidFill>
                  <a:schemeClr val="tx2"/>
                </a:solidFill>
                <a:latin typeface="Bahnschrift SemiBold Condensed" panose="020B0502040204020203" pitchFamily="34" charset="0"/>
              </a:rPr>
              <a:t>restart’ button</a:t>
            </a:r>
            <a:r>
              <a:rPr lang="en-IN" sz="1100" b="1" dirty="0" smtClean="0">
                <a:solidFill>
                  <a:schemeClr val="tx2"/>
                </a:solidFill>
                <a:latin typeface="Bahnschrift SemiBold Condensed" panose="020B0502040204020203" pitchFamily="34" charset="0"/>
              </a:rPr>
              <a:t>.</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Go </a:t>
            </a:r>
            <a:r>
              <a:rPr lang="en-IN" sz="1100" b="1" dirty="0">
                <a:solidFill>
                  <a:schemeClr val="tx2"/>
                </a:solidFill>
                <a:latin typeface="Bahnschrift SemiBold Condensed" panose="020B0502040204020203" pitchFamily="34" charset="0"/>
              </a:rPr>
              <a:t>to the Jenkins home page and click the ‘Manage Jenkins’ menu option. Then, select the ‘Configure System’ option</a:t>
            </a:r>
            <a:r>
              <a:rPr lang="en-IN" sz="1100" b="1" dirty="0" smtClean="0">
                <a:solidFill>
                  <a:schemeClr val="tx2"/>
                </a:solidFill>
                <a:latin typeface="Bahnschrift SemiBold Condensed" panose="020B0502040204020203" pitchFamily="34" charset="0"/>
              </a:rPr>
              <a:t>.</a:t>
            </a:r>
          </a:p>
          <a:p>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Enter </a:t>
            </a:r>
            <a:r>
              <a:rPr lang="en-IN" sz="1100" b="1" dirty="0">
                <a:solidFill>
                  <a:schemeClr val="tx2"/>
                </a:solidFill>
                <a:latin typeface="Bahnschrift SemiBold Condensed" panose="020B0502040204020203" pitchFamily="34" charset="0"/>
              </a:rPr>
              <a:t>the SMTP server name under ‘Email Notification’. Click the ‘Advanced’ button and then click the checkbox next to the ‘Use SMTP Authentication’ option. Now, set the following fields</a:t>
            </a:r>
          </a:p>
          <a:p>
            <a:r>
              <a:rPr lang="en-IN" sz="1100" b="1" dirty="0" smtClean="0">
                <a:solidFill>
                  <a:schemeClr val="tx2"/>
                </a:solidFill>
                <a:latin typeface="Bahnschrift SemiBold Condensed" panose="020B0502040204020203" pitchFamily="34" charset="0"/>
              </a:rPr>
              <a:t>   Check </a:t>
            </a:r>
            <a:r>
              <a:rPr lang="en-IN" sz="1100" b="1" dirty="0">
                <a:solidFill>
                  <a:schemeClr val="tx2"/>
                </a:solidFill>
                <a:latin typeface="Bahnschrift SemiBold Condensed" panose="020B0502040204020203" pitchFamily="34" charset="0"/>
              </a:rPr>
              <a:t>the email notification functionality by clicking the checkbox next to the ‘Test configuration by sending Test e-mail recipient’ option. Enter a valid email id and click the ‘Test configuration’ button to check </a:t>
            </a:r>
            <a:r>
              <a:rPr lang="en-IN" sz="1100" b="1" dirty="0" smtClean="0">
                <a:solidFill>
                  <a:schemeClr val="tx2"/>
                </a:solidFill>
                <a:latin typeface="Bahnschrift SemiBold Condensed" panose="020B0502040204020203" pitchFamily="34" charset="0"/>
              </a:rPr>
              <a:t>   </a:t>
            </a:r>
          </a:p>
          <a:p>
            <a:r>
              <a:rPr lang="en-IN" sz="1100" b="1" dirty="0" smtClean="0">
                <a:solidFill>
                  <a:schemeClr val="tx2"/>
                </a:solidFill>
                <a:latin typeface="Bahnschrift SemiBold Condensed" panose="020B0502040204020203" pitchFamily="34" charset="0"/>
              </a:rPr>
              <a:t>   whether </a:t>
            </a:r>
            <a:r>
              <a:rPr lang="en-IN" sz="1100" b="1" dirty="0">
                <a:solidFill>
                  <a:schemeClr val="tx2"/>
                </a:solidFill>
                <a:latin typeface="Bahnschrift SemiBold Condensed" panose="020B0502040204020203" pitchFamily="34" charset="0"/>
              </a:rPr>
              <a:t>the email id is valid or not</a:t>
            </a:r>
            <a:r>
              <a:rPr lang="en-IN" sz="1100" b="1" dirty="0" smtClean="0">
                <a:solidFill>
                  <a:schemeClr val="tx2"/>
                </a:solidFill>
                <a:latin typeface="Bahnschrift SemiBold Condensed" panose="020B0502040204020203" pitchFamily="34" charset="0"/>
              </a:rPr>
              <a:t>.</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Similarly </a:t>
            </a:r>
            <a:r>
              <a:rPr lang="en-IN" sz="1100" b="1" dirty="0">
                <a:solidFill>
                  <a:schemeClr val="tx2"/>
                </a:solidFill>
                <a:latin typeface="Bahnschrift SemiBold Condensed" panose="020B0502040204020203" pitchFamily="34" charset="0"/>
              </a:rPr>
              <a:t>enter the SMTP server name under ‘Extended Email Notification’. Click the ‘Advanced’ button and then click the checkbox next to the ‘Use SMTP Authentication’ option. Now, set the following </a:t>
            </a:r>
            <a:r>
              <a:rPr lang="en-IN" sz="1100" b="1" dirty="0" smtClean="0">
                <a:solidFill>
                  <a:schemeClr val="tx2"/>
                </a:solidFill>
                <a:latin typeface="Bahnschrift SemiBold Condensed" panose="020B0502040204020203" pitchFamily="34" charset="0"/>
              </a:rPr>
              <a:t>fields</a:t>
            </a:r>
          </a:p>
          <a:p>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Go </a:t>
            </a:r>
            <a:r>
              <a:rPr lang="en-IN" sz="1100" b="1" dirty="0">
                <a:solidFill>
                  <a:schemeClr val="tx2"/>
                </a:solidFill>
                <a:latin typeface="Bahnschrift SemiBold Condensed" panose="020B0502040204020203" pitchFamily="34" charset="0"/>
              </a:rPr>
              <a:t>to the home page and click on a New Item to create a Freestyle Jenkins Project</a:t>
            </a:r>
            <a:r>
              <a:rPr lang="en-IN" sz="1100" b="1" dirty="0" smtClean="0">
                <a:solidFill>
                  <a:schemeClr val="tx2"/>
                </a:solidFill>
                <a:latin typeface="Bahnschrift SemiBold Condensed" panose="020B0502040204020203" pitchFamily="34" charset="0"/>
              </a:rPr>
              <a:t>.</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Then</a:t>
            </a:r>
            <a:r>
              <a:rPr lang="en-IN" sz="1100" b="1" dirty="0">
                <a:solidFill>
                  <a:schemeClr val="tx2"/>
                </a:solidFill>
                <a:latin typeface="Bahnschrift SemiBold Condensed" panose="020B0502040204020203" pitchFamily="34" charset="0"/>
              </a:rPr>
              <a:t>, Click the ‘Add post-build action’ drop-down and select the ‘E-mail Notification’ value. Enter the recipient email id in the ‘E-mail Notification’ box and select the checkbox next to the ‘Send e-mail for </a:t>
            </a:r>
            <a:r>
              <a:rPr lang="en-IN" sz="1100" b="1" dirty="0" smtClean="0">
                <a:solidFill>
                  <a:schemeClr val="tx2"/>
                </a:solidFill>
                <a:latin typeface="Bahnschrift SemiBold Condensed" panose="020B0502040204020203" pitchFamily="34" charset="0"/>
              </a:rPr>
              <a:t>             </a:t>
            </a:r>
            <a:r>
              <a:rPr lang="en-IN" sz="1100" b="1" dirty="0">
                <a:solidFill>
                  <a:schemeClr val="tx2"/>
                </a:solidFill>
                <a:latin typeface="Bahnschrift SemiBold Condensed" panose="020B0502040204020203" pitchFamily="34" charset="0"/>
              </a:rPr>
              <a:t> </a:t>
            </a:r>
            <a:r>
              <a:rPr lang="en-IN" sz="1100" b="1" dirty="0" smtClean="0">
                <a:solidFill>
                  <a:schemeClr val="tx2"/>
                </a:solidFill>
                <a:latin typeface="Bahnschrift SemiBold Condensed" panose="020B0502040204020203" pitchFamily="34" charset="0"/>
              </a:rPr>
              <a:t>      </a:t>
            </a:r>
          </a:p>
          <a:p>
            <a:r>
              <a:rPr lang="en-IN" sz="1100" b="1" dirty="0" smtClean="0">
                <a:solidFill>
                  <a:schemeClr val="tx2"/>
                </a:solidFill>
                <a:latin typeface="Bahnschrift SemiBold Condensed" panose="020B0502040204020203" pitchFamily="34" charset="0"/>
              </a:rPr>
              <a:t>   every </a:t>
            </a:r>
            <a:r>
              <a:rPr lang="en-IN" sz="1100" b="1" dirty="0">
                <a:solidFill>
                  <a:schemeClr val="tx2"/>
                </a:solidFill>
                <a:latin typeface="Bahnschrift SemiBold Condensed" panose="020B0502040204020203" pitchFamily="34" charset="0"/>
              </a:rPr>
              <a:t>unstable build’ option</a:t>
            </a:r>
            <a:r>
              <a:rPr lang="en-IN" sz="1100" b="1" dirty="0" smtClean="0">
                <a:solidFill>
                  <a:schemeClr val="tx2"/>
                </a:solidFill>
                <a:latin typeface="Bahnschrift SemiBold Condensed" panose="020B0502040204020203" pitchFamily="34" charset="0"/>
              </a:rPr>
              <a:t>.</a:t>
            </a:r>
          </a:p>
          <a:p>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Click </a:t>
            </a:r>
            <a:r>
              <a:rPr lang="en-IN" sz="1100" b="1" dirty="0">
                <a:solidFill>
                  <a:schemeClr val="tx2"/>
                </a:solidFill>
                <a:latin typeface="Bahnschrift SemiBold Condensed" panose="020B0502040204020203" pitchFamily="34" charset="0"/>
              </a:rPr>
              <a:t>the ‘Add post-build action’ drop-down and select the ‘Editable Email Notification’ value. Then fill </a:t>
            </a:r>
            <a:r>
              <a:rPr lang="en-IN" sz="1100" b="1" dirty="0" smtClean="0">
                <a:solidFill>
                  <a:schemeClr val="tx2"/>
                </a:solidFill>
                <a:latin typeface="Bahnschrift SemiBold Condensed" panose="020B0502040204020203" pitchFamily="34" charset="0"/>
              </a:rPr>
              <a:t>the</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Project </a:t>
            </a:r>
            <a:r>
              <a:rPr lang="en-IN" sz="1100" b="1" dirty="0">
                <a:solidFill>
                  <a:schemeClr val="tx2"/>
                </a:solidFill>
                <a:latin typeface="Bahnschrift SemiBold Condensed" panose="020B0502040204020203" pitchFamily="34" charset="0"/>
              </a:rPr>
              <a:t>Recipient List : email_id@gmail.com</a:t>
            </a:r>
          </a:p>
          <a:p>
            <a:r>
              <a:rPr lang="en-IN" sz="1100" b="1" dirty="0" smtClean="0">
                <a:solidFill>
                  <a:schemeClr val="tx2"/>
                </a:solidFill>
                <a:latin typeface="Bahnschrift SemiBold Condensed" panose="020B0502040204020203" pitchFamily="34" charset="0"/>
              </a:rPr>
              <a:t>   Click </a:t>
            </a:r>
            <a:r>
              <a:rPr lang="en-IN" sz="1100" b="1" dirty="0">
                <a:solidFill>
                  <a:schemeClr val="tx2"/>
                </a:solidFill>
                <a:latin typeface="Bahnschrift SemiBold Condensed" panose="020B0502040204020203" pitchFamily="34" charset="0"/>
              </a:rPr>
              <a:t>the ‘Advance Settings…’ button in the ‘Editable Email Notification’ box. Click the ‘Add Trigger’ drop-down and select the ‘Always’ option and Click the ‘Save’ button</a:t>
            </a:r>
            <a:r>
              <a:rPr lang="en-IN" sz="1100" b="1" dirty="0" smtClean="0">
                <a:solidFill>
                  <a:schemeClr val="tx2"/>
                </a:solidFill>
                <a:latin typeface="Bahnschrift SemiBold Condensed" panose="020B0502040204020203" pitchFamily="34" charset="0"/>
              </a:rPr>
              <a:t>.</a:t>
            </a:r>
          </a:p>
          <a:p>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Go </a:t>
            </a:r>
            <a:r>
              <a:rPr lang="en-IN" sz="1100" b="1" dirty="0">
                <a:solidFill>
                  <a:schemeClr val="tx2"/>
                </a:solidFill>
                <a:latin typeface="Bahnschrift SemiBold Condensed" panose="020B0502040204020203" pitchFamily="34" charset="0"/>
              </a:rPr>
              <a:t>to Email-Notification Jenkins job and click on Build now</a:t>
            </a:r>
            <a:r>
              <a:rPr lang="en-IN" sz="1100" b="1" dirty="0" smtClean="0">
                <a:solidFill>
                  <a:schemeClr val="tx2"/>
                </a:solidFill>
                <a:latin typeface="Bahnschrift SemiBold Condensed" panose="020B0502040204020203" pitchFamily="34" charset="0"/>
              </a:rPr>
              <a:t>.</a:t>
            </a:r>
            <a:endParaRPr lang="en-IN" sz="1100" b="1" dirty="0">
              <a:solidFill>
                <a:schemeClr val="tx2"/>
              </a:solidFill>
              <a:latin typeface="Bahnschrift SemiBold Condensed" panose="020B0502040204020203" pitchFamily="34" charset="0"/>
            </a:endParaRPr>
          </a:p>
          <a:p>
            <a:r>
              <a:rPr lang="en-IN" sz="1100" b="1" dirty="0" smtClean="0">
                <a:solidFill>
                  <a:schemeClr val="tx2"/>
                </a:solidFill>
                <a:latin typeface="Bahnschrift SemiBold Condensed" panose="020B0502040204020203" pitchFamily="34" charset="0"/>
              </a:rPr>
              <a:t># Check </a:t>
            </a:r>
            <a:r>
              <a:rPr lang="en-IN" sz="1100" b="1" dirty="0">
                <a:solidFill>
                  <a:schemeClr val="tx2"/>
                </a:solidFill>
                <a:latin typeface="Bahnschrift SemiBold Condensed" panose="020B0502040204020203" pitchFamily="34" charset="0"/>
              </a:rPr>
              <a:t>the Recipient’s mail box.</a:t>
            </a:r>
          </a:p>
        </p:txBody>
      </p:sp>
      <p:sp>
        <p:nvSpPr>
          <p:cNvPr id="11" name="Rectangle 10"/>
          <p:cNvSpPr/>
          <p:nvPr/>
        </p:nvSpPr>
        <p:spPr>
          <a:xfrm>
            <a:off x="8391277" y="3329867"/>
            <a:ext cx="2923430" cy="1115690"/>
          </a:xfrm>
          <a:prstGeom prst="rect">
            <a:avLst/>
          </a:prstGeom>
        </p:spPr>
        <p:txBody>
          <a:bodyPr wrap="square">
            <a:spAutoFit/>
          </a:bodyPr>
          <a:lstStyle/>
          <a:p>
            <a:r>
              <a:rPr lang="en-IN" sz="1400" b="1" dirty="0">
                <a:solidFill>
                  <a:srgbClr val="C00000"/>
                </a:solidFill>
              </a:rPr>
              <a:t>I</a:t>
            </a:r>
            <a:r>
              <a:rPr lang="en-IN" sz="1400" b="1" dirty="0" smtClean="0">
                <a:solidFill>
                  <a:srgbClr val="C00000"/>
                </a:solidFill>
              </a:rPr>
              <a:t>mportant Settings SMTP</a:t>
            </a:r>
            <a:endParaRPr lang="en-IN" sz="1200" b="1" dirty="0"/>
          </a:p>
          <a:p>
            <a:r>
              <a:rPr lang="en-IN" sz="1050" dirty="0" smtClean="0">
                <a:solidFill>
                  <a:schemeClr val="tx2"/>
                </a:solidFill>
                <a:latin typeface="Arial Rounded MT Bold" panose="020F0704030504030204" pitchFamily="34" charset="0"/>
              </a:rPr>
              <a:t>SMTP </a:t>
            </a:r>
            <a:r>
              <a:rPr lang="en-IN" sz="1050" dirty="0">
                <a:solidFill>
                  <a:schemeClr val="tx2"/>
                </a:solidFill>
                <a:latin typeface="Arial Rounded MT Bold" panose="020F0704030504030204" pitchFamily="34" charset="0"/>
              </a:rPr>
              <a:t>server name : smtp.gmail.com</a:t>
            </a:r>
          </a:p>
          <a:p>
            <a:r>
              <a:rPr lang="en-IN" sz="1050" dirty="0">
                <a:solidFill>
                  <a:schemeClr val="tx2"/>
                </a:solidFill>
                <a:latin typeface="Arial Rounded MT Bold" panose="020F0704030504030204" pitchFamily="34" charset="0"/>
              </a:rPr>
              <a:t>User name: user_email_id@gmail.com</a:t>
            </a:r>
          </a:p>
          <a:p>
            <a:r>
              <a:rPr lang="en-IN" sz="1050" dirty="0">
                <a:solidFill>
                  <a:schemeClr val="tx2"/>
                </a:solidFill>
                <a:latin typeface="Arial Rounded MT Bold" panose="020F0704030504030204" pitchFamily="34" charset="0"/>
              </a:rPr>
              <a:t>Password: 123456</a:t>
            </a:r>
          </a:p>
          <a:p>
            <a:r>
              <a:rPr lang="en-IN" sz="1050" dirty="0">
                <a:solidFill>
                  <a:schemeClr val="tx2"/>
                </a:solidFill>
                <a:latin typeface="Arial Rounded MT Bold" panose="020F0704030504030204" pitchFamily="34" charset="0"/>
              </a:rPr>
              <a:t>Use SSL : Checked</a:t>
            </a:r>
          </a:p>
          <a:p>
            <a:r>
              <a:rPr lang="en-IN" sz="1050" dirty="0">
                <a:solidFill>
                  <a:schemeClr val="tx2"/>
                </a:solidFill>
                <a:latin typeface="Arial Rounded MT Bold" panose="020F0704030504030204" pitchFamily="34" charset="0"/>
              </a:rPr>
              <a:t>SMTP Port: 465</a:t>
            </a:r>
          </a:p>
        </p:txBody>
      </p:sp>
    </p:spTree>
    <p:extLst>
      <p:ext uri="{BB962C8B-B14F-4D97-AF65-F5344CB8AC3E}">
        <p14:creationId xmlns:p14="http://schemas.microsoft.com/office/powerpoint/2010/main" val="1730202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276272" cy="719847"/>
          </a:xfrm>
          <a:solidFill>
            <a:schemeClr val="accent1">
              <a:lumMod val="75000"/>
            </a:schemeClr>
          </a:solidFill>
        </p:spPr>
        <p:txBody>
          <a:bodyPr>
            <a:normAutofit fontScale="90000"/>
          </a:bodyPr>
          <a:lstStyle/>
          <a:p>
            <a:r>
              <a:rPr lang="en-US" dirty="0" smtClean="0">
                <a:solidFill>
                  <a:schemeClr val="tx2">
                    <a:lumMod val="95000"/>
                    <a:lumOff val="5000"/>
                  </a:schemeClr>
                </a:solidFill>
              </a:rPr>
              <a:t>Output</a:t>
            </a:r>
            <a:endParaRPr lang="en-IN" dirty="0">
              <a:solidFill>
                <a:schemeClr val="tx2">
                  <a:lumMod val="95000"/>
                  <a:lumOff val="5000"/>
                </a:schemeClr>
              </a:solidFill>
            </a:endParaRPr>
          </a:p>
        </p:txBody>
      </p:sp>
      <p:pic>
        <p:nvPicPr>
          <p:cNvPr id="10" name="Picture 9"/>
          <p:cNvPicPr>
            <a:picLocks noChangeAspect="1"/>
          </p:cNvPicPr>
          <p:nvPr/>
        </p:nvPicPr>
        <p:blipFill>
          <a:blip r:embed="rId2"/>
          <a:stretch>
            <a:fillRect/>
          </a:stretch>
        </p:blipFill>
        <p:spPr>
          <a:xfrm>
            <a:off x="532918" y="3142463"/>
            <a:ext cx="11126164" cy="57307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9" y="812746"/>
            <a:ext cx="7859949" cy="269638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8" y="3715537"/>
            <a:ext cx="7859949" cy="303513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199" y="1935996"/>
            <a:ext cx="5180252" cy="4213464"/>
          </a:xfrm>
          <a:prstGeom prst="rect">
            <a:avLst/>
          </a:prstGeom>
        </p:spPr>
      </p:pic>
    </p:spTree>
    <p:extLst>
      <p:ext uri="{BB962C8B-B14F-4D97-AF65-F5344CB8AC3E}">
        <p14:creationId xmlns:p14="http://schemas.microsoft.com/office/powerpoint/2010/main" val="3802984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tx2">
                <a:lumMod val="50000"/>
                <a:lumOff val="50000"/>
              </a:schemeClr>
            </a:gs>
            <a:gs pos="83000">
              <a:schemeClr val="tx2">
                <a:lumMod val="75000"/>
                <a:lumOff val="25000"/>
              </a:schemeClr>
            </a:gs>
            <a:gs pos="100000">
              <a:schemeClr val="tx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637817" cy="800752"/>
          </a:xfrm>
          <a:solidFill>
            <a:schemeClr val="accent1">
              <a:lumMod val="75000"/>
            </a:schemeClr>
          </a:solidFill>
        </p:spPr>
        <p:txBody>
          <a:bodyPr/>
          <a:lstStyle/>
          <a:p>
            <a:r>
              <a:rPr lang="en-US" dirty="0" smtClean="0">
                <a:solidFill>
                  <a:schemeClr val="tx2">
                    <a:lumMod val="95000"/>
                    <a:lumOff val="5000"/>
                  </a:schemeClr>
                </a:solidFill>
              </a:rPr>
              <a:t>output</a:t>
            </a:r>
            <a:endParaRPr lang="en-IN" dirty="0">
              <a:solidFill>
                <a:schemeClr val="tx2">
                  <a:lumMod val="95000"/>
                  <a:lumOff val="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9" y="1032579"/>
            <a:ext cx="8540885" cy="28825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9" y="4146955"/>
            <a:ext cx="8580054" cy="223438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8856" y="1606340"/>
            <a:ext cx="6677493" cy="3777514"/>
          </a:xfrm>
          <a:prstGeom prst="rect">
            <a:avLst/>
          </a:prstGeom>
        </p:spPr>
      </p:pic>
    </p:spTree>
    <p:extLst>
      <p:ext uri="{BB962C8B-B14F-4D97-AF65-F5344CB8AC3E}">
        <p14:creationId xmlns:p14="http://schemas.microsoft.com/office/powerpoint/2010/main" val="315980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TotalTime>
  <Words>577</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Arial Narrow</vt:lpstr>
      <vt:lpstr>Arial Rounded MT Bold</vt:lpstr>
      <vt:lpstr>Bahnschrift SemiBold Condensed</vt:lpstr>
      <vt:lpstr>Bahnschrift SemiBold SemiConden</vt:lpstr>
      <vt:lpstr>Baskerville Old Face</vt:lpstr>
      <vt:lpstr>Calibri</vt:lpstr>
      <vt:lpstr>Garamond</vt:lpstr>
      <vt:lpstr>Organic</vt:lpstr>
      <vt:lpstr>Jenkins</vt:lpstr>
      <vt:lpstr>JENKINS</vt:lpstr>
      <vt:lpstr>Output</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sivathamil</dc:creator>
  <cp:lastModifiedBy>sivathamil</cp:lastModifiedBy>
  <cp:revision>12</cp:revision>
  <dcterms:created xsi:type="dcterms:W3CDTF">2024-01-18T13:10:08Z</dcterms:created>
  <dcterms:modified xsi:type="dcterms:W3CDTF">2024-01-18T15:14:46Z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