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3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3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9A646A-59EE-8A49-AD46-084CC132B7F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364A30-7C21-3C46-A486-10A1D59B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CAF6-46E1-3C4C-88F1-F0A81E0E9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74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4F70-3B9B-7D4C-B09F-883E2F3C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Saksham Arora,  Alex Jones, Gokul Srinivasan</a:t>
            </a:r>
          </a:p>
        </p:txBody>
      </p:sp>
    </p:spTree>
    <p:extLst>
      <p:ext uri="{BB962C8B-B14F-4D97-AF65-F5344CB8AC3E}">
        <p14:creationId xmlns:p14="http://schemas.microsoft.com/office/powerpoint/2010/main" val="13157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794E-90FC-1D47-84EA-60F878E8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00E0-8F53-0946-8285-9BC7B66E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809" y="2855346"/>
            <a:ext cx="434816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Review Text </a:t>
            </a:r>
          </a:p>
          <a:p>
            <a:r>
              <a:rPr lang="en-US" sz="2000" dirty="0"/>
              <a:t>Summary Text</a:t>
            </a:r>
          </a:p>
          <a:p>
            <a:r>
              <a:rPr lang="en-US" sz="2000" dirty="0"/>
              <a:t>Sales Rank</a:t>
            </a:r>
          </a:p>
          <a:p>
            <a:r>
              <a:rPr lang="en-US" sz="2000" dirty="0"/>
              <a:t>Price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F448432-0CC8-E84A-822B-802DE6E34D57}"/>
              </a:ext>
            </a:extLst>
          </p:cNvPr>
          <p:cNvSpPr/>
          <p:nvPr/>
        </p:nvSpPr>
        <p:spPr>
          <a:xfrm>
            <a:off x="6389890" y="2942154"/>
            <a:ext cx="548640" cy="5818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10AD6-6B9D-9F49-9BB1-5BB8FABBE0FB}"/>
              </a:ext>
            </a:extLst>
          </p:cNvPr>
          <p:cNvSpPr txBox="1"/>
          <p:nvPr/>
        </p:nvSpPr>
        <p:spPr>
          <a:xfrm>
            <a:off x="7085543" y="3059668"/>
            <a:ext cx="25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Summary/Text </a:t>
            </a:r>
            <a:r>
              <a:rPr lang="en-US" i="1" dirty="0"/>
              <a:t>sentiment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9EFD1-E1EC-8245-A1A5-B73BDF216D8D}"/>
              </a:ext>
            </a:extLst>
          </p:cNvPr>
          <p:cNvSpPr/>
          <p:nvPr/>
        </p:nvSpPr>
        <p:spPr>
          <a:xfrm>
            <a:off x="1669243" y="2319713"/>
            <a:ext cx="831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Determining correlation beforehand narrowed our focus to the following four features. 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0A63DE0-B5CE-5E4A-AFD9-D39ECA58D0D1}"/>
              </a:ext>
            </a:extLst>
          </p:cNvPr>
          <p:cNvSpPr/>
          <p:nvPr/>
        </p:nvSpPr>
        <p:spPr>
          <a:xfrm>
            <a:off x="3397792" y="2942154"/>
            <a:ext cx="273132" cy="1487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88F30-E1DF-EE42-B0AE-3C896A49F575}"/>
              </a:ext>
            </a:extLst>
          </p:cNvPr>
          <p:cNvSpPr txBox="1"/>
          <p:nvPr/>
        </p:nvSpPr>
        <p:spPr>
          <a:xfrm>
            <a:off x="649066" y="3059668"/>
            <a:ext cx="22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Ascending correlation </a:t>
            </a:r>
          </a:p>
        </p:txBody>
      </p:sp>
    </p:spTree>
    <p:extLst>
      <p:ext uri="{BB962C8B-B14F-4D97-AF65-F5344CB8AC3E}">
        <p14:creationId xmlns:p14="http://schemas.microsoft.com/office/powerpoint/2010/main" val="19353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5350-35EA-194F-9DB9-4D6F2FEA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734D-EBBB-5249-8806-587A4371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911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sentiment classifier based on review &amp; summary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sentiment for review &amp; summary test.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binary classifier using average review sentiment, average summary sentiment, price, and sales.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7AA3-2D48-4645-B347-E5562546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1794"/>
          </a:xfrm>
        </p:spPr>
        <p:txBody>
          <a:bodyPr/>
          <a:lstStyle/>
          <a:p>
            <a:r>
              <a:rPr lang="en-US" dirty="0"/>
              <a:t>Sentiment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3D355-3262-774F-BF82-CBD9CCE8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8630" y="1914968"/>
                <a:ext cx="7700158" cy="326571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sentiment classifier using summary text.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We found that if we labeled summaries with star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5 as “1” and ratings &lt; 5 as “0”, though our sentiment model was </a:t>
                </a:r>
                <a:r>
                  <a:rPr lang="en-US" i="1" dirty="0"/>
                  <a:t>less accurate,</a:t>
                </a:r>
                <a:r>
                  <a:rPr lang="en-US" dirty="0"/>
                  <a:t> our final classifier performance increased markedly.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Predict sentiment for each summary text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average sentiment product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3D355-3262-774F-BF82-CBD9CCE8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8630" y="1914968"/>
                <a:ext cx="7700158" cy="3265714"/>
              </a:xfrm>
              <a:blipFill>
                <a:blip r:embed="rId2"/>
                <a:stretch>
                  <a:fillRect l="-659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30F746D-4297-C248-86D9-DC134C46B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1" t="77917" r="41883" b="18115"/>
          <a:stretch/>
        </p:blipFill>
        <p:spPr>
          <a:xfrm>
            <a:off x="2708904" y="5672790"/>
            <a:ext cx="9197346" cy="55786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CD99F45-6318-3A47-AB20-FC37458AAA3B}"/>
              </a:ext>
            </a:extLst>
          </p:cNvPr>
          <p:cNvSpPr/>
          <p:nvPr/>
        </p:nvSpPr>
        <p:spPr>
          <a:xfrm>
            <a:off x="1905000" y="5815990"/>
            <a:ext cx="914400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A6E2-901F-304C-8944-27398E03DC28}"/>
              </a:ext>
            </a:extLst>
          </p:cNvPr>
          <p:cNvSpPr txBox="1"/>
          <p:nvPr/>
        </p:nvSpPr>
        <p:spPr>
          <a:xfrm>
            <a:off x="93293" y="576705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FDF63A7-B75D-364D-AC63-0D4AE266BC5E}"/>
              </a:ext>
            </a:extLst>
          </p:cNvPr>
          <p:cNvSpPr/>
          <p:nvPr/>
        </p:nvSpPr>
        <p:spPr>
          <a:xfrm>
            <a:off x="8953548" y="2119028"/>
            <a:ext cx="548640" cy="19243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9845F-0FBC-FB46-98D9-798633E663A3}"/>
              </a:ext>
            </a:extLst>
          </p:cNvPr>
          <p:cNvSpPr txBox="1"/>
          <p:nvPr/>
        </p:nvSpPr>
        <p:spPr>
          <a:xfrm>
            <a:off x="9632733" y="2119028"/>
            <a:ext cx="242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is limited to our classifier for summary text. We repeated this process for review text, but a separate classifier was trained</a:t>
            </a:r>
          </a:p>
        </p:txBody>
      </p:sp>
    </p:spTree>
    <p:extLst>
      <p:ext uri="{BB962C8B-B14F-4D97-AF65-F5344CB8AC3E}">
        <p14:creationId xmlns:p14="http://schemas.microsoft.com/office/powerpoint/2010/main" val="50337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19C4-C7E6-FC44-88A9-7430867A78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7610" y="287998"/>
            <a:ext cx="3498850" cy="79375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Classifier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F873A-4625-DE43-8388-A8F226EEE43D}"/>
              </a:ext>
            </a:extLst>
          </p:cNvPr>
          <p:cNvSpPr txBox="1"/>
          <p:nvPr/>
        </p:nvSpPr>
        <p:spPr>
          <a:xfrm>
            <a:off x="1017717" y="1379521"/>
            <a:ext cx="1005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classifier was trained using </a:t>
            </a:r>
            <a:r>
              <a:rPr lang="en-US" i="1" dirty="0"/>
              <a:t>average review sentiment, average summary sentiment, price, and sales.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87033-BFC0-AB46-9E01-8E258BED7416}"/>
              </a:ext>
            </a:extLst>
          </p:cNvPr>
          <p:cNvSpPr txBox="1"/>
          <p:nvPr/>
        </p:nvSpPr>
        <p:spPr>
          <a:xfrm>
            <a:off x="2035803" y="2764516"/>
            <a:ext cx="251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F63A8-5339-E347-A17E-292E253926F5}"/>
              </a:ext>
            </a:extLst>
          </p:cNvPr>
          <p:cNvSpPr txBox="1"/>
          <p:nvPr/>
        </p:nvSpPr>
        <p:spPr>
          <a:xfrm>
            <a:off x="2035801" y="3879960"/>
            <a:ext cx="319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C1177-F57A-8B44-A8A6-0DE94AB4DD7B}"/>
              </a:ext>
            </a:extLst>
          </p:cNvPr>
          <p:cNvSpPr txBox="1"/>
          <p:nvPr/>
        </p:nvSpPr>
        <p:spPr>
          <a:xfrm>
            <a:off x="2035801" y="5073491"/>
            <a:ext cx="31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Neighbors: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65AF26-9072-A54B-BC57-5E81A29D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2" t="73229" r="31207" b="23849"/>
          <a:stretch/>
        </p:blipFill>
        <p:spPr>
          <a:xfrm>
            <a:off x="2035803" y="3281424"/>
            <a:ext cx="8120393" cy="295152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17995C-E84D-6C4E-B8E2-E71587511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2" t="77767" r="31207" b="20266"/>
          <a:stretch/>
        </p:blipFill>
        <p:spPr>
          <a:xfrm>
            <a:off x="2035803" y="4420558"/>
            <a:ext cx="8120393" cy="198631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61E9CD-C074-0743-B5A6-CE100FDE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2" t="79336" r="31207" b="18697"/>
          <a:stretch/>
        </p:blipFill>
        <p:spPr>
          <a:xfrm>
            <a:off x="2035803" y="5628054"/>
            <a:ext cx="8120393" cy="198632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D727A087-7EA4-A14A-A716-FFD9F5802DCA}"/>
              </a:ext>
            </a:extLst>
          </p:cNvPr>
          <p:cNvSpPr/>
          <p:nvPr/>
        </p:nvSpPr>
        <p:spPr>
          <a:xfrm>
            <a:off x="9344025" y="3200585"/>
            <a:ext cx="671512" cy="3759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09F4FC7-9D65-3544-9750-1A76A02FA9DA}"/>
              </a:ext>
            </a:extLst>
          </p:cNvPr>
          <p:cNvSpPr/>
          <p:nvPr/>
        </p:nvSpPr>
        <p:spPr>
          <a:xfrm>
            <a:off x="9344025" y="4316140"/>
            <a:ext cx="671512" cy="3759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C15EB8CA-E454-4B41-8360-571525D0A9A0}"/>
              </a:ext>
            </a:extLst>
          </p:cNvPr>
          <p:cNvSpPr/>
          <p:nvPr/>
        </p:nvSpPr>
        <p:spPr>
          <a:xfrm>
            <a:off x="9344025" y="5508909"/>
            <a:ext cx="671512" cy="3759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20424-5BB8-E141-8875-581A66B09CC2}"/>
              </a:ext>
            </a:extLst>
          </p:cNvPr>
          <p:cNvSpPr txBox="1"/>
          <p:nvPr/>
        </p:nvSpPr>
        <p:spPr>
          <a:xfrm>
            <a:off x="830945" y="6070132"/>
            <a:ext cx="1005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Throughout, k-fold cross-validation was used to evaluate model performance.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FA17-A2BA-D847-979E-116365FA5994}"/>
              </a:ext>
            </a:extLst>
          </p:cNvPr>
          <p:cNvSpPr txBox="1">
            <a:spLocks/>
          </p:cNvSpPr>
          <p:nvPr/>
        </p:nvSpPr>
        <p:spPr bwMode="black">
          <a:xfrm>
            <a:off x="2481262" y="287998"/>
            <a:ext cx="7229475" cy="7937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Misc. Failures/Less optimal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A43-8A01-824D-BDB8-C8E305FA2AD5}"/>
              </a:ext>
            </a:extLst>
          </p:cNvPr>
          <p:cNvSpPr txBox="1">
            <a:spLocks/>
          </p:cNvSpPr>
          <p:nvPr/>
        </p:nvSpPr>
        <p:spPr>
          <a:xfrm>
            <a:off x="2231135" y="1637919"/>
            <a:ext cx="7729728" cy="3548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Combinations of review sentiment, summary sentiment, price, and sales rank were tried in order to boost performance. The combination of all four yields maximal success.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Notable less optimal solutions include, but are not limited to: Naive Bayes, Decision Trees, Gradient Boost, Random Forest.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most surprising failure by far was AdaBoost, which managed to halve our F1 score.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the sentiment classifier using the provided awesome/unawesome distinction leads to suboptimal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83259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ED7D-4B49-FF4B-BADE-91899EF0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B58E-D6F8-9C44-9491-62101B99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3535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Alex:  </a:t>
            </a:r>
            <a:r>
              <a:rPr lang="en-US" dirty="0"/>
              <a:t>tested countless successful and unsuccessful approaches, developed sentiment analysis structure, scaffolded project code, developed binary classifier and implemented various alternative algorithms, calculated feature correlation matrix. </a:t>
            </a:r>
          </a:p>
          <a:p>
            <a:r>
              <a:rPr lang="en-US" dirty="0">
                <a:solidFill>
                  <a:srgbClr val="0070C0"/>
                </a:solidFill>
              </a:rPr>
              <a:t>Saksham</a:t>
            </a:r>
            <a:r>
              <a:rPr lang="en-US" dirty="0"/>
              <a:t>: tested countless successful and unsuccessful approaches, scaffolded project code, developed binary classifier and implemented various alternative algorithms, calculated feature correlation matrix.</a:t>
            </a:r>
          </a:p>
          <a:p>
            <a:r>
              <a:rPr lang="en-US" dirty="0">
                <a:solidFill>
                  <a:srgbClr val="7030A0"/>
                </a:solidFill>
              </a:rPr>
              <a:t>Gokul</a:t>
            </a:r>
            <a:r>
              <a:rPr lang="en-US" dirty="0"/>
              <a:t>: tested few successful approaches but found an untold number of unsuccessful approaches, scaffolded project code and created code layout and progression, developed binary classifier and implemented alternative algorithms. </a:t>
            </a:r>
          </a:p>
        </p:txBody>
      </p:sp>
    </p:spTree>
    <p:extLst>
      <p:ext uri="{BB962C8B-B14F-4D97-AF65-F5344CB8AC3E}">
        <p14:creationId xmlns:p14="http://schemas.microsoft.com/office/powerpoint/2010/main" val="7516273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{03AC4CE0-F872-7148-816B-935D00615608}tf10001120</Template>
  <TotalTime>994</TotalTime>
  <Words>389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CS 74 Project</vt:lpstr>
      <vt:lpstr>Features</vt:lpstr>
      <vt:lpstr>General Approach </vt:lpstr>
      <vt:lpstr>Sentiment Classifier</vt:lpstr>
      <vt:lpstr>Binary Classifier </vt:lpstr>
      <vt:lpstr>PowerPoint Presentation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74</dc:title>
  <dc:creator>Gokul Srinivasan</dc:creator>
  <cp:lastModifiedBy>Gokul Srinivasan</cp:lastModifiedBy>
  <cp:revision>13</cp:revision>
  <dcterms:created xsi:type="dcterms:W3CDTF">2021-02-03T06:32:24Z</dcterms:created>
  <dcterms:modified xsi:type="dcterms:W3CDTF">2021-02-04T19:58:41Z</dcterms:modified>
</cp:coreProperties>
</file>