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8441B5-1552-4EF2-92B5-BBEA43559BBF}" type="datetimeFigureOut">
              <a:rPr lang="en-AU" smtClean="0"/>
              <a:pPr/>
              <a:t>18/07/2017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0DCEA0-9591-4B91-8BC4-574B687DE42A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kt.tableau.com/files/TableauProductCertificationProgram.pdf" TargetMode="External"/><Relationship Id="rId2" Type="http://schemas.openxmlformats.org/officeDocument/2006/relationships/hyperlink" Target="http://www.tableau.com/support/cert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bleau.lcsexams.com/" TargetMode="External"/><Relationship Id="rId4" Type="http://schemas.openxmlformats.org/officeDocument/2006/relationships/hyperlink" Target="http://mkt.tableau.com/files/Tableau-Certification-4-steps-to-exam-succes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Tableau Certification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45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b="1" u="sng" dirty="0" smtClean="0">
                <a:solidFill>
                  <a:srgbClr val="0070C0"/>
                </a:solidFill>
              </a:rPr>
              <a:t>Tableau Desktop</a:t>
            </a:r>
          </a:p>
          <a:p>
            <a:pPr lvl="1"/>
            <a:r>
              <a:rPr lang="en-AU" dirty="0">
                <a:solidFill>
                  <a:srgbClr val="0070C0"/>
                </a:solidFill>
              </a:rPr>
              <a:t>Tableau Desktop </a:t>
            </a:r>
            <a:r>
              <a:rPr lang="en-AU" dirty="0" smtClean="0">
                <a:solidFill>
                  <a:srgbClr val="0070C0"/>
                </a:solidFill>
              </a:rPr>
              <a:t>10 </a:t>
            </a:r>
            <a:r>
              <a:rPr lang="en-AU" dirty="0">
                <a:solidFill>
                  <a:srgbClr val="0070C0"/>
                </a:solidFill>
              </a:rPr>
              <a:t>Qualified </a:t>
            </a:r>
            <a:r>
              <a:rPr lang="en-AU" dirty="0" smtClean="0">
                <a:solidFill>
                  <a:srgbClr val="0070C0"/>
                </a:solidFill>
              </a:rPr>
              <a:t>Associate ($250)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Tableau Desktop </a:t>
            </a:r>
            <a:r>
              <a:rPr lang="fr-FR" dirty="0" smtClean="0">
                <a:solidFill>
                  <a:srgbClr val="0070C0"/>
                </a:solidFill>
              </a:rPr>
              <a:t>10 </a:t>
            </a:r>
            <a:r>
              <a:rPr lang="fr-FR" dirty="0" err="1">
                <a:solidFill>
                  <a:srgbClr val="0070C0"/>
                </a:solidFill>
              </a:rPr>
              <a:t>Certified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Professional (</a:t>
            </a:r>
            <a:r>
              <a:rPr lang="fr-FR" dirty="0" err="1" smtClean="0">
                <a:solidFill>
                  <a:srgbClr val="0070C0"/>
                </a:solidFill>
              </a:rPr>
              <a:t>Prerequisite</a:t>
            </a:r>
            <a:r>
              <a:rPr lang="fr-FR" dirty="0" smtClean="0">
                <a:solidFill>
                  <a:srgbClr val="0070C0"/>
                </a:solidFill>
              </a:rPr>
              <a:t> – </a:t>
            </a:r>
            <a:r>
              <a:rPr lang="fr-FR" dirty="0" err="1" smtClean="0">
                <a:solidFill>
                  <a:srgbClr val="0070C0"/>
                </a:solidFill>
              </a:rPr>
              <a:t>Qualified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Associate</a:t>
            </a:r>
            <a:r>
              <a:rPr lang="fr-FR" dirty="0" smtClean="0">
                <a:solidFill>
                  <a:srgbClr val="0070C0"/>
                </a:solidFill>
              </a:rPr>
              <a:t>) ($600)</a:t>
            </a:r>
          </a:p>
          <a:p>
            <a:pPr lvl="1"/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Tableau Desktop 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10 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Delta 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exam (Prior Certification in an older version of Tableau)($125)</a:t>
            </a:r>
          </a:p>
          <a:p>
            <a:r>
              <a:rPr lang="en-AU" b="1" u="sng" dirty="0" smtClean="0">
                <a:solidFill>
                  <a:schemeClr val="bg1">
                    <a:lumMod val="65000"/>
                  </a:schemeClr>
                </a:solidFill>
              </a:rPr>
              <a:t>Tableau Server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Tableau Server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10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Qualified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Associate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Tableau Server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10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Certified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Professional</a:t>
            </a:r>
          </a:p>
          <a:p>
            <a:pPr lvl="1"/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Tableau Server 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10 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Delta 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6111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 Administration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AU" sz="1800" dirty="0" smtClean="0"/>
              <a:t>Online Exam – Can be taken from home (No testing </a:t>
            </a:r>
            <a:r>
              <a:rPr lang="en-AU" sz="1800" dirty="0" err="1" smtClean="0"/>
              <a:t>centers</a:t>
            </a:r>
            <a:r>
              <a:rPr lang="en-AU" sz="1800" dirty="0" smtClean="0"/>
              <a:t>)</a:t>
            </a:r>
          </a:p>
          <a:p>
            <a:r>
              <a:rPr lang="en-AU" sz="1800" dirty="0"/>
              <a:t>A proctor will monitor the testing environment </a:t>
            </a:r>
            <a:r>
              <a:rPr lang="en-AU" sz="1800" dirty="0" smtClean="0"/>
              <a:t>through your </a:t>
            </a:r>
            <a:r>
              <a:rPr lang="en-AU" sz="1800" dirty="0"/>
              <a:t>webcam and microphone</a:t>
            </a:r>
            <a:r>
              <a:rPr lang="en-AU" sz="1800" dirty="0" smtClean="0"/>
              <a:t>.</a:t>
            </a:r>
          </a:p>
          <a:p>
            <a:r>
              <a:rPr lang="en-AU" sz="1800" dirty="0" smtClean="0"/>
              <a:t>Tableau will </a:t>
            </a:r>
            <a:r>
              <a:rPr lang="en-AU" sz="1800" dirty="0"/>
              <a:t>use virtual machine technology to give </a:t>
            </a:r>
            <a:r>
              <a:rPr lang="en-AU" sz="1800" dirty="0" smtClean="0"/>
              <a:t>you access </a:t>
            </a:r>
            <a:r>
              <a:rPr lang="en-AU" sz="1800" dirty="0"/>
              <a:t>to a secure version of Tableau Desktop </a:t>
            </a:r>
            <a:r>
              <a:rPr lang="en-AU" sz="1800" dirty="0" smtClean="0"/>
              <a:t>during the test. </a:t>
            </a:r>
            <a:r>
              <a:rPr lang="en-AU" sz="1800" dirty="0"/>
              <a:t>You will not be using your </a:t>
            </a:r>
            <a:r>
              <a:rPr lang="en-AU" sz="1800" dirty="0" smtClean="0"/>
              <a:t>copy of </a:t>
            </a:r>
            <a:r>
              <a:rPr lang="en-AU" sz="1800" dirty="0"/>
              <a:t>the software.</a:t>
            </a:r>
            <a:endParaRPr lang="en-AU" sz="1800" dirty="0" smtClean="0"/>
          </a:p>
          <a:p>
            <a:r>
              <a:rPr lang="en-AU" sz="1800" dirty="0"/>
              <a:t>You’ll need a webcam with 640x480 video </a:t>
            </a:r>
            <a:r>
              <a:rPr lang="en-AU" sz="1800" dirty="0" smtClean="0"/>
              <a:t>pixel resolution </a:t>
            </a:r>
            <a:r>
              <a:rPr lang="en-AU" sz="1800" dirty="0"/>
              <a:t>(a laptop camera is acceptable) </a:t>
            </a:r>
            <a:r>
              <a:rPr lang="en-AU" sz="1800" dirty="0" smtClean="0"/>
              <a:t>and working </a:t>
            </a:r>
            <a:r>
              <a:rPr lang="en-AU" sz="1800" dirty="0"/>
              <a:t>speakers and microphone to visually </a:t>
            </a:r>
            <a:r>
              <a:rPr lang="en-AU" sz="1800" dirty="0" smtClean="0"/>
              <a:t>and audibly </a:t>
            </a:r>
            <a:r>
              <a:rPr lang="en-AU" sz="1800" dirty="0"/>
              <a:t>connect with your online </a:t>
            </a:r>
            <a:r>
              <a:rPr lang="en-AU" sz="1800" dirty="0" smtClean="0"/>
              <a:t>proctor. Internet Speed </a:t>
            </a:r>
            <a:r>
              <a:rPr lang="en-AU" sz="1800" dirty="0"/>
              <a:t>above 4 Mb/sec.</a:t>
            </a:r>
            <a:endParaRPr lang="en-AU" sz="1800" dirty="0" smtClean="0"/>
          </a:p>
          <a:p>
            <a:r>
              <a:rPr lang="en-AU" sz="1800" dirty="0"/>
              <a:t>Exam scores for Qualification and Delta level </a:t>
            </a:r>
            <a:r>
              <a:rPr lang="en-AU" sz="1800" dirty="0" smtClean="0"/>
              <a:t>exams will </a:t>
            </a:r>
            <a:r>
              <a:rPr lang="en-AU" sz="1800" dirty="0"/>
              <a:t>be provided 24-48 hours after completing </a:t>
            </a:r>
            <a:r>
              <a:rPr lang="en-AU" sz="1800" dirty="0" smtClean="0"/>
              <a:t>your exam</a:t>
            </a:r>
            <a:r>
              <a:rPr lang="en-AU" sz="1800" dirty="0"/>
              <a:t>. Final scores for Certification level exams </a:t>
            </a:r>
            <a:r>
              <a:rPr lang="en-AU" sz="1800" dirty="0" smtClean="0"/>
              <a:t>will be </a:t>
            </a:r>
            <a:r>
              <a:rPr lang="en-AU" sz="1800" dirty="0"/>
              <a:t>provided two-three weeks after completing </a:t>
            </a:r>
            <a:r>
              <a:rPr lang="en-AU" sz="1800" dirty="0" smtClean="0"/>
              <a:t>your exam</a:t>
            </a:r>
            <a:r>
              <a:rPr lang="en-AU" sz="1800" dirty="0"/>
              <a:t>. </a:t>
            </a:r>
            <a:endParaRPr lang="en-AU" sz="1800" dirty="0" smtClean="0"/>
          </a:p>
          <a:p>
            <a:r>
              <a:rPr lang="en-AU" sz="1800" dirty="0" smtClean="0"/>
              <a:t>PDF </a:t>
            </a:r>
            <a:r>
              <a:rPr lang="en-AU" sz="1800" dirty="0"/>
              <a:t>certificate will be </a:t>
            </a:r>
            <a:r>
              <a:rPr lang="en-AU" sz="1800" dirty="0" smtClean="0"/>
              <a:t>ready for </a:t>
            </a:r>
            <a:r>
              <a:rPr lang="en-AU" sz="1800" dirty="0"/>
              <a:t>download after </a:t>
            </a:r>
            <a:r>
              <a:rPr lang="en-AU" sz="1800" dirty="0" err="1"/>
              <a:t>receving</a:t>
            </a:r>
            <a:r>
              <a:rPr lang="en-AU" sz="1800" dirty="0"/>
              <a:t> your results, as well </a:t>
            </a:r>
            <a:r>
              <a:rPr lang="en-AU" sz="1800" dirty="0" smtClean="0"/>
              <a:t>as an </a:t>
            </a:r>
            <a:r>
              <a:rPr lang="en-AU" sz="1800" dirty="0"/>
              <a:t>option to showcase your title on your </a:t>
            </a:r>
            <a:r>
              <a:rPr lang="en-AU" sz="1800" dirty="0" smtClean="0"/>
              <a:t>LinkedIn profile.</a:t>
            </a:r>
          </a:p>
          <a:p>
            <a:r>
              <a:rPr lang="en-AU" sz="1800" dirty="0" smtClean="0"/>
              <a:t>Reattempts - You </a:t>
            </a:r>
            <a:r>
              <a:rPr lang="en-AU" sz="1800" dirty="0"/>
              <a:t>will be allowed one additional, paid attempt with </a:t>
            </a:r>
            <a:r>
              <a:rPr lang="en-AU" sz="1800" dirty="0" smtClean="0"/>
              <a:t>no required </a:t>
            </a:r>
            <a:r>
              <a:rPr lang="en-AU" sz="1800" dirty="0"/>
              <a:t>waiting period between your first and </a:t>
            </a:r>
            <a:r>
              <a:rPr lang="en-AU" sz="1800" dirty="0" smtClean="0"/>
              <a:t>second exam</a:t>
            </a:r>
            <a:r>
              <a:rPr lang="en-AU" sz="1800" dirty="0"/>
              <a:t>. Should you need to take the exam a third </a:t>
            </a:r>
            <a:r>
              <a:rPr lang="en-AU" sz="1800" dirty="0" smtClean="0"/>
              <a:t>time, there </a:t>
            </a:r>
            <a:r>
              <a:rPr lang="en-AU" sz="1800" dirty="0"/>
              <a:t>is a four month waiting period between each </a:t>
            </a:r>
            <a:r>
              <a:rPr lang="en-AU" sz="1800" dirty="0" smtClean="0"/>
              <a:t>attempt after </a:t>
            </a:r>
            <a:r>
              <a:rPr lang="en-AU" sz="1800" dirty="0"/>
              <a:t>your second. You must pay the exam fee for </a:t>
            </a:r>
            <a:r>
              <a:rPr lang="en-AU" sz="1800" dirty="0" smtClean="0"/>
              <a:t>each attempt.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47329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Syllabus - </a:t>
            </a:r>
            <a:r>
              <a:rPr lang="en-AU" dirty="0" smtClean="0"/>
              <a:t>Qualified </a:t>
            </a:r>
            <a:r>
              <a:rPr lang="en-AU" dirty="0"/>
              <a:t>Associate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Data </a:t>
            </a:r>
            <a:r>
              <a:rPr lang="en-AU" dirty="0" smtClean="0"/>
              <a:t>Connections</a:t>
            </a:r>
          </a:p>
          <a:p>
            <a:r>
              <a:rPr lang="en-AU" dirty="0" smtClean="0"/>
              <a:t>Field Types &amp; Visual Cues</a:t>
            </a:r>
          </a:p>
          <a:p>
            <a:r>
              <a:rPr lang="en-AU" dirty="0" smtClean="0"/>
              <a:t>Organizing </a:t>
            </a:r>
            <a:r>
              <a:rPr lang="en-AU" dirty="0"/>
              <a:t>&amp; Simplifying </a:t>
            </a:r>
            <a:r>
              <a:rPr lang="en-AU" dirty="0" smtClean="0"/>
              <a:t>Data – Data Blending, Filter, Sorting, Grouping, Hierarchies, Sets, etc.</a:t>
            </a:r>
          </a:p>
          <a:p>
            <a:r>
              <a:rPr lang="en-AU" dirty="0" smtClean="0"/>
              <a:t>Chart Types</a:t>
            </a:r>
          </a:p>
          <a:p>
            <a:r>
              <a:rPr lang="en-AU" dirty="0" smtClean="0"/>
              <a:t>Calculations</a:t>
            </a:r>
          </a:p>
          <a:p>
            <a:r>
              <a:rPr lang="en-AU" dirty="0" smtClean="0"/>
              <a:t>Mapping</a:t>
            </a:r>
          </a:p>
          <a:p>
            <a:r>
              <a:rPr lang="en-AU" dirty="0" smtClean="0"/>
              <a:t>Statistics</a:t>
            </a:r>
          </a:p>
          <a:p>
            <a:r>
              <a:rPr lang="en-AU" dirty="0" smtClean="0"/>
              <a:t>Dashboards</a:t>
            </a:r>
          </a:p>
          <a:p>
            <a:r>
              <a:rPr lang="en-AU" dirty="0" smtClean="0"/>
              <a:t>Recommended Experience – 5+ months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21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Syllabus </a:t>
            </a:r>
            <a:r>
              <a:rPr lang="en-AU" dirty="0" smtClean="0"/>
              <a:t>– Certified Professional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 </a:t>
            </a:r>
            <a:r>
              <a:rPr lang="en-AU" sz="2900" b="1" u="sng" dirty="0"/>
              <a:t>Visual Best </a:t>
            </a:r>
            <a:r>
              <a:rPr lang="en-AU" sz="2900" b="1" u="sng" dirty="0" smtClean="0"/>
              <a:t>Practices</a:t>
            </a:r>
          </a:p>
          <a:p>
            <a:pPr marL="320040" lvl="1" indent="0">
              <a:buNone/>
            </a:pPr>
            <a:r>
              <a:rPr lang="en-AU" sz="2600" dirty="0"/>
              <a:t>Do you understand visual best practices and how to apply them? While most data can be presented in </a:t>
            </a:r>
            <a:r>
              <a:rPr lang="en-AU" sz="2600" dirty="0" smtClean="0"/>
              <a:t>many different </a:t>
            </a:r>
            <a:r>
              <a:rPr lang="en-AU" sz="2600" dirty="0"/>
              <a:t>formats, there are times when one choice is better than </a:t>
            </a:r>
            <a:r>
              <a:rPr lang="en-AU" sz="2600" dirty="0" smtClean="0"/>
              <a:t>another.</a:t>
            </a:r>
          </a:p>
          <a:p>
            <a:r>
              <a:rPr lang="en-AU" sz="2900" b="1" u="sng" dirty="0" smtClean="0"/>
              <a:t>Advanced </a:t>
            </a:r>
            <a:r>
              <a:rPr lang="en-AU" sz="2900" b="1" u="sng" dirty="0"/>
              <a:t>Technical </a:t>
            </a:r>
            <a:r>
              <a:rPr lang="en-AU" sz="2900" b="1" u="sng" dirty="0" smtClean="0"/>
              <a:t>Skills</a:t>
            </a:r>
          </a:p>
          <a:p>
            <a:pPr marL="320040" lvl="1" indent="0">
              <a:buNone/>
            </a:pPr>
            <a:r>
              <a:rPr lang="en-AU" sz="2600" dirty="0"/>
              <a:t>This section includes three to five exercises that test for advanced knowledge and application of Tableau </a:t>
            </a:r>
            <a:r>
              <a:rPr lang="en-AU" sz="2600" dirty="0" smtClean="0"/>
              <a:t>Desktop functionality</a:t>
            </a:r>
            <a:r>
              <a:rPr lang="en-AU" dirty="0" smtClean="0"/>
              <a:t>:</a:t>
            </a:r>
            <a:endParaRPr lang="en-AU" dirty="0"/>
          </a:p>
          <a:p>
            <a:pPr lvl="2"/>
            <a:r>
              <a:rPr lang="en-AU" sz="2600" dirty="0" smtClean="0"/>
              <a:t>Calculations </a:t>
            </a:r>
            <a:r>
              <a:rPr lang="en-AU" sz="2600" dirty="0"/>
              <a:t>and Level of Detail </a:t>
            </a:r>
            <a:r>
              <a:rPr lang="en-AU" sz="2600" dirty="0" smtClean="0"/>
              <a:t>Calculations</a:t>
            </a:r>
            <a:endParaRPr lang="en-AU" sz="2600" dirty="0"/>
          </a:p>
          <a:p>
            <a:pPr lvl="2"/>
            <a:r>
              <a:rPr lang="en-AU" sz="2600" dirty="0" smtClean="0"/>
              <a:t>Joins </a:t>
            </a:r>
            <a:r>
              <a:rPr lang="en-AU" sz="2600" dirty="0"/>
              <a:t>and Data </a:t>
            </a:r>
            <a:r>
              <a:rPr lang="en-AU" sz="2600" dirty="0" smtClean="0"/>
              <a:t>Blending</a:t>
            </a:r>
            <a:endParaRPr lang="en-AU" sz="2600" dirty="0"/>
          </a:p>
          <a:p>
            <a:pPr lvl="2"/>
            <a:r>
              <a:rPr lang="en-AU" sz="2600" dirty="0" smtClean="0"/>
              <a:t>Parameters</a:t>
            </a:r>
            <a:endParaRPr lang="en-AU" sz="2600" dirty="0"/>
          </a:p>
          <a:p>
            <a:pPr lvl="2"/>
            <a:r>
              <a:rPr lang="en-AU" sz="2600" dirty="0" smtClean="0"/>
              <a:t>Dashboards </a:t>
            </a:r>
            <a:r>
              <a:rPr lang="en-AU" sz="2600" dirty="0"/>
              <a:t>and </a:t>
            </a:r>
            <a:r>
              <a:rPr lang="en-AU" sz="2600" dirty="0" smtClean="0"/>
              <a:t>Actions</a:t>
            </a:r>
          </a:p>
          <a:p>
            <a:r>
              <a:rPr lang="en-AU" sz="2900" b="1" u="sng" dirty="0"/>
              <a:t>Story </a:t>
            </a:r>
            <a:r>
              <a:rPr lang="en-AU" sz="2900" b="1" u="sng" dirty="0" smtClean="0"/>
              <a:t>Telling</a:t>
            </a:r>
          </a:p>
          <a:p>
            <a:pPr marL="320040" lvl="1" indent="0">
              <a:buNone/>
            </a:pPr>
            <a:r>
              <a:rPr lang="en-AU" sz="2600" dirty="0"/>
              <a:t>Can you make discoveries with your data? Is there a trend or a risk you need to share with management? </a:t>
            </a:r>
            <a:r>
              <a:rPr lang="en-AU" sz="2600" dirty="0" smtClean="0"/>
              <a:t>This section </a:t>
            </a:r>
            <a:r>
              <a:rPr lang="en-AU" sz="2600" dirty="0"/>
              <a:t>of the exam provides a data set with a scenario – a company profile, your role, your audience and </a:t>
            </a:r>
            <a:r>
              <a:rPr lang="en-AU" sz="2600" dirty="0" smtClean="0"/>
              <a:t>what’s important </a:t>
            </a:r>
            <a:r>
              <a:rPr lang="en-AU" sz="2600" dirty="0"/>
              <a:t>to them. You are guided through a data discovery that needs attention and it’s your assignment to build </a:t>
            </a:r>
            <a:r>
              <a:rPr lang="en-AU" sz="2600" dirty="0" smtClean="0"/>
              <a:t>a compelling </a:t>
            </a:r>
            <a:r>
              <a:rPr lang="en-AU" sz="2600" dirty="0"/>
              <a:t>and convincing story, always keeping visual best practices in mind. </a:t>
            </a:r>
            <a:endParaRPr lang="en-AU" sz="2600" dirty="0" smtClean="0"/>
          </a:p>
          <a:p>
            <a:pPr marL="320040" lvl="1" indent="0">
              <a:buNone/>
            </a:pPr>
            <a:r>
              <a:rPr lang="en-AU" sz="2800" b="1" u="sng" dirty="0" smtClean="0"/>
              <a:t>Recommended Experience – 9+ months</a:t>
            </a:r>
          </a:p>
          <a:p>
            <a:pPr marL="320040" lvl="1" indent="0">
              <a:buNone/>
            </a:pPr>
            <a:endParaRPr lang="en-AU" sz="2600" dirty="0" smtClean="0"/>
          </a:p>
        </p:txBody>
      </p:sp>
    </p:spTree>
    <p:extLst>
      <p:ext uri="{BB962C8B-B14F-4D97-AF65-F5344CB8AC3E}">
        <p14:creationId xmlns:p14="http://schemas.microsoft.com/office/powerpoint/2010/main" val="2495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http://www.tableau.com/support/certification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http://mkt.tableau.com/files/TableauProductCertificationProgram.pdf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http://mkt.tableau.com/files/Tableau-Certification-4-steps-to-exam-success.pdf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https://tableau.lcsexams.com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</TotalTime>
  <Words>499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Tableau Certification</vt:lpstr>
      <vt:lpstr>Types</vt:lpstr>
      <vt:lpstr>Exam Administration</vt:lpstr>
      <vt:lpstr>Syllabus - Qualified Associate </vt:lpstr>
      <vt:lpstr>Syllabus – Certified Professional</vt:lpstr>
      <vt:lpstr>Important Links</vt:lpstr>
    </vt:vector>
  </TitlesOfParts>
  <Company>Rio Tinto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Certification</dc:title>
  <dc:creator>Tiwary, Shashank (RTI)</dc:creator>
  <cp:lastModifiedBy>Tiwary, Shashank (RTI)</cp:lastModifiedBy>
  <cp:revision>28</cp:revision>
  <dcterms:created xsi:type="dcterms:W3CDTF">2015-11-04T12:23:03Z</dcterms:created>
  <dcterms:modified xsi:type="dcterms:W3CDTF">2017-07-18T01:32:54Z</dcterms:modified>
</cp:coreProperties>
</file>