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258f5cc8c6143b0" providerId="LiveId" clId="{9769217D-88F6-421C-AA57-97EDA7F43435}"/>
    <pc:docChg chg="custSel addSld delSld modSld">
      <pc:chgData name="" userId="a258f5cc8c6143b0" providerId="LiveId" clId="{9769217D-88F6-421C-AA57-97EDA7F43435}" dt="2020-08-27T12:45:31.926" v="501" actId="1076"/>
      <pc:docMkLst>
        <pc:docMk/>
      </pc:docMkLst>
      <pc:sldChg chg="addSp delSp modSp del">
        <pc:chgData name="" userId="a258f5cc8c6143b0" providerId="LiveId" clId="{9769217D-88F6-421C-AA57-97EDA7F43435}" dt="2020-08-27T08:45:44.278" v="426" actId="2696"/>
        <pc:sldMkLst>
          <pc:docMk/>
          <pc:sldMk cId="779756485" sldId="257"/>
        </pc:sldMkLst>
        <pc:spChg chg="del">
          <ac:chgData name="" userId="a258f5cc8c6143b0" providerId="LiveId" clId="{9769217D-88F6-421C-AA57-97EDA7F43435}" dt="2020-08-27T08:40:30.889" v="1" actId="478"/>
          <ac:spMkLst>
            <pc:docMk/>
            <pc:sldMk cId="779756485" sldId="257"/>
            <ac:spMk id="3" creationId="{E56E4D6C-6E91-49F4-957E-4CA91216907D}"/>
          </ac:spMkLst>
        </pc:spChg>
        <pc:spChg chg="add del mod">
          <ac:chgData name="" userId="a258f5cc8c6143b0" providerId="LiveId" clId="{9769217D-88F6-421C-AA57-97EDA7F43435}" dt="2020-08-27T08:44:59.814" v="352"/>
          <ac:spMkLst>
            <pc:docMk/>
            <pc:sldMk cId="779756485" sldId="257"/>
            <ac:spMk id="5" creationId="{799BC147-4568-4013-A98E-6F7D0C5B7764}"/>
          </ac:spMkLst>
        </pc:spChg>
        <pc:spChg chg="add del mod">
          <ac:chgData name="" userId="a258f5cc8c6143b0" providerId="LiveId" clId="{9769217D-88F6-421C-AA57-97EDA7F43435}" dt="2020-08-27T08:45:33.184" v="406"/>
          <ac:spMkLst>
            <pc:docMk/>
            <pc:sldMk cId="779756485" sldId="257"/>
            <ac:spMk id="6" creationId="{210DAF79-A2F4-41D3-B299-BD12A86B0ACB}"/>
          </ac:spMkLst>
        </pc:spChg>
        <pc:spChg chg="add del mod">
          <ac:chgData name="" userId="a258f5cc8c6143b0" providerId="LiveId" clId="{9769217D-88F6-421C-AA57-97EDA7F43435}" dt="2020-08-27T08:45:30.034" v="405" actId="478"/>
          <ac:spMkLst>
            <pc:docMk/>
            <pc:sldMk cId="779756485" sldId="257"/>
            <ac:spMk id="7" creationId="{F3CD8BB4-EB26-4332-A98C-7A44789CC34A}"/>
          </ac:spMkLst>
        </pc:spChg>
      </pc:sldChg>
      <pc:sldChg chg="modSp">
        <pc:chgData name="" userId="a258f5cc8c6143b0" providerId="LiveId" clId="{9769217D-88F6-421C-AA57-97EDA7F43435}" dt="2020-08-27T09:24:57.849" v="460" actId="20577"/>
        <pc:sldMkLst>
          <pc:docMk/>
          <pc:sldMk cId="2899923347" sldId="262"/>
        </pc:sldMkLst>
        <pc:spChg chg="mod">
          <ac:chgData name="" userId="a258f5cc8c6143b0" providerId="LiveId" clId="{9769217D-88F6-421C-AA57-97EDA7F43435}" dt="2020-08-27T08:55:48.978" v="457" actId="20577"/>
          <ac:spMkLst>
            <pc:docMk/>
            <pc:sldMk cId="2899923347" sldId="262"/>
            <ac:spMk id="2" creationId="{DA6FF57E-335A-45A1-99E0-F1C421C2D578}"/>
          </ac:spMkLst>
        </pc:spChg>
        <pc:spChg chg="mod">
          <ac:chgData name="" userId="a258f5cc8c6143b0" providerId="LiveId" clId="{9769217D-88F6-421C-AA57-97EDA7F43435}" dt="2020-08-27T09:24:57.849" v="460" actId="20577"/>
          <ac:spMkLst>
            <pc:docMk/>
            <pc:sldMk cId="2899923347" sldId="262"/>
            <ac:spMk id="3" creationId="{E56E4D6C-6E91-49F4-957E-4CA91216907D}"/>
          </ac:spMkLst>
        </pc:spChg>
      </pc:sldChg>
      <pc:sldChg chg="addSp delSp">
        <pc:chgData name="" userId="a258f5cc8c6143b0" providerId="LiveId" clId="{9769217D-88F6-421C-AA57-97EDA7F43435}" dt="2020-08-27T12:45:10.705" v="462"/>
        <pc:sldMkLst>
          <pc:docMk/>
          <pc:sldMk cId="1887426724" sldId="267"/>
        </pc:sldMkLst>
        <pc:spChg chg="add del">
          <ac:chgData name="" userId="a258f5cc8c6143b0" providerId="LiveId" clId="{9769217D-88F6-421C-AA57-97EDA7F43435}" dt="2020-08-27T12:45:10.705" v="462"/>
          <ac:spMkLst>
            <pc:docMk/>
            <pc:sldMk cId="1887426724" sldId="267"/>
            <ac:spMk id="3" creationId="{7CA849C9-DDDD-4184-9040-78851057F5C9}"/>
          </ac:spMkLst>
        </pc:spChg>
      </pc:sldChg>
      <pc:sldChg chg="addSp modSp add">
        <pc:chgData name="" userId="a258f5cc8c6143b0" providerId="LiveId" clId="{9769217D-88F6-421C-AA57-97EDA7F43435}" dt="2020-08-27T08:45:41.386" v="425" actId="1076"/>
        <pc:sldMkLst>
          <pc:docMk/>
          <pc:sldMk cId="4289475934" sldId="270"/>
        </pc:sldMkLst>
        <pc:spChg chg="mod">
          <ac:chgData name="" userId="a258f5cc8c6143b0" providerId="LiveId" clId="{9769217D-88F6-421C-AA57-97EDA7F43435}" dt="2020-08-27T08:44:53.411" v="351" actId="6549"/>
          <ac:spMkLst>
            <pc:docMk/>
            <pc:sldMk cId="4289475934" sldId="270"/>
            <ac:spMk id="3" creationId="{E56E4D6C-6E91-49F4-957E-4CA91216907D}"/>
          </ac:spMkLst>
        </pc:spChg>
        <pc:spChg chg="add mod">
          <ac:chgData name="" userId="a258f5cc8c6143b0" providerId="LiveId" clId="{9769217D-88F6-421C-AA57-97EDA7F43435}" dt="2020-08-27T08:45:23.362" v="404" actId="1076"/>
          <ac:spMkLst>
            <pc:docMk/>
            <pc:sldMk cId="4289475934" sldId="270"/>
            <ac:spMk id="4" creationId="{2EB6CD6F-2AF3-4CD2-97DA-DDAFB9254497}"/>
          </ac:spMkLst>
        </pc:spChg>
        <pc:spChg chg="add mod">
          <ac:chgData name="" userId="a258f5cc8c6143b0" providerId="LiveId" clId="{9769217D-88F6-421C-AA57-97EDA7F43435}" dt="2020-08-27T08:45:41.386" v="425" actId="1076"/>
          <ac:spMkLst>
            <pc:docMk/>
            <pc:sldMk cId="4289475934" sldId="270"/>
            <ac:spMk id="5" creationId="{76DB2FE9-C13A-437A-8E55-CAAD44F26DEF}"/>
          </ac:spMkLst>
        </pc:spChg>
      </pc:sldChg>
      <pc:sldChg chg="addSp delSp modSp add">
        <pc:chgData name="" userId="a258f5cc8c6143b0" providerId="LiveId" clId="{9769217D-88F6-421C-AA57-97EDA7F43435}" dt="2020-08-27T12:45:31.926" v="501" actId="1076"/>
        <pc:sldMkLst>
          <pc:docMk/>
          <pc:sldMk cId="218658665" sldId="271"/>
        </pc:sldMkLst>
        <pc:spChg chg="mod">
          <ac:chgData name="" userId="a258f5cc8c6143b0" providerId="LiveId" clId="{9769217D-88F6-421C-AA57-97EDA7F43435}" dt="2020-08-27T12:45:31.926" v="501" actId="1076"/>
          <ac:spMkLst>
            <pc:docMk/>
            <pc:sldMk cId="218658665" sldId="271"/>
            <ac:spMk id="2" creationId="{DA6FF57E-335A-45A1-99E0-F1C421C2D578}"/>
          </ac:spMkLst>
        </pc:spChg>
        <pc:spChg chg="add del mod">
          <ac:chgData name="" userId="a258f5cc8c6143b0" providerId="LiveId" clId="{9769217D-88F6-421C-AA57-97EDA7F43435}" dt="2020-08-27T12:45:21.654" v="465" actId="478"/>
          <ac:spMkLst>
            <pc:docMk/>
            <pc:sldMk cId="218658665" sldId="271"/>
            <ac:spMk id="4" creationId="{43FFDFBB-0FC3-4E45-95B0-39D903E3143F}"/>
          </ac:spMkLst>
        </pc:spChg>
        <pc:spChg chg="del">
          <ac:chgData name="" userId="a258f5cc8c6143b0" providerId="LiveId" clId="{9769217D-88F6-421C-AA57-97EDA7F43435}" dt="2020-08-27T12:45:19.566" v="464" actId="478"/>
          <ac:spMkLst>
            <pc:docMk/>
            <pc:sldMk cId="218658665" sldId="271"/>
            <ac:spMk id="10" creationId="{7DFFBD23-901D-47A5-8129-014C68AE3E0F}"/>
          </ac:spMkLst>
        </pc:spChg>
      </pc:sldChg>
    </pc:docChg>
  </pc:docChgLst>
  <pc:docChgLst>
    <pc:chgData userId="a258f5cc8c6143b0" providerId="LiveId" clId="{E5836DA9-1B39-4433-AAA5-E72D95C03BF6}"/>
    <pc:docChg chg="custSel addSld delSld modSld">
      <pc:chgData name="" userId="a258f5cc8c6143b0" providerId="LiveId" clId="{E5836DA9-1B39-4433-AAA5-E72D95C03BF6}" dt="2020-08-26T16:57:56.260" v="220" actId="403"/>
      <pc:docMkLst>
        <pc:docMk/>
      </pc:docMkLst>
      <pc:sldChg chg="modSp add">
        <pc:chgData name="" userId="a258f5cc8c6143b0" providerId="LiveId" clId="{E5836DA9-1B39-4433-AAA5-E72D95C03BF6}" dt="2020-08-26T16:57:56.260" v="220" actId="403"/>
        <pc:sldMkLst>
          <pc:docMk/>
          <pc:sldMk cId="1088502966" sldId="269"/>
        </pc:sldMkLst>
        <pc:spChg chg="mod">
          <ac:chgData name="" userId="a258f5cc8c6143b0" providerId="LiveId" clId="{E5836DA9-1B39-4433-AAA5-E72D95C03BF6}" dt="2020-08-26T16:56:12.490" v="20" actId="20577"/>
          <ac:spMkLst>
            <pc:docMk/>
            <pc:sldMk cId="1088502966" sldId="269"/>
            <ac:spMk id="2" creationId="{DA6FF57E-335A-45A1-99E0-F1C421C2D578}"/>
          </ac:spMkLst>
        </pc:spChg>
        <pc:spChg chg="mod">
          <ac:chgData name="" userId="a258f5cc8c6143b0" providerId="LiveId" clId="{E5836DA9-1B39-4433-AAA5-E72D95C03BF6}" dt="2020-08-26T16:57:56.260" v="220" actId="403"/>
          <ac:spMkLst>
            <pc:docMk/>
            <pc:sldMk cId="1088502966" sldId="269"/>
            <ac:spMk id="3" creationId="{E56E4D6C-6E91-49F4-957E-4CA91216907D}"/>
          </ac:spMkLst>
        </pc:spChg>
      </pc:sldChg>
      <pc:sldChg chg="add del">
        <pc:chgData name="" userId="a258f5cc8c6143b0" providerId="LiveId" clId="{E5836DA9-1B39-4433-AAA5-E72D95C03BF6}" dt="2020-08-26T16:56:07.484" v="1" actId="2696"/>
        <pc:sldMkLst>
          <pc:docMk/>
          <pc:sldMk cId="213306598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B074C-19DD-43F5-879E-7343940F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18ACC-D053-4B6B-A34C-62CC10310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EA63-01DE-4C95-AE21-1F01E72E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C0DCC-AEA6-44EE-962D-D1CE71CB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B929A-1CE8-465D-9540-0591F264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5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18F6B-8FE1-48A5-B557-DA6DD9DB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AE798-D496-4D69-949E-57F7BFE8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53800-817D-4A96-90FA-849A081C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0E6F9-EF3A-45FD-9FEE-35AD6B9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CC1B8-8004-4EC3-BC08-035218F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6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29F79B-464E-408F-842B-FB9222D1B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33DA27-3835-4C57-BF7B-1ED06DDD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0B0F5-A8CE-4033-928E-AE28030E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58F45-5D77-4D7F-A75C-E9E54B25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4072C-76D1-4F70-8087-821DF919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0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1E977-7A24-4260-ABC9-8338B7F1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A4389-3260-41C7-A99C-C2A4AE02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6A1AD-E418-443B-B792-8267320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7499D-B1E6-427B-9BC8-804E7115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D7AA4-AB03-4DED-BE46-02D52EA1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6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5D304-635D-45A3-908C-DABBBD72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0CC9E-F735-4D3C-AFE6-36CE176F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16C5C-16F3-4D51-A30D-0BBC98FE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E9F83-1B03-4967-9C80-09571E6D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2D59-221F-4604-BCF9-F056F06E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1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409D9-7036-4061-807D-50BAC6F1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64BC2-0D82-4B78-8879-6F627AD9F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EF87E-8707-495A-8BA6-11201081B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F7176-DB86-4BC9-9A7F-3624C896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148EA-A6D8-46B0-BA28-2688474A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5206A-B709-4B4D-B0F6-0FD8265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8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7FF88-A4A3-4A39-8556-4C5BB899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FCE99-35FF-4883-8B4F-96DBE695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3C2701-A6C4-4B3B-8A9E-15F70DD14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70152-9C61-4DE7-A3BD-03A415154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BCA123-2B8F-49EE-B8A6-66E7D3E9F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0ADD17-6FCB-47B3-A7E9-0A692E6D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A0C6E1-2C5F-4FC4-817C-8FAE03C4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B61343-AA0E-46A7-9E57-4AD6EE32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9E34F-5941-407B-AE16-20902DAE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62311-D331-4C60-9A49-27CC866F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6F0B9B-0134-46A9-A7DF-5355CEA9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A6D78-2401-4CC0-8357-EAF22B41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9ACA25-26F0-40DE-A00A-0BAA4C60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05F9C-A566-49CB-8512-E3C408C3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574FB-A6D8-43A7-969F-3CBDA338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1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4FB63-275F-4121-9D6C-8A601E75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F9810-ABB5-4E5E-9C4E-688E928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16FBE-3263-4BF3-B344-E76BD9B5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2FF2B-5D59-46E7-AF62-DCDE3111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C8DE8-246B-4644-8F7F-5CF14752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BDF01-35C6-45D9-BEF0-FB86B0A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5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C296A-67A0-459A-AAEE-DC63D5B0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67FD73-A6A5-4795-8A04-B88DDBA72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A4A7B-74CF-42A9-9D1F-99ACCB46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590AA-900B-49A8-A409-B1686648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C45BE-0E30-4CE5-9673-4F8A09B0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CFBCC-FBBD-4656-8612-774B5EE1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94AB6-66F4-4154-A75C-BCD02C44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18582-2101-4656-BC34-85210426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9A923-1E3C-46CB-9A96-A47EA9202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52DD-48E9-4349-A6D2-7FE2A0DE1E7E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A991A-7BB3-47B9-8605-3139D2E92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A82D1-3B8F-4C5C-BEA4-3382C173C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061C-3945-4654-83E1-E4DBCC9A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9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DD1-4BC4-45A1-99CA-0901AB300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Automated Relational Meta Learning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000" dirty="0"/>
              <a:t>Accepted in ICLR 2020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8FAAF-4C37-49BD-9486-432D7FC60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883"/>
            <a:ext cx="9144000" cy="118284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Kyeong</a:t>
            </a:r>
            <a:r>
              <a:rPr lang="en-US" altLang="ko-KR" dirty="0"/>
              <a:t> </a:t>
            </a:r>
            <a:r>
              <a:rPr lang="en-US" altLang="ko-KR" dirty="0" err="1"/>
              <a:t>Ryeol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</a:p>
          <a:p>
            <a:r>
              <a:rPr lang="en-US" altLang="ko-KR" dirty="0"/>
              <a:t>M.S. Candidate of OSI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2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Experiment – classification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E4D6C-6E91-49F4-957E-4CA91216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033963"/>
          </a:xfrm>
        </p:spPr>
        <p:txBody>
          <a:bodyPr>
            <a:normAutofit/>
          </a:bodyPr>
          <a:lstStyle/>
          <a:p>
            <a:r>
              <a:rPr lang="en-US" altLang="ko-KR" sz="1900" dirty="0"/>
              <a:t>5 prototypes, 4 or 8 meta knowledges</a:t>
            </a:r>
          </a:p>
          <a:p>
            <a:r>
              <a:rPr lang="en-US" altLang="ko-KR" sz="1900" dirty="0"/>
              <a:t>Dataset</a:t>
            </a:r>
          </a:p>
          <a:p>
            <a:pPr lvl="1"/>
            <a:r>
              <a:rPr lang="en-US" altLang="ko-KR" sz="1900" dirty="0"/>
              <a:t>Plain-Multi</a:t>
            </a:r>
          </a:p>
          <a:p>
            <a:pPr lvl="2"/>
            <a:r>
              <a:rPr lang="en-US" altLang="ko-KR" sz="1900" b="0" dirty="0"/>
              <a:t>CUB-200-2011</a:t>
            </a:r>
          </a:p>
          <a:p>
            <a:pPr lvl="2"/>
            <a:r>
              <a:rPr lang="en-US" altLang="ko-KR" sz="1900" dirty="0"/>
              <a:t>Describable Textures Dataset</a:t>
            </a:r>
          </a:p>
          <a:p>
            <a:pPr lvl="2"/>
            <a:r>
              <a:rPr lang="en-US" altLang="ko-KR" sz="1900" b="0" dirty="0"/>
              <a:t>FGVC of Aircraft</a:t>
            </a:r>
          </a:p>
          <a:p>
            <a:pPr lvl="2"/>
            <a:r>
              <a:rPr lang="en-US" altLang="ko-KR" sz="1900" dirty="0" err="1"/>
              <a:t>FGVCx</a:t>
            </a:r>
            <a:r>
              <a:rPr lang="en-US" altLang="ko-KR" sz="1900" dirty="0"/>
              <a:t>-Fungi</a:t>
            </a:r>
          </a:p>
          <a:p>
            <a:pPr lvl="2"/>
            <a:endParaRPr lang="en-US" altLang="ko-KR" sz="1900" dirty="0"/>
          </a:p>
          <a:p>
            <a:pPr lvl="1"/>
            <a:r>
              <a:rPr lang="en-US" altLang="ko-KR" sz="1900" b="0" dirty="0"/>
              <a:t>Art-Multi</a:t>
            </a:r>
          </a:p>
          <a:p>
            <a:pPr lvl="2"/>
            <a:r>
              <a:rPr lang="en-US" altLang="ko-KR" sz="1900" dirty="0"/>
              <a:t>Plain-Multi</a:t>
            </a:r>
          </a:p>
          <a:p>
            <a:pPr lvl="2"/>
            <a:r>
              <a:rPr lang="en-US" altLang="ko-KR" sz="1900" dirty="0"/>
              <a:t>Plain-Multi + Blur filter</a:t>
            </a:r>
          </a:p>
          <a:p>
            <a:pPr lvl="2"/>
            <a:r>
              <a:rPr lang="en-US" altLang="ko-KR" sz="1900" dirty="0"/>
              <a:t>Plain-Multi + Pencil filter</a:t>
            </a:r>
            <a:endParaRPr lang="en-US" altLang="ko-KR" sz="1900" b="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944810-E2CC-4272-8264-09A229D3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657" y="881061"/>
            <a:ext cx="2240249" cy="2143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C847E5-6DAD-419A-B3E2-CBFD4B4DC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24" y="3291656"/>
            <a:ext cx="4023516" cy="34663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ACCA1D-E373-4823-B243-61CE8ACE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540" y="4033837"/>
            <a:ext cx="2767854" cy="23669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EC449F-B932-414B-A352-CFA2A2E23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648" y="881060"/>
            <a:ext cx="2123638" cy="2143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E12066-B376-42BF-A608-66B3A41ED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5331618"/>
            <a:ext cx="3915174" cy="14258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02FB0E-C30A-46A0-A583-C1613C0C5660}"/>
              </a:ext>
            </a:extLst>
          </p:cNvPr>
          <p:cNvSpPr txBox="1"/>
          <p:nvPr/>
        </p:nvSpPr>
        <p:spPr>
          <a:xfrm>
            <a:off x="9340718" y="4419394"/>
            <a:ext cx="102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Bird &amp; aircraft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9D70F-B830-4166-ABE7-930E9928DE7D}"/>
              </a:ext>
            </a:extLst>
          </p:cNvPr>
          <p:cNvSpPr txBox="1"/>
          <p:nvPr/>
        </p:nvSpPr>
        <p:spPr>
          <a:xfrm>
            <a:off x="11130133" y="4040260"/>
            <a:ext cx="633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filter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51AC5-E492-4AB8-83F1-F185417BC5C5}"/>
              </a:ext>
            </a:extLst>
          </p:cNvPr>
          <p:cNvSpPr txBox="1"/>
          <p:nvPr/>
        </p:nvSpPr>
        <p:spPr>
          <a:xfrm>
            <a:off x="9219905" y="5459809"/>
            <a:ext cx="47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blur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B760B-5A6C-4172-9F29-16AB0660FA67}"/>
              </a:ext>
            </a:extLst>
          </p:cNvPr>
          <p:cNvSpPr txBox="1"/>
          <p:nvPr/>
        </p:nvSpPr>
        <p:spPr>
          <a:xfrm>
            <a:off x="11604753" y="4461277"/>
            <a:ext cx="633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texture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21B82-D532-4813-9380-68A647A3FE7D}"/>
              </a:ext>
            </a:extLst>
          </p:cNvPr>
          <p:cNvSpPr txBox="1"/>
          <p:nvPr/>
        </p:nvSpPr>
        <p:spPr>
          <a:xfrm>
            <a:off x="11582589" y="1953007"/>
            <a:ext cx="633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aircraft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DE14E-20C1-4D94-B035-0C3280E540E4}"/>
              </a:ext>
            </a:extLst>
          </p:cNvPr>
          <p:cNvSpPr txBox="1"/>
          <p:nvPr/>
        </p:nvSpPr>
        <p:spPr>
          <a:xfrm>
            <a:off x="10585989" y="2699601"/>
            <a:ext cx="633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fungi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A9D60-1D02-489E-B30E-D73E89ECB3C7}"/>
              </a:ext>
            </a:extLst>
          </p:cNvPr>
          <p:cNvSpPr txBox="1"/>
          <p:nvPr/>
        </p:nvSpPr>
        <p:spPr>
          <a:xfrm>
            <a:off x="10756719" y="889613"/>
            <a:ext cx="633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texture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2B132-B249-4AE2-B091-362EEF9E7C5A}"/>
              </a:ext>
            </a:extLst>
          </p:cNvPr>
          <p:cNvSpPr txBox="1"/>
          <p:nvPr/>
        </p:nvSpPr>
        <p:spPr>
          <a:xfrm>
            <a:off x="9062372" y="1871699"/>
            <a:ext cx="633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bird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787EE-01E6-41B9-A471-38912C48B8CB}"/>
              </a:ext>
            </a:extLst>
          </p:cNvPr>
          <p:cNvSpPr txBox="1"/>
          <p:nvPr/>
        </p:nvSpPr>
        <p:spPr>
          <a:xfrm>
            <a:off x="10123256" y="3794039"/>
            <a:ext cx="633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pencil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3F83D-9097-491D-906A-23DC62635595}"/>
              </a:ext>
            </a:extLst>
          </p:cNvPr>
          <p:cNvSpPr txBox="1"/>
          <p:nvPr/>
        </p:nvSpPr>
        <p:spPr>
          <a:xfrm>
            <a:off x="9726038" y="6042875"/>
            <a:ext cx="766490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aircraft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141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Experiment – quantitative analysis</a:t>
            </a:r>
            <a:endParaRPr lang="ko-KR" altLang="en-US" sz="36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A5AA2C8-1BC6-43C0-A300-187CE4CE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475" y="1855879"/>
            <a:ext cx="6939049" cy="46369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FD8C4E-48FB-43F3-A7AB-F23E4EF1B055}"/>
              </a:ext>
            </a:extLst>
          </p:cNvPr>
          <p:cNvSpPr txBox="1"/>
          <p:nvPr/>
        </p:nvSpPr>
        <p:spPr>
          <a:xfrm>
            <a:off x="1238250" y="1266825"/>
            <a:ext cx="22383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Plain-Multi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57666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Experiment – quantitative analysis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2C25A2-BF86-4329-BA4F-16A3CB384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170"/>
            <a:ext cx="10716461" cy="4540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450DB-DB61-4AB3-A9C2-41100DDC03CF}"/>
              </a:ext>
            </a:extLst>
          </p:cNvPr>
          <p:cNvSpPr txBox="1"/>
          <p:nvPr/>
        </p:nvSpPr>
        <p:spPr>
          <a:xfrm>
            <a:off x="1238250" y="1266825"/>
            <a:ext cx="22383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Art-Multi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0300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Conclusion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DFFBD23-901D-47A5-8129-014C68AE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77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Goal </a:t>
            </a:r>
          </a:p>
          <a:p>
            <a:pPr lvl="1"/>
            <a:r>
              <a:rPr lang="en-US" altLang="ko-KR" sz="2000" dirty="0"/>
              <a:t>Effective meta-learning for handling heterogeneous task</a:t>
            </a:r>
          </a:p>
          <a:p>
            <a:pPr lvl="1"/>
            <a:endParaRPr lang="en-US" altLang="ko-KR" sz="2000" dirty="0"/>
          </a:p>
          <a:p>
            <a:r>
              <a:rPr lang="en-US" altLang="ko-KR" sz="2000" dirty="0"/>
              <a:t>Contribution</a:t>
            </a:r>
          </a:p>
          <a:p>
            <a:pPr lvl="1"/>
            <a:r>
              <a:rPr lang="en-US" altLang="ko-KR" sz="2000" dirty="0"/>
              <a:t>Automatically construct the meta-knowledge graph</a:t>
            </a:r>
          </a:p>
          <a:p>
            <a:pPr lvl="1"/>
            <a:r>
              <a:rPr lang="en-US" altLang="ko-KR" sz="2000" dirty="0"/>
              <a:t>Well capture the relationship among tasks and thus improve interpretability</a:t>
            </a:r>
          </a:p>
          <a:p>
            <a:pPr lvl="1"/>
            <a:r>
              <a:rPr lang="en-US" altLang="ko-KR" sz="2000" dirty="0"/>
              <a:t>Empirically outperform the state-of-the-art meta-learning algorithms</a:t>
            </a:r>
          </a:p>
          <a:p>
            <a:pPr lvl="1"/>
            <a:endParaRPr lang="en-US" altLang="ko-KR" sz="2000" dirty="0"/>
          </a:p>
          <a:p>
            <a:r>
              <a:rPr lang="en-US" altLang="ko-KR" sz="2000" dirty="0"/>
              <a:t>Proposed future work</a:t>
            </a:r>
          </a:p>
          <a:p>
            <a:pPr lvl="1"/>
            <a:r>
              <a:rPr lang="en-US" altLang="ko-KR" sz="2000" dirty="0"/>
              <a:t>Extend ARML to the continual learning scenario</a:t>
            </a:r>
          </a:p>
          <a:p>
            <a:pPr lvl="1"/>
            <a:r>
              <a:rPr lang="en-US" altLang="ko-KR" sz="2000" dirty="0"/>
              <a:t>Further investigate the semantical meaning of meta knowledge graph</a:t>
            </a:r>
          </a:p>
          <a:p>
            <a:pPr lvl="1"/>
            <a:r>
              <a:rPr lang="en-US" altLang="ko-KR" sz="2000" dirty="0"/>
              <a:t>Further customize the feature space and the label space</a:t>
            </a:r>
          </a:p>
        </p:txBody>
      </p:sp>
    </p:spTree>
    <p:extLst>
      <p:ext uri="{BB962C8B-B14F-4D97-AF65-F5344CB8AC3E}">
        <p14:creationId xmlns:p14="http://schemas.microsoft.com/office/powerpoint/2010/main" val="188742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675"/>
            <a:ext cx="10515600" cy="568325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/>
              <a:t>Thank you for your attention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86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Overview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E4D6C-6E91-49F4-957E-4CA91216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6248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Motivation</a:t>
            </a:r>
          </a:p>
          <a:p>
            <a:pPr lvl="1"/>
            <a:r>
              <a:rPr lang="en-US" altLang="ko-KR" sz="2200" dirty="0"/>
              <a:t>Globally shared meta-learners may not be sufficient to handle diverse tasks</a:t>
            </a:r>
          </a:p>
          <a:p>
            <a:pPr lvl="1"/>
            <a:endParaRPr lang="en-US" altLang="ko-KR" sz="2200" dirty="0"/>
          </a:p>
          <a:p>
            <a:r>
              <a:rPr lang="en-US" altLang="ko-KR" sz="2200" dirty="0"/>
              <a:t>Goal</a:t>
            </a:r>
          </a:p>
          <a:p>
            <a:pPr lvl="1"/>
            <a:r>
              <a:rPr lang="en-US" altLang="ko-KR" sz="2200" dirty="0"/>
              <a:t>Customizing the globally shared meta-learners in a task specific manner</a:t>
            </a:r>
          </a:p>
          <a:p>
            <a:pPr marL="457200" lvl="1" indent="0">
              <a:buNone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4">
                <a:extLst>
                  <a:ext uri="{FF2B5EF4-FFF2-40B4-BE49-F238E27FC236}">
                    <a16:creationId xmlns:a16="http://schemas.microsoft.com/office/drawing/2014/main" id="{2EB6CD6F-2AF3-4CD2-97DA-DDAFB92544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11625"/>
                <a:ext cx="10515600" cy="18414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ko-KR" dirty="0"/>
                  <a:t>MAML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ko-KR" dirty="0"/>
                  <a:t>ARML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→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→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4">
                <a:extLst>
                  <a:ext uri="{FF2B5EF4-FFF2-40B4-BE49-F238E27FC236}">
                    <a16:creationId xmlns:a16="http://schemas.microsoft.com/office/drawing/2014/main" id="{2EB6CD6F-2AF3-4CD2-97DA-DDAFB925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1625"/>
                <a:ext cx="10515600" cy="1841451"/>
              </a:xfrm>
              <a:prstGeom prst="rect">
                <a:avLst/>
              </a:prstGeom>
              <a:blipFill>
                <a:blip r:embed="rId2"/>
                <a:stretch>
                  <a:fillRect t="-5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DB2FE9-C13A-437A-8E55-CAAD44F26DEF}"/>
              </a:ext>
            </a:extLst>
          </p:cNvPr>
          <p:cNvSpPr txBox="1"/>
          <p:nvPr/>
        </p:nvSpPr>
        <p:spPr>
          <a:xfrm>
            <a:off x="4074890" y="5551755"/>
            <a:ext cx="89897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7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Content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E4D6C-6E91-49F4-957E-4CA91216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6248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Graph structure</a:t>
            </a:r>
          </a:p>
          <a:p>
            <a:pPr lvl="1"/>
            <a:r>
              <a:rPr lang="en-US" altLang="ko-KR" dirty="0"/>
              <a:t>Prototype based relational graph</a:t>
            </a:r>
          </a:p>
          <a:p>
            <a:pPr lvl="1"/>
            <a:r>
              <a:rPr lang="en-US" altLang="ko-KR" dirty="0"/>
              <a:t>Meta knowledge graph</a:t>
            </a:r>
          </a:p>
          <a:p>
            <a:pPr lvl="1"/>
            <a:r>
              <a:rPr lang="en-US" altLang="ko-KR" dirty="0"/>
              <a:t>Super graph</a:t>
            </a:r>
          </a:p>
          <a:p>
            <a:endParaRPr lang="en-US" altLang="ko-KR" sz="2400" dirty="0"/>
          </a:p>
          <a:p>
            <a:r>
              <a:rPr lang="en-US" altLang="ko-KR" sz="2400" dirty="0"/>
              <a:t>ARML Algorithm</a:t>
            </a:r>
          </a:p>
          <a:p>
            <a:endParaRPr lang="en-US" altLang="ko-KR" sz="2400" dirty="0"/>
          </a:p>
          <a:p>
            <a:r>
              <a:rPr lang="en-US" altLang="ko-KR" sz="2400" dirty="0"/>
              <a:t>Experiment</a:t>
            </a:r>
          </a:p>
          <a:p>
            <a:endParaRPr lang="en-US" altLang="ko-KR" sz="2400" dirty="0"/>
          </a:p>
          <a:p>
            <a:r>
              <a:rPr lang="en-US" altLang="ko-KR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8850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Prototype based relational graph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033963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900" dirty="0">
                    <a:solidFill>
                      <a:schemeClr val="tx1"/>
                    </a:solidFill>
                  </a:rPr>
                  <a:t>Role</a:t>
                </a:r>
              </a:p>
              <a:p>
                <a:pPr lvl="1"/>
                <a:r>
                  <a:rPr lang="en-US" altLang="ko-KR" sz="1900" dirty="0">
                    <a:solidFill>
                      <a:schemeClr val="tx1"/>
                    </a:solidFill>
                  </a:rPr>
                  <a:t>Capture the underlying relationship</a:t>
                </a:r>
                <a:r>
                  <a:rPr lang="ko-KR" altLang="en-US" sz="19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900" dirty="0">
                    <a:solidFill>
                      <a:schemeClr val="tx1"/>
                    </a:solidFill>
                  </a:rPr>
                  <a:t>behind samples</a:t>
                </a:r>
              </a:p>
              <a:p>
                <a:pPr marL="0" indent="0">
                  <a:buNone/>
                </a:pPr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r>
                  <a:rPr lang="en-US" altLang="ko-KR" sz="1900" dirty="0">
                    <a:solidFill>
                      <a:schemeClr val="tx1"/>
                    </a:solidFill>
                  </a:rPr>
                  <a:t>Notation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sz="1900" dirty="0">
                    <a:solidFill>
                      <a:schemeClr val="tx1"/>
                    </a:solidFill>
                  </a:rPr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) : prototypes of different classes</a:t>
                </a:r>
              </a:p>
              <a:p>
                <a:pPr marL="1371600" lvl="2" indent="-457200">
                  <a:buAutoNum type="arabicPeriod"/>
                </a:pPr>
                <a:r>
                  <a:rPr lang="en-US" altLang="ko-KR" sz="1900" dirty="0">
                    <a:solidFill>
                      <a:schemeClr val="tx1"/>
                    </a:solidFill>
                  </a:rPr>
                  <a:t>Classification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Sup>
                          <m:sSub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p>
                        </m:sSubSup>
                      </m:sup>
                      <m:e>
                        <m:r>
                          <a:rPr lang="en-US" altLang="ko-KR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pPr marL="1371600" lvl="2" indent="-457200">
                  <a:buAutoNum type="arabicPeriod"/>
                </a:pPr>
                <a:r>
                  <a:rPr lang="en-US" altLang="ko-KR" sz="1900" dirty="0">
                    <a:solidFill>
                      <a:schemeClr val="tx1"/>
                    </a:solidFill>
                  </a:rPr>
                  <a:t>Regression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𝑆𝑜𝑓𝑡𝑚𝑎𝑥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pPr marL="1371600" lvl="2" indent="-457200">
                  <a:buAutoNum type="arabicPeriod"/>
                </a:pPr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sz="1900" dirty="0">
                    <a:solidFill>
                      <a:schemeClr val="tx1"/>
                    </a:solidFill>
                  </a:rPr>
                  <a:t>Edges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) : Similarity between prototypes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900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sz="19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𝑡𝑎𝑠𝑘𝑠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𝑐𝑙𝑎𝑠𝑠𝑒𝑠</m:t>
                    </m:r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033963"/>
              </a:xfrm>
              <a:blipFill>
                <a:blip r:embed="rId2"/>
                <a:stretch>
                  <a:fillRect l="-464" t="-1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23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Meta knowledge graph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0339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900" dirty="0"/>
                  <a:t>Role</a:t>
                </a:r>
              </a:p>
              <a:p>
                <a:pPr lvl="1"/>
                <a:r>
                  <a:rPr lang="en-US" altLang="ko-KR" sz="1900" dirty="0"/>
                  <a:t>Organize and distill the knowledge from the historical learning process</a:t>
                </a:r>
              </a:p>
              <a:p>
                <a:pPr lvl="1"/>
                <a:r>
                  <a:rPr lang="en-US" altLang="ko-KR" sz="1900" dirty="0"/>
                  <a:t>Efficiently and automatically identify the relational knowledge from previous tasks</a:t>
                </a:r>
              </a:p>
              <a:p>
                <a:pPr marL="0" indent="0">
                  <a:buNone/>
                </a:pPr>
                <a:endParaRPr lang="en-US" altLang="ko-KR" sz="1900" dirty="0"/>
              </a:p>
              <a:p>
                <a:r>
                  <a:rPr lang="en-US" altLang="ko-KR" sz="1900" dirty="0"/>
                  <a:t>Notation : </a:t>
                </a:r>
                <a14:m>
                  <m:oMath xmlns:m="http://schemas.openxmlformats.org/officeDocument/2006/math">
                    <m:r>
                      <a:rPr lang="ko-KR" altLang="en-US" sz="1900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/>
              </a:p>
              <a:p>
                <a:pPr lvl="1"/>
                <a:r>
                  <a:rPr lang="en-US" altLang="ko-KR" sz="1900" dirty="0"/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1900" dirty="0"/>
                  <a:t>) : meta knowledge</a:t>
                </a:r>
              </a:p>
              <a:p>
                <a:pPr lvl="2"/>
                <a:r>
                  <a:rPr lang="en-US" altLang="ko-KR" sz="1900" dirty="0"/>
                  <a:t>Randomly initialized, learnable parameter</a:t>
                </a:r>
              </a:p>
              <a:p>
                <a:pPr lvl="1"/>
                <a:endParaRPr lang="en-US" altLang="ko-KR" sz="1900" dirty="0"/>
              </a:p>
              <a:p>
                <a:pPr lvl="1"/>
                <a:r>
                  <a:rPr lang="en-US" altLang="ko-KR" sz="1900" dirty="0"/>
                  <a:t>Edges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ko-KR" sz="1900" dirty="0"/>
                  <a:t>) : Similarity between meta knowledge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</m:sub>
                    </m:sSub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9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9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𝑚𝑒𝑡𝑎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𝑘𝑛𝑜𝑤𝑙𝑒𝑑𝑔𝑒</m:t>
                    </m:r>
                  </m:oMath>
                </a14:m>
                <a:r>
                  <a:rPr lang="en-US" altLang="ko-KR" sz="19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033963"/>
              </a:xfrm>
              <a:blipFill>
                <a:blip r:embed="rId2"/>
                <a:stretch>
                  <a:fillRect l="-464" t="-1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90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Super graph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29272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900" dirty="0">
                    <a:solidFill>
                      <a:schemeClr val="tx1"/>
                    </a:solidFill>
                  </a:rPr>
                  <a:t>Role</a:t>
                </a:r>
              </a:p>
              <a:p>
                <a:pPr lvl="1"/>
                <a:r>
                  <a:rPr lang="en-US" altLang="ko-KR" sz="1900" dirty="0">
                    <a:solidFill>
                      <a:schemeClr val="tx1"/>
                    </a:solidFill>
                  </a:rPr>
                  <a:t>For each task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, connect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sz="1900" dirty="0">
                    <a:solidFill>
                      <a:schemeClr val="tx1"/>
                    </a:solidFill>
                  </a:rPr>
                  <a:t>Allow the training of one graph to facilitate the training of the other</a:t>
                </a:r>
              </a:p>
              <a:p>
                <a:pPr lvl="1"/>
                <a:r>
                  <a:rPr lang="en-US" altLang="ko-KR" sz="1900" dirty="0">
                    <a:solidFill>
                      <a:schemeClr val="tx1"/>
                    </a:solidFill>
                  </a:rPr>
                  <a:t>Propagate the most relevant knowledge from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 through GCN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𝑀𝑃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[: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acc>
                      <m:accPr>
                        <m:chr m:val="̂"/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r>
                  <a:rPr lang="en-US" altLang="ko-KR" sz="1900" dirty="0">
                    <a:solidFill>
                      <a:schemeClr val="tx1"/>
                    </a:solidFill>
                  </a:rPr>
                  <a:t>Notation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sz="1900" dirty="0">
                    <a:solidFill>
                      <a:schemeClr val="tx1"/>
                    </a:solidFill>
                  </a:rPr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) : vertices from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sz="1900" dirty="0">
                    <a:solidFill>
                      <a:schemeClr val="tx1"/>
                    </a:solidFill>
                  </a:rPr>
                  <a:t>Edges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𝒮</m:t>
                                  </m:r>
                                </m:sub>
                                <m:sup>
                                  <m: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𝒢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)×(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) : edges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 + edges b/t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endParaRPr lang="en-US" altLang="ko-KR" sz="1900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altLang="ko-KR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r>
                          <a:rPr lang="en-US" altLang="ko-KR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9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sz="19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9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9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9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9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9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9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sSup>
                                              <m:sSupPr>
                                                <m:ctrlPr>
                                                  <a:rPr lang="en-US" altLang="ko-KR" sz="19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9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9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9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9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9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altLang="ko-KR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19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9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ko-KR" sz="19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𝑡𝑎𝑠𝑘𝑠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𝑐𝑙𝑎𝑠𝑠𝑒𝑠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𝑚𝑒𝑡𝑎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𝑘𝑛𝑜𝑤𝑙𝑒𝑑𝑔𝑒</m:t>
                    </m:r>
                  </m:oMath>
                </a14:m>
                <a:r>
                  <a:rPr lang="en-US" altLang="ko-KR" sz="19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292725"/>
              </a:xfrm>
              <a:blipFill>
                <a:blip r:embed="rId2"/>
                <a:stretch>
                  <a:fillRect l="-464" t="-1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64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A6FF57E-335A-45A1-99E0-F1C421C2D5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6832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600" dirty="0"/>
                  <a:t>Modulation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600" dirty="0"/>
                  <a:t>)</a:t>
                </a:r>
                <a:endParaRPr lang="ko-KR" altLang="en-US" sz="36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A6FF57E-335A-45A1-99E0-F1C421C2D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68325"/>
              </a:xfrm>
              <a:blipFill>
                <a:blip r:embed="rId2"/>
                <a:stretch>
                  <a:fillRect l="-1797" t="-29032" b="-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033963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900" dirty="0"/>
                  <a:t>Role</a:t>
                </a:r>
              </a:p>
              <a:p>
                <a:pPr lvl="1"/>
                <a:r>
                  <a:rPr lang="en-US" altLang="ko-KR" sz="1900" dirty="0"/>
                  <a:t>Incorporate the task-specific information to globally shared meta-learner</a:t>
                </a:r>
              </a:p>
              <a:p>
                <a:pPr lvl="1"/>
                <a:r>
                  <a:rPr lang="en-US" altLang="ko-KR" sz="1900" dirty="0"/>
                  <a:t>Provide customized initialization for each task utilizing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9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en-US" altLang="ko-KR" sz="1900" dirty="0"/>
              </a:p>
              <a:p>
                <a:pPr lvl="1"/>
                <a:endParaRPr lang="en-US" altLang="ko-KR" sz="1900" dirty="0"/>
              </a:p>
              <a:p>
                <a:r>
                  <a:rPr lang="en-US" altLang="ko-KR" sz="1900" dirty="0"/>
                  <a:t>Notation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900" b="0" dirty="0"/>
                  <a:t> : </a:t>
                </a:r>
                <a:r>
                  <a:rPr lang="en-US" altLang="ko-KR" sz="1900" dirty="0"/>
                  <a:t>Globally shared initial parameter </a:t>
                </a:r>
                <a:endParaRPr lang="en-US" altLang="ko-KR" sz="19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𝑀𝑒𝑎𝑛𝑃𝑜𝑜𝑙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900" dirty="0"/>
                  <a:t> : task-specific dense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19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𝑀𝑒𝑎𝑛𝑃𝑜𝑜𝑙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ko-KR" sz="1900" dirty="0"/>
                  <a:t>: task-specific dense representation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en-US" altLang="ko-KR" sz="1900" dirty="0"/>
              </a:p>
              <a:p>
                <a:pPr marL="457200" lvl="1" indent="0">
                  <a:buNone/>
                </a:pPr>
                <a:endParaRPr lang="en-US" altLang="ko-KR" sz="1900" dirty="0"/>
              </a:p>
              <a:p>
                <a:pPr marL="457200" lvl="1" indent="0">
                  <a:buNone/>
                </a:pPr>
                <a:r>
                  <a:rPr lang="en-US" altLang="ko-KR" sz="1900" dirty="0"/>
                  <a:t>* Autoencoder-based dense representation is for the well-discriminated task representation which may be hard to learn by merely utilizing the loss signal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p>
                    </m:sSubSup>
                  </m:oMath>
                </a14:m>
                <a:endParaRPr lang="en-US" altLang="ko-KR" sz="1900" dirty="0"/>
              </a:p>
              <a:p>
                <a:pPr lvl="1"/>
                <a:endParaRPr lang="en-US" altLang="ko-KR" sz="1900" dirty="0"/>
              </a:p>
              <a:p>
                <a:r>
                  <a:rPr lang="en-US" altLang="ko-KR" sz="1900" dirty="0"/>
                  <a:t>Modulation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9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033963"/>
              </a:xfrm>
              <a:blipFill>
                <a:blip r:embed="rId3"/>
                <a:stretch>
                  <a:fillRect l="-464" t="-1211" b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92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00475"/>
                <a:ext cx="10515600" cy="2914650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1900" dirty="0"/>
                  <a:t>For each task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1900" dirty="0"/>
              </a:p>
              <a:p>
                <a:pPr marL="914400" lvl="1" indent="-457200">
                  <a:buAutoNum type="arabicPeriod"/>
                </a:pPr>
                <a:r>
                  <a:rPr lang="en-US" altLang="ko-KR" sz="1900" dirty="0"/>
                  <a:t>Construct the prototype-based relational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/>
              </a:p>
              <a:p>
                <a:pPr marL="914400" lvl="1" indent="-457200">
                  <a:buAutoNum type="arabicPeriod"/>
                </a:pPr>
                <a:r>
                  <a:rPr lang="en-US" altLang="ko-KR" sz="1900" dirty="0"/>
                  <a:t>Compute the super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/>
              </a:p>
              <a:p>
                <a:pPr marL="914400" lvl="1" indent="-457200">
                  <a:buAutoNum type="arabicPeriod"/>
                </a:pPr>
                <a:r>
                  <a:rPr lang="en-US" altLang="ko-KR" sz="1900" dirty="0"/>
                  <a:t>Apply GNN on super graph to get enriched representation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en-US" altLang="ko-KR" sz="1900" dirty="0"/>
              </a:p>
              <a:p>
                <a:pPr marL="914400" lvl="1" indent="-457200">
                  <a:buAutoNum type="arabicPeriod"/>
                </a:pPr>
                <a:r>
                  <a:rPr lang="en-US" altLang="ko-KR" sz="1900" dirty="0"/>
                  <a:t>Aggregate and compute dense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9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en-US" altLang="ko-KR" sz="1900" dirty="0"/>
                  <a:t> using the autoencoders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sz="1900" dirty="0"/>
                  <a:t>Modulate the globally shared initialization to derive task-specific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marL="914400" lvl="1" indent="-457200">
                  <a:buAutoNum type="arabicPeriod"/>
                </a:pPr>
                <a:r>
                  <a:rPr lang="en-US" altLang="ko-KR" sz="1900" dirty="0"/>
                  <a:t>Apply adaptation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𝑜𝑖</m:t>
                            </m:r>
                          </m:sub>
                        </m:sSub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b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/>
              </a:p>
              <a:p>
                <a:pPr marL="457200" indent="-457200">
                  <a:buAutoNum type="arabicPeriod"/>
                </a:pPr>
                <a:r>
                  <a:rPr lang="en-US" altLang="ko-KR" sz="1900" dirty="0"/>
                  <a:t>Apply meta-update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𝑡𝑠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1900" dirty="0"/>
              </a:p>
              <a:p>
                <a:pPr marL="0" indent="0">
                  <a:buNone/>
                </a:pPr>
                <a:endParaRPr lang="en-US" altLang="ko-KR" sz="19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00475"/>
                <a:ext cx="10515600" cy="2914650"/>
              </a:xfrm>
              <a:blipFill>
                <a:blip r:embed="rId2"/>
                <a:stretch>
                  <a:fillRect l="-754" t="-3340" b="-21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809FB2-F3B1-4560-BD12-3A451788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35316"/>
            <a:ext cx="8410575" cy="366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747CA6-9039-4A6B-8729-3CA20BB67F48}"/>
                  </a:ext>
                </a:extLst>
              </p:cNvPr>
              <p:cNvSpPr txBox="1"/>
              <p:nvPr/>
            </p:nvSpPr>
            <p:spPr>
              <a:xfrm>
                <a:off x="8356973" y="650296"/>
                <a:ext cx="3835027" cy="1038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𝑑𝑒𝑐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𝑒𝑛𝑐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𝑑𝑒𝑐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𝑒𝑛𝑐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747CA6-9039-4A6B-8729-3CA20BB67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73" y="650296"/>
                <a:ext cx="3835027" cy="1038218"/>
              </a:xfrm>
              <a:prstGeom prst="rect">
                <a:avLst/>
              </a:prstGeom>
              <a:blipFill>
                <a:blip r:embed="rId4"/>
                <a:stretch>
                  <a:fillRect b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30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F57E-335A-45A1-99E0-F1C421C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Experiment – 2D regression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1528"/>
                <a:ext cx="10515600" cy="398990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900" dirty="0"/>
                  <a:t>2 prototypes, 6 meta knowledges</a:t>
                </a:r>
                <a:endParaRPr lang="en-US" altLang="ko-KR" sz="1900" b="0" i="1" dirty="0">
                  <a:latin typeface="Cambria Math" panose="02040503050406030204" pitchFamily="18" charset="0"/>
                </a:endParaRPr>
              </a:p>
              <a:p>
                <a:endParaRPr lang="en-US" altLang="ko-KR" sz="19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e>
                    </m:d>
                  </m:oMath>
                </a14:m>
                <a:endParaRPr lang="en-US" altLang="ko-KR" sz="1900" dirty="0"/>
              </a:p>
              <a:p>
                <a:r>
                  <a:rPr lang="en-US" altLang="ko-KR" sz="1900" dirty="0"/>
                  <a:t>Dataset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sz="19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sz="19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9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𝑞𝑠</m:t>
                        </m:r>
                      </m:sub>
                    </m:sSub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𝑞𝑠</m:t>
                        </m:r>
                      </m:sub>
                    </m:sSub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9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9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E4D6C-6E91-49F4-957E-4CA912169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1528"/>
                <a:ext cx="10515600" cy="3989901"/>
              </a:xfrm>
              <a:blipFill>
                <a:blip r:embed="rId2"/>
                <a:stretch>
                  <a:fillRect l="-464" t="-1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49CAC4E-92FF-488D-A4BB-8466033C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71" y="2856224"/>
            <a:ext cx="4403342" cy="2622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18C38D-AC0F-4695-839C-E391D17CF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474" y="233082"/>
            <a:ext cx="3028137" cy="2457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194816-A1C6-4FE7-9E07-0BB66E2DA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47" y="5779928"/>
            <a:ext cx="11470105" cy="844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925408-C38B-419C-8FBC-019F3A0D1EDC}"/>
              </a:ext>
            </a:extLst>
          </p:cNvPr>
          <p:cNvSpPr txBox="1"/>
          <p:nvPr/>
        </p:nvSpPr>
        <p:spPr>
          <a:xfrm>
            <a:off x="6651026" y="268810"/>
            <a:ext cx="1128323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3D curve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A5338-0533-45D9-95EF-BED04C5D18B2}"/>
              </a:ext>
            </a:extLst>
          </p:cNvPr>
          <p:cNvSpPr txBox="1"/>
          <p:nvPr/>
        </p:nvSpPr>
        <p:spPr>
          <a:xfrm>
            <a:off x="6736087" y="220033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curve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B41F6-EA63-4281-8A92-912610C52004}"/>
              </a:ext>
            </a:extLst>
          </p:cNvPr>
          <p:cNvSpPr txBox="1"/>
          <p:nvPr/>
        </p:nvSpPr>
        <p:spPr>
          <a:xfrm>
            <a:off x="9378868" y="220985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90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757</Words>
  <Application>Microsoft Macintosh PowerPoint</Application>
  <PresentationFormat>와이드스크린</PresentationFormat>
  <Paragraphs>143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Automated Relational Meta Learning  Accepted in ICLR 2020</vt:lpstr>
      <vt:lpstr>Overview</vt:lpstr>
      <vt:lpstr>Content</vt:lpstr>
      <vt:lpstr>Prototype based relational graph</vt:lpstr>
      <vt:lpstr>Meta knowledge graph</vt:lpstr>
      <vt:lpstr>Super graph</vt:lpstr>
      <vt:lpstr>Modulation function (θ_0→θ_0i)</vt:lpstr>
      <vt:lpstr>PowerPoint 프레젠테이션</vt:lpstr>
      <vt:lpstr>Experiment – 2D regression</vt:lpstr>
      <vt:lpstr>Experiment – classification</vt:lpstr>
      <vt:lpstr>Experiment – quantitative analysis</vt:lpstr>
      <vt:lpstr>Experiment – quantitative analysis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Relational Meta-Learning</dc:title>
  <dc:creator>USER</dc:creator>
  <cp:lastModifiedBy>Microsoft Office User</cp:lastModifiedBy>
  <cp:revision>52</cp:revision>
  <dcterms:created xsi:type="dcterms:W3CDTF">2020-08-25T09:27:24Z</dcterms:created>
  <dcterms:modified xsi:type="dcterms:W3CDTF">2021-07-09T09:10:27Z</dcterms:modified>
</cp:coreProperties>
</file>