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61" r:id="rId4"/>
    <p:sldId id="262" r:id="rId5"/>
    <p:sldId id="263" r:id="rId6"/>
    <p:sldId id="264" r:id="rId7"/>
    <p:sldId id="265" r:id="rId8"/>
    <p:sldId id="260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고 경렬" userId="fe86d76d54a4843a" providerId="LiveId" clId="{79AE4AFC-1863-4466-AAC0-B021F77F08E4}"/>
    <pc:docChg chg="undo custSel addSld delSld modSld">
      <pc:chgData name="고 경렬" userId="fe86d76d54a4843a" providerId="LiveId" clId="{79AE4AFC-1863-4466-AAC0-B021F77F08E4}" dt="2021-02-24T11:14:50.898" v="3889" actId="20577"/>
      <pc:docMkLst>
        <pc:docMk/>
      </pc:docMkLst>
      <pc:sldChg chg="modSp del">
        <pc:chgData name="고 경렬" userId="fe86d76d54a4843a" providerId="LiveId" clId="{79AE4AFC-1863-4466-AAC0-B021F77F08E4}" dt="2021-02-24T09:12:11.162" v="132" actId="2696"/>
        <pc:sldMkLst>
          <pc:docMk/>
          <pc:sldMk cId="2698057729" sldId="259"/>
        </pc:sldMkLst>
        <pc:spChg chg="mod">
          <ac:chgData name="고 경렬" userId="fe86d76d54a4843a" providerId="LiveId" clId="{79AE4AFC-1863-4466-AAC0-B021F77F08E4}" dt="2021-02-24T09:01:09.066" v="20" actId="20577"/>
          <ac:spMkLst>
            <pc:docMk/>
            <pc:sldMk cId="2698057729" sldId="259"/>
            <ac:spMk id="3" creationId="{969CDB28-D3B2-42D8-928C-65AF5D899C5E}"/>
          </ac:spMkLst>
        </pc:spChg>
      </pc:sldChg>
      <pc:sldChg chg="modSp">
        <pc:chgData name="고 경렬" userId="fe86d76d54a4843a" providerId="LiveId" clId="{79AE4AFC-1863-4466-AAC0-B021F77F08E4}" dt="2021-02-24T10:59:24.468" v="3414" actId="20577"/>
        <pc:sldMkLst>
          <pc:docMk/>
          <pc:sldMk cId="104475965" sldId="260"/>
        </pc:sldMkLst>
        <pc:spChg chg="mod">
          <ac:chgData name="고 경렬" userId="fe86d76d54a4843a" providerId="LiveId" clId="{79AE4AFC-1863-4466-AAC0-B021F77F08E4}" dt="2021-02-24T10:59:24.468" v="3414" actId="20577"/>
          <ac:spMkLst>
            <pc:docMk/>
            <pc:sldMk cId="104475965" sldId="260"/>
            <ac:spMk id="3" creationId="{FA7B0AA5-B498-4C85-B5F8-C7D6D10E200B}"/>
          </ac:spMkLst>
        </pc:spChg>
      </pc:sldChg>
      <pc:sldChg chg="addSp delSp modSp">
        <pc:chgData name="고 경렬" userId="fe86d76d54a4843a" providerId="LiveId" clId="{79AE4AFC-1863-4466-AAC0-B021F77F08E4}" dt="2021-02-24T09:15:34.992" v="180" actId="20577"/>
        <pc:sldMkLst>
          <pc:docMk/>
          <pc:sldMk cId="4277982799" sldId="264"/>
        </pc:sldMkLst>
        <pc:spChg chg="mod">
          <ac:chgData name="고 경렬" userId="fe86d76d54a4843a" providerId="LiveId" clId="{79AE4AFC-1863-4466-AAC0-B021F77F08E4}" dt="2021-02-24T09:15:34.992" v="180" actId="20577"/>
          <ac:spMkLst>
            <pc:docMk/>
            <pc:sldMk cId="4277982799" sldId="264"/>
            <ac:spMk id="3" creationId="{7848D051-E035-456D-893A-D84724F0C9F2}"/>
          </ac:spMkLst>
        </pc:spChg>
        <pc:picChg chg="del">
          <ac:chgData name="고 경렬" userId="fe86d76d54a4843a" providerId="LiveId" clId="{79AE4AFC-1863-4466-AAC0-B021F77F08E4}" dt="2021-02-24T09:10:14.278" v="25" actId="478"/>
          <ac:picMkLst>
            <pc:docMk/>
            <pc:sldMk cId="4277982799" sldId="264"/>
            <ac:picMk id="4" creationId="{AF6EDC6A-33AE-4E03-88CC-D901E3E161DA}"/>
          </ac:picMkLst>
        </pc:picChg>
        <pc:picChg chg="add mod">
          <ac:chgData name="고 경렬" userId="fe86d76d54a4843a" providerId="LiveId" clId="{79AE4AFC-1863-4466-AAC0-B021F77F08E4}" dt="2021-02-24T09:11:16.264" v="118" actId="1037"/>
          <ac:picMkLst>
            <pc:docMk/>
            <pc:sldMk cId="4277982799" sldId="264"/>
            <ac:picMk id="5" creationId="{BDBE4846-7BD9-4450-BBB5-13B66B15787B}"/>
          </ac:picMkLst>
        </pc:picChg>
        <pc:picChg chg="add mod">
          <ac:chgData name="고 경렬" userId="fe86d76d54a4843a" providerId="LiveId" clId="{79AE4AFC-1863-4466-AAC0-B021F77F08E4}" dt="2021-02-24T09:11:16.264" v="118" actId="1037"/>
          <ac:picMkLst>
            <pc:docMk/>
            <pc:sldMk cId="4277982799" sldId="264"/>
            <ac:picMk id="6" creationId="{6CEF32E4-1FDF-4672-99D7-5DBDA1CBB853}"/>
          </ac:picMkLst>
        </pc:picChg>
      </pc:sldChg>
      <pc:sldChg chg="addSp delSp modSp add">
        <pc:chgData name="고 경렬" userId="fe86d76d54a4843a" providerId="LiveId" clId="{79AE4AFC-1863-4466-AAC0-B021F77F08E4}" dt="2021-02-24T09:18:26.451" v="211" actId="1035"/>
        <pc:sldMkLst>
          <pc:docMk/>
          <pc:sldMk cId="3341581073" sldId="265"/>
        </pc:sldMkLst>
        <pc:spChg chg="mod">
          <ac:chgData name="고 경렬" userId="fe86d76d54a4843a" providerId="LiveId" clId="{79AE4AFC-1863-4466-AAC0-B021F77F08E4}" dt="2021-02-24T09:11:32.430" v="130" actId="27636"/>
          <ac:spMkLst>
            <pc:docMk/>
            <pc:sldMk cId="3341581073" sldId="265"/>
            <ac:spMk id="3" creationId="{7848D051-E035-456D-893A-D84724F0C9F2}"/>
          </ac:spMkLst>
        </pc:spChg>
        <pc:picChg chg="del">
          <ac:chgData name="고 경렬" userId="fe86d76d54a4843a" providerId="LiveId" clId="{79AE4AFC-1863-4466-AAC0-B021F77F08E4}" dt="2021-02-24T09:12:07.106" v="131" actId="478"/>
          <ac:picMkLst>
            <pc:docMk/>
            <pc:sldMk cId="3341581073" sldId="265"/>
            <ac:picMk id="4" creationId="{AF6EDC6A-33AE-4E03-88CC-D901E3E161DA}"/>
          </ac:picMkLst>
        </pc:picChg>
        <pc:picChg chg="add mod modCrop">
          <ac:chgData name="고 경렬" userId="fe86d76d54a4843a" providerId="LiveId" clId="{79AE4AFC-1863-4466-AAC0-B021F77F08E4}" dt="2021-02-24T09:18:26.451" v="211" actId="1035"/>
          <ac:picMkLst>
            <pc:docMk/>
            <pc:sldMk cId="3341581073" sldId="265"/>
            <ac:picMk id="5" creationId="{ABC2AE40-46B1-4BC2-831B-8FD0B10783AD}"/>
          </ac:picMkLst>
        </pc:picChg>
      </pc:sldChg>
      <pc:sldChg chg="addSp delSp modSp add">
        <pc:chgData name="고 경렬" userId="fe86d76d54a4843a" providerId="LiveId" clId="{79AE4AFC-1863-4466-AAC0-B021F77F08E4}" dt="2021-02-24T10:17:54.349" v="2305" actId="20577"/>
        <pc:sldMkLst>
          <pc:docMk/>
          <pc:sldMk cId="680699143" sldId="266"/>
        </pc:sldMkLst>
        <pc:spChg chg="mod">
          <ac:chgData name="고 경렬" userId="fe86d76d54a4843a" providerId="LiveId" clId="{79AE4AFC-1863-4466-AAC0-B021F77F08E4}" dt="2021-02-24T09:19:13.477" v="255" actId="20577"/>
          <ac:spMkLst>
            <pc:docMk/>
            <pc:sldMk cId="680699143" sldId="266"/>
            <ac:spMk id="2" creationId="{FEBC00C8-F3C0-482A-A2AF-A21737095CAE}"/>
          </ac:spMkLst>
        </pc:spChg>
        <pc:spChg chg="mod">
          <ac:chgData name="고 경렬" userId="fe86d76d54a4843a" providerId="LiveId" clId="{79AE4AFC-1863-4466-AAC0-B021F77F08E4}" dt="2021-02-24T10:17:54.349" v="2305" actId="20577"/>
          <ac:spMkLst>
            <pc:docMk/>
            <pc:sldMk cId="680699143" sldId="266"/>
            <ac:spMk id="3" creationId="{93838CA3-C0C3-4C44-9CB7-6E7544CB6F2B}"/>
          </ac:spMkLst>
        </pc:spChg>
        <pc:spChg chg="add mod">
          <ac:chgData name="고 경렬" userId="fe86d76d54a4843a" providerId="LiveId" clId="{79AE4AFC-1863-4466-AAC0-B021F77F08E4}" dt="2021-02-24T10:15:43.219" v="2221" actId="14100"/>
          <ac:spMkLst>
            <pc:docMk/>
            <pc:sldMk cId="680699143" sldId="266"/>
            <ac:spMk id="7" creationId="{5BB71848-65B2-4882-857C-502EC5F4C8ED}"/>
          </ac:spMkLst>
        </pc:spChg>
        <pc:cxnChg chg="add del mod">
          <ac:chgData name="고 경렬" userId="fe86d76d54a4843a" providerId="LiveId" clId="{79AE4AFC-1863-4466-AAC0-B021F77F08E4}" dt="2021-02-24T10:14:40.300" v="2209" actId="478"/>
          <ac:cxnSpMkLst>
            <pc:docMk/>
            <pc:sldMk cId="680699143" sldId="266"/>
            <ac:cxnSpMk id="5" creationId="{12BED8D3-DCD3-436D-A6C7-C6B807C8F7BF}"/>
          </ac:cxnSpMkLst>
        </pc:cxnChg>
      </pc:sldChg>
      <pc:sldChg chg="addSp modSp add">
        <pc:chgData name="고 경렬" userId="fe86d76d54a4843a" providerId="LiveId" clId="{79AE4AFC-1863-4466-AAC0-B021F77F08E4}" dt="2021-02-24T10:34:24.859" v="2808" actId="1036"/>
        <pc:sldMkLst>
          <pc:docMk/>
          <pc:sldMk cId="402338598" sldId="267"/>
        </pc:sldMkLst>
        <pc:spChg chg="mod">
          <ac:chgData name="고 경렬" userId="fe86d76d54a4843a" providerId="LiveId" clId="{79AE4AFC-1863-4466-AAC0-B021F77F08E4}" dt="2021-02-24T10:34:24.859" v="2808" actId="1036"/>
          <ac:spMkLst>
            <pc:docMk/>
            <pc:sldMk cId="402338598" sldId="267"/>
            <ac:spMk id="3" creationId="{93838CA3-C0C3-4C44-9CB7-6E7544CB6F2B}"/>
          </ac:spMkLst>
        </pc:spChg>
        <pc:spChg chg="add mod">
          <ac:chgData name="고 경렬" userId="fe86d76d54a4843a" providerId="LiveId" clId="{79AE4AFC-1863-4466-AAC0-B021F77F08E4}" dt="2021-02-24T10:26:57.800" v="2399" actId="208"/>
          <ac:spMkLst>
            <pc:docMk/>
            <pc:sldMk cId="402338598" sldId="267"/>
            <ac:spMk id="6" creationId="{79158090-BA7D-44BF-AC3E-DDE7EB6726B5}"/>
          </ac:spMkLst>
        </pc:spChg>
        <pc:spChg chg="add mod ord">
          <ac:chgData name="고 경렬" userId="fe86d76d54a4843a" providerId="LiveId" clId="{79AE4AFC-1863-4466-AAC0-B021F77F08E4}" dt="2021-02-24T10:28:45.805" v="2476" actId="1038"/>
          <ac:spMkLst>
            <pc:docMk/>
            <pc:sldMk cId="402338598" sldId="267"/>
            <ac:spMk id="7" creationId="{B7B27DF3-9692-4236-BD89-2FC61F9C547E}"/>
          </ac:spMkLst>
        </pc:spChg>
        <pc:picChg chg="add mod">
          <ac:chgData name="고 경렬" userId="fe86d76d54a4843a" providerId="LiveId" clId="{79AE4AFC-1863-4466-AAC0-B021F77F08E4}" dt="2021-02-24T10:28:45.805" v="2476" actId="1038"/>
          <ac:picMkLst>
            <pc:docMk/>
            <pc:sldMk cId="402338598" sldId="267"/>
            <ac:picMk id="4" creationId="{4F2A6892-38C4-4C1B-9D41-6FE6C3803A0B}"/>
          </ac:picMkLst>
        </pc:picChg>
        <pc:picChg chg="add mod modCrop">
          <ac:chgData name="고 경렬" userId="fe86d76d54a4843a" providerId="LiveId" clId="{79AE4AFC-1863-4466-AAC0-B021F77F08E4}" dt="2021-02-24T10:26:23.949" v="2393" actId="1076"/>
          <ac:picMkLst>
            <pc:docMk/>
            <pc:sldMk cId="402338598" sldId="267"/>
            <ac:picMk id="5" creationId="{EC669F10-5944-4216-90DC-CD5B56D53B89}"/>
          </ac:picMkLst>
        </pc:picChg>
      </pc:sldChg>
      <pc:sldChg chg="modSp add">
        <pc:chgData name="고 경렬" userId="fe86d76d54a4843a" providerId="LiveId" clId="{79AE4AFC-1863-4466-AAC0-B021F77F08E4}" dt="2021-02-24T10:55:27.357" v="3288" actId="27636"/>
        <pc:sldMkLst>
          <pc:docMk/>
          <pc:sldMk cId="3261667967" sldId="268"/>
        </pc:sldMkLst>
        <pc:spChg chg="mod">
          <ac:chgData name="고 경렬" userId="fe86d76d54a4843a" providerId="LiveId" clId="{79AE4AFC-1863-4466-AAC0-B021F77F08E4}" dt="2021-02-24T10:35:03.803" v="2809"/>
          <ac:spMkLst>
            <pc:docMk/>
            <pc:sldMk cId="3261667967" sldId="268"/>
            <ac:spMk id="2" creationId="{B9CAB3F2-6753-4A7C-9387-53BF5CFE5491}"/>
          </ac:spMkLst>
        </pc:spChg>
        <pc:spChg chg="mod">
          <ac:chgData name="고 경렬" userId="fe86d76d54a4843a" providerId="LiveId" clId="{79AE4AFC-1863-4466-AAC0-B021F77F08E4}" dt="2021-02-24T10:55:27.357" v="3288" actId="27636"/>
          <ac:spMkLst>
            <pc:docMk/>
            <pc:sldMk cId="3261667967" sldId="268"/>
            <ac:spMk id="3" creationId="{1E314E99-2A9D-49FE-A393-0D7818167D6A}"/>
          </ac:spMkLst>
        </pc:spChg>
      </pc:sldChg>
      <pc:sldChg chg="modSp add">
        <pc:chgData name="고 경렬" userId="fe86d76d54a4843a" providerId="LiveId" clId="{79AE4AFC-1863-4466-AAC0-B021F77F08E4}" dt="2021-02-24T11:14:50.898" v="3889" actId="20577"/>
        <pc:sldMkLst>
          <pc:docMk/>
          <pc:sldMk cId="847410231" sldId="269"/>
        </pc:sldMkLst>
        <pc:spChg chg="mod">
          <ac:chgData name="고 경렬" userId="fe86d76d54a4843a" providerId="LiveId" clId="{79AE4AFC-1863-4466-AAC0-B021F77F08E4}" dt="2021-02-24T11:14:50.898" v="3889" actId="20577"/>
          <ac:spMkLst>
            <pc:docMk/>
            <pc:sldMk cId="847410231" sldId="269"/>
            <ac:spMk id="3" creationId="{FA7B0AA5-B498-4C85-B5F8-C7D6D10E20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7800F-CE18-40AE-ADEB-64C90372E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EA22E7-9188-40C3-8B2B-B1264B626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2E699-A403-4A05-9847-FD25182F1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CB27-6530-4D85-9F74-FF073B36A0AB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BFF4A-752D-4D6C-8908-28B8CED9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6FD17-705A-4710-A186-A2312ED7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2A64-56A4-4059-9CD5-3E29D4662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18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B3487-75A5-4A87-8FE6-46A56B3B3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E074AB-405B-4181-B456-461179583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3C630-A6A2-4AB9-8814-CC405968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CB27-6530-4D85-9F74-FF073B36A0AB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103831-6DA8-447B-9287-066442A5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A2C485-9FB5-4DC8-B631-C1CBD3E7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2A64-56A4-4059-9CD5-3E29D4662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84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7B6919-2A7C-4C8B-B129-B15ED8EFF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37E2F1-7959-43DE-9D7D-EFAF1D77D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565314-E36A-449F-8029-67874EDE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CB27-6530-4D85-9F74-FF073B36A0AB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3490E-278D-4926-B2C5-5A8F6D9A6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7C646A-8965-42DD-B24C-2DE3169B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2A64-56A4-4059-9CD5-3E29D4662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38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F7752-0B0E-4642-BD52-0683178B7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EBD699-271A-4A92-92CC-B87FD13A8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BD4A7-5BED-4F09-ADE4-799C71C4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CB27-6530-4D85-9F74-FF073B36A0AB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BCAD8C-64B9-49C8-94BD-6BA4B8782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D002-9137-4CC6-A13D-CC4FC2A0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2A64-56A4-4059-9CD5-3E29D4662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30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20565-D32F-49D4-ADF5-E67A2B2E4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FAFA25-4BB8-49C0-AFED-1DEB209C4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F38C9-2F47-477E-BFBA-2ACA31A7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CB27-6530-4D85-9F74-FF073B36A0AB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4FB15-B003-467B-A064-B1EA6A46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7CBDB-DEA4-459B-A955-CF01D48D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2A64-56A4-4059-9CD5-3E29D4662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79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F8576-DC60-4FE2-9A0C-BC4DE4DD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6892A4-887D-4C10-87DE-549B45385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A115DD-68C4-4DF5-9166-AA137875C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D8FAE0-3841-4CAE-AC98-9815AE28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CB27-6530-4D85-9F74-FF073B36A0AB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57ED87-787A-45EC-B1CD-A9475D49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64CF3D-04E2-4099-970F-D62143F9A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2A64-56A4-4059-9CD5-3E29D4662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43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44998-0133-4F27-ADA1-B23A5574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CF0896-BB78-4655-A105-AEE3BB419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C5002-B5D1-4C3F-AA70-909139C38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54BEB7-D41D-475E-A4B4-0F31D3D98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342883-2F0E-41B7-803D-6999612B0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2C0666-CB6B-44EC-975D-B2AF363C0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CB27-6530-4D85-9F74-FF073B36A0AB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751A70-A939-410C-8599-AB0AFA08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D6B78E-509C-4D81-9EAD-A9204846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2A64-56A4-4059-9CD5-3E29D4662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2C31-C8CA-4A59-BC8F-9FFC09F8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57E75A-729F-4B14-BB85-0029B668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CB27-6530-4D85-9F74-FF073B36A0AB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16480A-2A5E-4455-B593-A7E01D229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C178C9-F2AA-4B83-BC52-20ECBBEE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2A64-56A4-4059-9CD5-3E29D4662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18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485EA2-6DFC-4442-96B0-D6DDCADEC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CB27-6530-4D85-9F74-FF073B36A0AB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3E28EE-8EFA-4481-B32D-481FBDAE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3A0312-8109-49EB-A1B0-00A0D1BA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2A64-56A4-4059-9CD5-3E29D4662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03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DBAB2-B91E-4593-B9E6-39E78B5B0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4F250-0FD0-4561-AFB4-A8BE742A0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936CAB-DD85-4429-BFF3-DFC2DD83C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CA74BA-AF8E-43A5-BEA1-942839BE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CB27-6530-4D85-9F74-FF073B36A0AB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C6F581-7764-4AE3-B39F-34B95EA0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1AC4C6-F606-4019-8751-A374691A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2A64-56A4-4059-9CD5-3E29D4662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0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F0058-C060-4C64-AB6A-E09557774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4C2280-864C-47CE-84A7-72A88FFAD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9B99F5-211C-4CBE-A410-161A6ABB1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9DFFBF-0576-4B06-ACF1-45F35014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CB27-6530-4D85-9F74-FF073B36A0AB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82A7AF-468B-4667-9747-CFFF8485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59CAC7-E053-4B67-9DA0-BFD4AB5E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2A64-56A4-4059-9CD5-3E29D4662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76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E86E6B-F2BB-4C19-BDDF-04D7E6EA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B1B2B-E09D-4330-B558-AFF468619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76E11-48DB-415B-8188-E4CEF2B64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2CB27-6530-4D85-9F74-FF073B36A0AB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C1A247-3FC7-4704-8E99-CCE69CEAE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AEF74E-B664-4517-8CC3-2D326EDB3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2A64-56A4-4059-9CD5-3E29D4662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47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5CDD1-4BC4-45A1-99CA-0901AB3007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Deep Reinforcement Learning </a:t>
            </a:r>
            <a:br>
              <a:rPr lang="en-US" altLang="ko-KR" sz="3200" dirty="0"/>
            </a:br>
            <a:r>
              <a:rPr lang="en-US" altLang="ko-KR" sz="3200" dirty="0"/>
              <a:t>amidst Lifelong non-stationarity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2000" dirty="0" err="1"/>
              <a:t>Arxiv</a:t>
            </a: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F8FAAF-4C37-49BD-9486-432D7FC60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1883"/>
            <a:ext cx="9144000" cy="118284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Kyeong</a:t>
            </a:r>
            <a:r>
              <a:rPr lang="en-US" altLang="ko-KR" dirty="0"/>
              <a:t> </a:t>
            </a:r>
            <a:r>
              <a:rPr lang="en-US" altLang="ko-KR" dirty="0" err="1"/>
              <a:t>Ryeol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Go</a:t>
            </a:r>
          </a:p>
          <a:p>
            <a:r>
              <a:rPr lang="en-US" altLang="ko-KR" dirty="0"/>
              <a:t>M.S. Candidate of OSI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92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생각 풍선: 구름 모양 6">
            <a:extLst>
              <a:ext uri="{FF2B5EF4-FFF2-40B4-BE49-F238E27FC236}">
                <a16:creationId xmlns:a16="http://schemas.microsoft.com/office/drawing/2014/main" id="{B7B27DF3-9692-4236-BD89-2FC61F9C547E}"/>
              </a:ext>
            </a:extLst>
          </p:cNvPr>
          <p:cNvSpPr/>
          <p:nvPr/>
        </p:nvSpPr>
        <p:spPr>
          <a:xfrm>
            <a:off x="7308263" y="1110919"/>
            <a:ext cx="4245562" cy="2841955"/>
          </a:xfrm>
          <a:prstGeom prst="cloudCallout">
            <a:avLst>
              <a:gd name="adj1" fmla="val -68618"/>
              <a:gd name="adj2" fmla="val -488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BC00C8-F3C0-482A-A2AF-A21737095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Soft Latent Actor Critic (SLAC)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3838CA3-C0C3-4C44-9CB7-6E7544CB6F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24349"/>
                <a:ext cx="10515600" cy="200025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/>
                  <a:t>Augment the idea with maximum entropy RL?  Optimality!</a:t>
                </a:r>
              </a:p>
              <a:p>
                <a:r>
                  <a:rPr lang="en-US" altLang="ko-KR" b="0" dirty="0"/>
                  <a:t>Evidence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→  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Likelihood of the observed data from the past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altLang="ko-KR" dirty="0"/>
                  <a:t>steps</a:t>
                </a:r>
              </a:p>
              <a:p>
                <a:pPr lvl="1"/>
                <a:r>
                  <a:rPr lang="en-US" altLang="ko-KR" dirty="0"/>
                  <a:t>Optimality of the agent’s actions for future steps</a:t>
                </a:r>
              </a:p>
              <a:p>
                <a:pPr lvl="1"/>
                <a:r>
                  <a:rPr lang="en-US" altLang="ko-KR" dirty="0"/>
                  <a:t>Enable joint learning of “representation learning” and “optimal control”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3838CA3-C0C3-4C44-9CB7-6E7544CB6F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24349"/>
                <a:ext cx="10515600" cy="2000251"/>
              </a:xfrm>
              <a:blipFill>
                <a:blip r:embed="rId2"/>
                <a:stretch>
                  <a:fillRect l="-928" t="-66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4F2A6892-38C4-4C1B-9D41-6FE6C3803A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766" t="42083" r="20000" b="32639"/>
          <a:stretch/>
        </p:blipFill>
        <p:spPr>
          <a:xfrm>
            <a:off x="8010525" y="1517790"/>
            <a:ext cx="2694752" cy="18936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669F10-5944-4216-90DC-CD5B56D53B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110" t="26621" r="19609" b="30833"/>
          <a:stretch/>
        </p:blipFill>
        <p:spPr>
          <a:xfrm>
            <a:off x="2490376" y="1471878"/>
            <a:ext cx="3876674" cy="24235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158090-BA7D-44BF-AC3E-DDE7EB6726B5}"/>
              </a:ext>
            </a:extLst>
          </p:cNvPr>
          <p:cNvSpPr txBox="1"/>
          <p:nvPr/>
        </p:nvSpPr>
        <p:spPr>
          <a:xfrm>
            <a:off x="4333875" y="1476375"/>
            <a:ext cx="1943100" cy="189360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338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AB3F2-6753-4A7C-9387-53BF5CFE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Soft Latent Actor Critic (SLAC)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E314E99-2A9D-49FE-A393-0D7818167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/>
                  <a:t>Variational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+1: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  <m:nary>
                      <m:naryPr>
                        <m:chr m:val="∏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∏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Deriving ELBO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𝐾𝐿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+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+1: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+1: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1: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1: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e>
                    </m:d>
                  </m:oMath>
                </a14:m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E314E99-2A9D-49FE-A393-0D7818167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667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7BB6A-56DC-41C9-8B67-539BC3E5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Overall training process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A7B0AA5-B498-4C85-B5F8-C7D6D10E20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5100" y="1876425"/>
                <a:ext cx="1186180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ko-KR" dirty="0">
                    <a:latin typeface="Cambria Math" panose="02040503050406030204" pitchFamily="18" charset="0"/>
                  </a:rPr>
                  <a:t>Function approximator for both the Q-function and the policy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endParaRPr lang="en-US" altLang="ko-KR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>
                    <a:latin typeface="Cambria Math" panose="02040503050406030204" pitchFamily="18" charset="0"/>
                  </a:rPr>
                  <a:t>Alternate between the networks with stochastic gradient descent</a:t>
                </a:r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𝐾𝐿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∥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ko-KR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𝐾𝐿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∥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</m:d>
                  </m:oMath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:r>
                  <a:rPr lang="en-US" altLang="ko-KR" b="0" i="1" dirty="0">
                    <a:latin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≈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A7B0AA5-B498-4C85-B5F8-C7D6D10E20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100" y="1876425"/>
                <a:ext cx="11861800" cy="4351338"/>
              </a:xfrm>
              <a:blipFill>
                <a:blip r:embed="rId2"/>
                <a:stretch>
                  <a:fillRect l="-771"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41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C84F1-6D30-4455-AAEF-6F7696A6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7BCFBA-1759-42B9-96C2-13C95B060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400" dirty="0"/>
              <a:t>Levine, Sergey. "Reinforcement learning and control as probabilistic inference: Tutorial and review." </a:t>
            </a:r>
            <a:r>
              <a:rPr lang="en-US" altLang="ko-KR" sz="2400" i="1" dirty="0" err="1"/>
              <a:t>arXiv</a:t>
            </a:r>
            <a:r>
              <a:rPr lang="en-US" altLang="ko-KR" sz="2400" i="1" dirty="0"/>
              <a:t> preprint arXiv:1805.00909</a:t>
            </a:r>
            <a:r>
              <a:rPr lang="en-US" altLang="ko-KR" sz="2400" dirty="0"/>
              <a:t> (2018).</a:t>
            </a:r>
          </a:p>
          <a:p>
            <a:endParaRPr lang="en-US" altLang="ko-KR" sz="2400" dirty="0"/>
          </a:p>
          <a:p>
            <a:r>
              <a:rPr lang="en-US" altLang="ko-KR" sz="2400" dirty="0" err="1"/>
              <a:t>Haarnoja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Tuomas</a:t>
            </a:r>
            <a:r>
              <a:rPr lang="en-US" altLang="ko-KR" sz="2400" dirty="0"/>
              <a:t>, et al. "Soft actor-critic: Off-policy maximum entropy deep reinforcement learning with a stochastic actor." </a:t>
            </a:r>
            <a:r>
              <a:rPr lang="en-US" altLang="ko-KR" sz="2400" i="1" dirty="0"/>
              <a:t>International Conference on Machine Learning</a:t>
            </a:r>
            <a:r>
              <a:rPr lang="en-US" altLang="ko-KR" sz="2400" dirty="0"/>
              <a:t>. PMLR, 2018.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Lee, Alex X., et al. "Stochastic latent actor-critic: Deep reinforcement learning with a latent variable model." </a:t>
            </a:r>
            <a:r>
              <a:rPr lang="en-US" altLang="ko-KR" sz="2400" i="1" dirty="0" err="1"/>
              <a:t>arXiv</a:t>
            </a:r>
            <a:r>
              <a:rPr lang="en-US" altLang="ko-KR" sz="2400" i="1" dirty="0"/>
              <a:t> preprint arXiv:1907.00953</a:t>
            </a:r>
            <a:r>
              <a:rPr lang="en-US" altLang="ko-KR" sz="2400" dirty="0"/>
              <a:t> (2019).</a:t>
            </a:r>
          </a:p>
          <a:p>
            <a:endParaRPr lang="en-US" altLang="ko-KR" sz="2400" dirty="0"/>
          </a:p>
          <a:p>
            <a:r>
              <a:rPr lang="en-US" altLang="ko-KR" sz="2400" dirty="0" err="1"/>
              <a:t>Xie</a:t>
            </a:r>
            <a:r>
              <a:rPr lang="en-US" altLang="ko-KR" sz="2400" dirty="0"/>
              <a:t>, Annie, James Harrison, and Chelsea Finn. "Deep reinforcement learning amidst lifelong non-stationarity." </a:t>
            </a:r>
            <a:r>
              <a:rPr lang="en-US" altLang="ko-KR" sz="2400" i="1" dirty="0" err="1"/>
              <a:t>arXiv</a:t>
            </a:r>
            <a:r>
              <a:rPr lang="en-US" altLang="ko-KR" sz="2400" i="1" dirty="0"/>
              <a:t> preprint arXiv:2006.10701</a:t>
            </a:r>
            <a:r>
              <a:rPr lang="en-US" altLang="ko-KR" sz="2400" dirty="0"/>
              <a:t> (2020).</a:t>
            </a:r>
          </a:p>
        </p:txBody>
      </p:sp>
    </p:spTree>
    <p:extLst>
      <p:ext uri="{BB962C8B-B14F-4D97-AF65-F5344CB8AC3E}">
        <p14:creationId xmlns:p14="http://schemas.microsoft.com/office/powerpoint/2010/main" val="5354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143F2-5FBC-49FD-B136-374DAC41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Reinforcement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DA419C9-1448-435E-A0FE-77A9A9A083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Typical reinforcement learning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nary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,..,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Most probable trajectory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dirty="0"/>
                  <a:t> Trajectory from the optimal policy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DA419C9-1448-435E-A0FE-77A9A9A083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4202" r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8D5952D-12ED-46CF-A746-EB081CD457B1}"/>
              </a:ext>
            </a:extLst>
          </p:cNvPr>
          <p:cNvCxnSpPr/>
          <p:nvPr/>
        </p:nvCxnSpPr>
        <p:spPr>
          <a:xfrm>
            <a:off x="3457575" y="5219700"/>
            <a:ext cx="543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93E28D7F-6728-4D08-9B06-29AF53250209}"/>
              </a:ext>
            </a:extLst>
          </p:cNvPr>
          <p:cNvSpPr/>
          <p:nvPr/>
        </p:nvSpPr>
        <p:spPr>
          <a:xfrm>
            <a:off x="3486150" y="4486275"/>
            <a:ext cx="5353050" cy="723900"/>
          </a:xfrm>
          <a:custGeom>
            <a:avLst/>
            <a:gdLst>
              <a:gd name="connsiteX0" fmla="*/ 0 w 5353050"/>
              <a:gd name="connsiteY0" fmla="*/ 723900 h 723900"/>
              <a:gd name="connsiteX1" fmla="*/ 438150 w 5353050"/>
              <a:gd name="connsiteY1" fmla="*/ 419100 h 723900"/>
              <a:gd name="connsiteX2" fmla="*/ 542925 w 5353050"/>
              <a:gd name="connsiteY2" fmla="*/ 342900 h 723900"/>
              <a:gd name="connsiteX3" fmla="*/ 695325 w 5353050"/>
              <a:gd name="connsiteY3" fmla="*/ 228600 h 723900"/>
              <a:gd name="connsiteX4" fmla="*/ 762000 w 5353050"/>
              <a:gd name="connsiteY4" fmla="*/ 190500 h 723900"/>
              <a:gd name="connsiteX5" fmla="*/ 847725 w 5353050"/>
              <a:gd name="connsiteY5" fmla="*/ 133350 h 723900"/>
              <a:gd name="connsiteX6" fmla="*/ 885825 w 5353050"/>
              <a:gd name="connsiteY6" fmla="*/ 114300 h 723900"/>
              <a:gd name="connsiteX7" fmla="*/ 923925 w 5353050"/>
              <a:gd name="connsiteY7" fmla="*/ 85725 h 723900"/>
              <a:gd name="connsiteX8" fmla="*/ 971550 w 5353050"/>
              <a:gd name="connsiteY8" fmla="*/ 76200 h 723900"/>
              <a:gd name="connsiteX9" fmla="*/ 1038225 w 5353050"/>
              <a:gd name="connsiteY9" fmla="*/ 47625 h 723900"/>
              <a:gd name="connsiteX10" fmla="*/ 1114425 w 5353050"/>
              <a:gd name="connsiteY10" fmla="*/ 19050 h 723900"/>
              <a:gd name="connsiteX11" fmla="*/ 1219200 w 5353050"/>
              <a:gd name="connsiteY11" fmla="*/ 47625 h 723900"/>
              <a:gd name="connsiteX12" fmla="*/ 1676400 w 5353050"/>
              <a:gd name="connsiteY12" fmla="*/ 38100 h 723900"/>
              <a:gd name="connsiteX13" fmla="*/ 1743075 w 5353050"/>
              <a:gd name="connsiteY13" fmla="*/ 28575 h 723900"/>
              <a:gd name="connsiteX14" fmla="*/ 1838325 w 5353050"/>
              <a:gd name="connsiteY14" fmla="*/ 19050 h 723900"/>
              <a:gd name="connsiteX15" fmla="*/ 1895475 w 5353050"/>
              <a:gd name="connsiteY15" fmla="*/ 9525 h 723900"/>
              <a:gd name="connsiteX16" fmla="*/ 1981200 w 5353050"/>
              <a:gd name="connsiteY16" fmla="*/ 0 h 723900"/>
              <a:gd name="connsiteX17" fmla="*/ 2228850 w 5353050"/>
              <a:gd name="connsiteY17" fmla="*/ 9525 h 723900"/>
              <a:gd name="connsiteX18" fmla="*/ 2266950 w 5353050"/>
              <a:gd name="connsiteY18" fmla="*/ 19050 h 723900"/>
              <a:gd name="connsiteX19" fmla="*/ 2466975 w 5353050"/>
              <a:gd name="connsiteY19" fmla="*/ 57150 h 723900"/>
              <a:gd name="connsiteX20" fmla="*/ 2533650 w 5353050"/>
              <a:gd name="connsiteY20" fmla="*/ 76200 h 723900"/>
              <a:gd name="connsiteX21" fmla="*/ 2590800 w 5353050"/>
              <a:gd name="connsiteY21" fmla="*/ 95250 h 723900"/>
              <a:gd name="connsiteX22" fmla="*/ 2657475 w 5353050"/>
              <a:gd name="connsiteY22" fmla="*/ 114300 h 723900"/>
              <a:gd name="connsiteX23" fmla="*/ 2695575 w 5353050"/>
              <a:gd name="connsiteY23" fmla="*/ 133350 h 723900"/>
              <a:gd name="connsiteX24" fmla="*/ 2724150 w 5353050"/>
              <a:gd name="connsiteY24" fmla="*/ 142875 h 723900"/>
              <a:gd name="connsiteX25" fmla="*/ 2819400 w 5353050"/>
              <a:gd name="connsiteY25" fmla="*/ 180975 h 723900"/>
              <a:gd name="connsiteX26" fmla="*/ 2886075 w 5353050"/>
              <a:gd name="connsiteY26" fmla="*/ 200025 h 723900"/>
              <a:gd name="connsiteX27" fmla="*/ 2924175 w 5353050"/>
              <a:gd name="connsiteY27" fmla="*/ 209550 h 723900"/>
              <a:gd name="connsiteX28" fmla="*/ 3009900 w 5353050"/>
              <a:gd name="connsiteY28" fmla="*/ 238125 h 723900"/>
              <a:gd name="connsiteX29" fmla="*/ 3038475 w 5353050"/>
              <a:gd name="connsiteY29" fmla="*/ 247650 h 723900"/>
              <a:gd name="connsiteX30" fmla="*/ 3095625 w 5353050"/>
              <a:gd name="connsiteY30" fmla="*/ 257175 h 723900"/>
              <a:gd name="connsiteX31" fmla="*/ 3133725 w 5353050"/>
              <a:gd name="connsiteY31" fmla="*/ 266700 h 723900"/>
              <a:gd name="connsiteX32" fmla="*/ 3209925 w 5353050"/>
              <a:gd name="connsiteY32" fmla="*/ 276225 h 723900"/>
              <a:gd name="connsiteX33" fmla="*/ 3305175 w 5353050"/>
              <a:gd name="connsiteY33" fmla="*/ 295275 h 723900"/>
              <a:gd name="connsiteX34" fmla="*/ 3390900 w 5353050"/>
              <a:gd name="connsiteY34" fmla="*/ 314325 h 723900"/>
              <a:gd name="connsiteX35" fmla="*/ 3467100 w 5353050"/>
              <a:gd name="connsiteY35" fmla="*/ 352425 h 723900"/>
              <a:gd name="connsiteX36" fmla="*/ 3514725 w 5353050"/>
              <a:gd name="connsiteY36" fmla="*/ 361950 h 723900"/>
              <a:gd name="connsiteX37" fmla="*/ 3543300 w 5353050"/>
              <a:gd name="connsiteY37" fmla="*/ 371475 h 723900"/>
              <a:gd name="connsiteX38" fmla="*/ 3581400 w 5353050"/>
              <a:gd name="connsiteY38" fmla="*/ 381000 h 723900"/>
              <a:gd name="connsiteX39" fmla="*/ 3609975 w 5353050"/>
              <a:gd name="connsiteY39" fmla="*/ 390525 h 723900"/>
              <a:gd name="connsiteX40" fmla="*/ 3762375 w 5353050"/>
              <a:gd name="connsiteY40" fmla="*/ 409575 h 723900"/>
              <a:gd name="connsiteX41" fmla="*/ 3790950 w 5353050"/>
              <a:gd name="connsiteY41" fmla="*/ 419100 h 723900"/>
              <a:gd name="connsiteX42" fmla="*/ 4086225 w 5353050"/>
              <a:gd name="connsiteY42" fmla="*/ 419100 h 723900"/>
              <a:gd name="connsiteX43" fmla="*/ 4476750 w 5353050"/>
              <a:gd name="connsiteY43" fmla="*/ 409575 h 723900"/>
              <a:gd name="connsiteX44" fmla="*/ 4514850 w 5353050"/>
              <a:gd name="connsiteY44" fmla="*/ 428625 h 723900"/>
              <a:gd name="connsiteX45" fmla="*/ 4572000 w 5353050"/>
              <a:gd name="connsiteY45" fmla="*/ 447675 h 723900"/>
              <a:gd name="connsiteX46" fmla="*/ 4638675 w 5353050"/>
              <a:gd name="connsiteY46" fmla="*/ 476250 h 723900"/>
              <a:gd name="connsiteX47" fmla="*/ 4705350 w 5353050"/>
              <a:gd name="connsiteY47" fmla="*/ 485775 h 723900"/>
              <a:gd name="connsiteX48" fmla="*/ 4810125 w 5353050"/>
              <a:gd name="connsiteY48" fmla="*/ 504825 h 723900"/>
              <a:gd name="connsiteX49" fmla="*/ 4981575 w 5353050"/>
              <a:gd name="connsiteY49" fmla="*/ 514350 h 723900"/>
              <a:gd name="connsiteX50" fmla="*/ 5076825 w 5353050"/>
              <a:gd name="connsiteY50" fmla="*/ 523875 h 723900"/>
              <a:gd name="connsiteX51" fmla="*/ 5133975 w 5353050"/>
              <a:gd name="connsiteY51" fmla="*/ 542925 h 723900"/>
              <a:gd name="connsiteX52" fmla="*/ 5219700 w 5353050"/>
              <a:gd name="connsiteY52" fmla="*/ 590550 h 723900"/>
              <a:gd name="connsiteX53" fmla="*/ 5276850 w 5353050"/>
              <a:gd name="connsiteY53" fmla="*/ 638175 h 723900"/>
              <a:gd name="connsiteX54" fmla="*/ 5305425 w 5353050"/>
              <a:gd name="connsiteY54" fmla="*/ 647700 h 723900"/>
              <a:gd name="connsiteX55" fmla="*/ 5324475 w 5353050"/>
              <a:gd name="connsiteY55" fmla="*/ 676275 h 723900"/>
              <a:gd name="connsiteX56" fmla="*/ 5353050 w 5353050"/>
              <a:gd name="connsiteY56" fmla="*/ 695325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5353050" h="723900">
                <a:moveTo>
                  <a:pt x="0" y="723900"/>
                </a:moveTo>
                <a:lnTo>
                  <a:pt x="438150" y="419100"/>
                </a:lnTo>
                <a:cubicBezTo>
                  <a:pt x="473499" y="394294"/>
                  <a:pt x="508224" y="368605"/>
                  <a:pt x="542925" y="342900"/>
                </a:cubicBezTo>
                <a:cubicBezTo>
                  <a:pt x="593951" y="305103"/>
                  <a:pt x="640192" y="260105"/>
                  <a:pt x="695325" y="228600"/>
                </a:cubicBezTo>
                <a:cubicBezTo>
                  <a:pt x="717550" y="215900"/>
                  <a:pt x="740293" y="204067"/>
                  <a:pt x="762000" y="190500"/>
                </a:cubicBezTo>
                <a:cubicBezTo>
                  <a:pt x="791123" y="172298"/>
                  <a:pt x="818477" y="151349"/>
                  <a:pt x="847725" y="133350"/>
                </a:cubicBezTo>
                <a:cubicBezTo>
                  <a:pt x="859818" y="125908"/>
                  <a:pt x="873784" y="121825"/>
                  <a:pt x="885825" y="114300"/>
                </a:cubicBezTo>
                <a:cubicBezTo>
                  <a:pt x="899287" y="105886"/>
                  <a:pt x="909418" y="92172"/>
                  <a:pt x="923925" y="85725"/>
                </a:cubicBezTo>
                <a:cubicBezTo>
                  <a:pt x="938719" y="79150"/>
                  <a:pt x="955675" y="79375"/>
                  <a:pt x="971550" y="76200"/>
                </a:cubicBezTo>
                <a:cubicBezTo>
                  <a:pt x="1029458" y="37594"/>
                  <a:pt x="967931" y="73985"/>
                  <a:pt x="1038225" y="47625"/>
                </a:cubicBezTo>
                <a:cubicBezTo>
                  <a:pt x="1137843" y="10268"/>
                  <a:pt x="1016628" y="43499"/>
                  <a:pt x="1114425" y="19050"/>
                </a:cubicBezTo>
                <a:cubicBezTo>
                  <a:pt x="1149350" y="28575"/>
                  <a:pt x="1183020" y="46399"/>
                  <a:pt x="1219200" y="47625"/>
                </a:cubicBezTo>
                <a:cubicBezTo>
                  <a:pt x="1371546" y="52789"/>
                  <a:pt x="1524068" y="43639"/>
                  <a:pt x="1676400" y="38100"/>
                </a:cubicBezTo>
                <a:cubicBezTo>
                  <a:pt x="1698836" y="37284"/>
                  <a:pt x="1720778" y="31198"/>
                  <a:pt x="1743075" y="28575"/>
                </a:cubicBezTo>
                <a:cubicBezTo>
                  <a:pt x="1774765" y="24847"/>
                  <a:pt x="1806663" y="23008"/>
                  <a:pt x="1838325" y="19050"/>
                </a:cubicBezTo>
                <a:cubicBezTo>
                  <a:pt x="1857489" y="16655"/>
                  <a:pt x="1876332" y="12077"/>
                  <a:pt x="1895475" y="9525"/>
                </a:cubicBezTo>
                <a:cubicBezTo>
                  <a:pt x="1923974" y="5725"/>
                  <a:pt x="1952625" y="3175"/>
                  <a:pt x="1981200" y="0"/>
                </a:cubicBezTo>
                <a:cubicBezTo>
                  <a:pt x="2063750" y="3175"/>
                  <a:pt x="2146422" y="4030"/>
                  <a:pt x="2228850" y="9525"/>
                </a:cubicBezTo>
                <a:cubicBezTo>
                  <a:pt x="2241912" y="10396"/>
                  <a:pt x="2254070" y="16708"/>
                  <a:pt x="2266950" y="19050"/>
                </a:cubicBezTo>
                <a:cubicBezTo>
                  <a:pt x="2367776" y="37382"/>
                  <a:pt x="2333645" y="19056"/>
                  <a:pt x="2466975" y="57150"/>
                </a:cubicBezTo>
                <a:cubicBezTo>
                  <a:pt x="2489200" y="63500"/>
                  <a:pt x="2511558" y="69402"/>
                  <a:pt x="2533650" y="76200"/>
                </a:cubicBezTo>
                <a:cubicBezTo>
                  <a:pt x="2552842" y="82105"/>
                  <a:pt x="2571566" y="89480"/>
                  <a:pt x="2590800" y="95250"/>
                </a:cubicBezTo>
                <a:cubicBezTo>
                  <a:pt x="2617653" y="103306"/>
                  <a:pt x="2632578" y="103630"/>
                  <a:pt x="2657475" y="114300"/>
                </a:cubicBezTo>
                <a:cubicBezTo>
                  <a:pt x="2670526" y="119893"/>
                  <a:pt x="2682524" y="127757"/>
                  <a:pt x="2695575" y="133350"/>
                </a:cubicBezTo>
                <a:cubicBezTo>
                  <a:pt x="2704803" y="137305"/>
                  <a:pt x="2714779" y="139271"/>
                  <a:pt x="2724150" y="142875"/>
                </a:cubicBezTo>
                <a:cubicBezTo>
                  <a:pt x="2756066" y="155151"/>
                  <a:pt x="2786520" y="171581"/>
                  <a:pt x="2819400" y="180975"/>
                </a:cubicBezTo>
                <a:lnTo>
                  <a:pt x="2886075" y="200025"/>
                </a:lnTo>
                <a:cubicBezTo>
                  <a:pt x="2898705" y="203469"/>
                  <a:pt x="2911636" y="205788"/>
                  <a:pt x="2924175" y="209550"/>
                </a:cubicBezTo>
                <a:cubicBezTo>
                  <a:pt x="2953025" y="218205"/>
                  <a:pt x="2981325" y="228600"/>
                  <a:pt x="3009900" y="238125"/>
                </a:cubicBezTo>
                <a:cubicBezTo>
                  <a:pt x="3019425" y="241300"/>
                  <a:pt x="3028571" y="245999"/>
                  <a:pt x="3038475" y="247650"/>
                </a:cubicBezTo>
                <a:cubicBezTo>
                  <a:pt x="3057525" y="250825"/>
                  <a:pt x="3076687" y="253387"/>
                  <a:pt x="3095625" y="257175"/>
                </a:cubicBezTo>
                <a:cubicBezTo>
                  <a:pt x="3108462" y="259742"/>
                  <a:pt x="3120812" y="264548"/>
                  <a:pt x="3133725" y="266700"/>
                </a:cubicBezTo>
                <a:cubicBezTo>
                  <a:pt x="3158974" y="270908"/>
                  <a:pt x="3184525" y="273050"/>
                  <a:pt x="3209925" y="276225"/>
                </a:cubicBezTo>
                <a:cubicBezTo>
                  <a:pt x="3270287" y="296346"/>
                  <a:pt x="3205107" y="276512"/>
                  <a:pt x="3305175" y="295275"/>
                </a:cubicBezTo>
                <a:cubicBezTo>
                  <a:pt x="3333946" y="300670"/>
                  <a:pt x="3362325" y="307975"/>
                  <a:pt x="3390900" y="314325"/>
                </a:cubicBezTo>
                <a:cubicBezTo>
                  <a:pt x="3423064" y="335768"/>
                  <a:pt x="3424734" y="339715"/>
                  <a:pt x="3467100" y="352425"/>
                </a:cubicBezTo>
                <a:cubicBezTo>
                  <a:pt x="3482607" y="357077"/>
                  <a:pt x="3499019" y="358023"/>
                  <a:pt x="3514725" y="361950"/>
                </a:cubicBezTo>
                <a:cubicBezTo>
                  <a:pt x="3524465" y="364385"/>
                  <a:pt x="3533646" y="368717"/>
                  <a:pt x="3543300" y="371475"/>
                </a:cubicBezTo>
                <a:cubicBezTo>
                  <a:pt x="3555887" y="375071"/>
                  <a:pt x="3568813" y="377404"/>
                  <a:pt x="3581400" y="381000"/>
                </a:cubicBezTo>
                <a:cubicBezTo>
                  <a:pt x="3591054" y="383758"/>
                  <a:pt x="3600130" y="388556"/>
                  <a:pt x="3609975" y="390525"/>
                </a:cubicBezTo>
                <a:cubicBezTo>
                  <a:pt x="3643952" y="397320"/>
                  <a:pt x="3732659" y="406273"/>
                  <a:pt x="3762375" y="409575"/>
                </a:cubicBezTo>
                <a:cubicBezTo>
                  <a:pt x="3771900" y="412750"/>
                  <a:pt x="3781296" y="416342"/>
                  <a:pt x="3790950" y="419100"/>
                </a:cubicBezTo>
                <a:cubicBezTo>
                  <a:pt x="3898847" y="449928"/>
                  <a:pt x="3903942" y="425851"/>
                  <a:pt x="4086225" y="419100"/>
                </a:cubicBezTo>
                <a:cubicBezTo>
                  <a:pt x="4291314" y="391133"/>
                  <a:pt x="4281219" y="375570"/>
                  <a:pt x="4476750" y="409575"/>
                </a:cubicBezTo>
                <a:cubicBezTo>
                  <a:pt x="4490739" y="412008"/>
                  <a:pt x="4501667" y="423352"/>
                  <a:pt x="4514850" y="428625"/>
                </a:cubicBezTo>
                <a:cubicBezTo>
                  <a:pt x="4533494" y="436083"/>
                  <a:pt x="4555292" y="436536"/>
                  <a:pt x="4572000" y="447675"/>
                </a:cubicBezTo>
                <a:cubicBezTo>
                  <a:pt x="4605416" y="469953"/>
                  <a:pt x="4596389" y="468562"/>
                  <a:pt x="4638675" y="476250"/>
                </a:cubicBezTo>
                <a:cubicBezTo>
                  <a:pt x="4660764" y="480266"/>
                  <a:pt x="4683205" y="482084"/>
                  <a:pt x="4705350" y="485775"/>
                </a:cubicBezTo>
                <a:cubicBezTo>
                  <a:pt x="4740365" y="491611"/>
                  <a:pt x="4774816" y="501172"/>
                  <a:pt x="4810125" y="504825"/>
                </a:cubicBezTo>
                <a:cubicBezTo>
                  <a:pt x="4867059" y="510715"/>
                  <a:pt x="4924482" y="510272"/>
                  <a:pt x="4981575" y="514350"/>
                </a:cubicBezTo>
                <a:cubicBezTo>
                  <a:pt x="5013402" y="516623"/>
                  <a:pt x="5045075" y="520700"/>
                  <a:pt x="5076825" y="523875"/>
                </a:cubicBezTo>
                <a:cubicBezTo>
                  <a:pt x="5095875" y="530225"/>
                  <a:pt x="5117267" y="531786"/>
                  <a:pt x="5133975" y="542925"/>
                </a:cubicBezTo>
                <a:cubicBezTo>
                  <a:pt x="5199479" y="586594"/>
                  <a:pt x="5169405" y="573785"/>
                  <a:pt x="5219700" y="590550"/>
                </a:cubicBezTo>
                <a:cubicBezTo>
                  <a:pt x="5240766" y="611616"/>
                  <a:pt x="5250328" y="624914"/>
                  <a:pt x="5276850" y="638175"/>
                </a:cubicBezTo>
                <a:cubicBezTo>
                  <a:pt x="5285830" y="642665"/>
                  <a:pt x="5295900" y="644525"/>
                  <a:pt x="5305425" y="647700"/>
                </a:cubicBezTo>
                <a:cubicBezTo>
                  <a:pt x="5311775" y="657225"/>
                  <a:pt x="5316380" y="668180"/>
                  <a:pt x="5324475" y="676275"/>
                </a:cubicBezTo>
                <a:cubicBezTo>
                  <a:pt x="5332570" y="684370"/>
                  <a:pt x="5353050" y="695325"/>
                  <a:pt x="5353050" y="6953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FB261AA1-0D7B-419F-9900-4A74B1E4E5FF}"/>
              </a:ext>
            </a:extLst>
          </p:cNvPr>
          <p:cNvSpPr/>
          <p:nvPr/>
        </p:nvSpPr>
        <p:spPr>
          <a:xfrm>
            <a:off x="3476625" y="5238750"/>
            <a:ext cx="5743575" cy="600075"/>
          </a:xfrm>
          <a:custGeom>
            <a:avLst/>
            <a:gdLst>
              <a:gd name="connsiteX0" fmla="*/ 0 w 5743575"/>
              <a:gd name="connsiteY0" fmla="*/ 0 h 600075"/>
              <a:gd name="connsiteX1" fmla="*/ 409575 w 5743575"/>
              <a:gd name="connsiteY1" fmla="*/ 180975 h 600075"/>
              <a:gd name="connsiteX2" fmla="*/ 495300 w 5743575"/>
              <a:gd name="connsiteY2" fmla="*/ 228600 h 600075"/>
              <a:gd name="connsiteX3" fmla="*/ 742950 w 5743575"/>
              <a:gd name="connsiteY3" fmla="*/ 323850 h 600075"/>
              <a:gd name="connsiteX4" fmla="*/ 1257300 w 5743575"/>
              <a:gd name="connsiteY4" fmla="*/ 523875 h 600075"/>
              <a:gd name="connsiteX5" fmla="*/ 1323975 w 5743575"/>
              <a:gd name="connsiteY5" fmla="*/ 533400 h 600075"/>
              <a:gd name="connsiteX6" fmla="*/ 1371600 w 5743575"/>
              <a:gd name="connsiteY6" fmla="*/ 552450 h 600075"/>
              <a:gd name="connsiteX7" fmla="*/ 1485900 w 5743575"/>
              <a:gd name="connsiteY7" fmla="*/ 571500 h 600075"/>
              <a:gd name="connsiteX8" fmla="*/ 1743075 w 5743575"/>
              <a:gd name="connsiteY8" fmla="*/ 533400 h 600075"/>
              <a:gd name="connsiteX9" fmla="*/ 1857375 w 5743575"/>
              <a:gd name="connsiteY9" fmla="*/ 514350 h 600075"/>
              <a:gd name="connsiteX10" fmla="*/ 2133600 w 5743575"/>
              <a:gd name="connsiteY10" fmla="*/ 485775 h 600075"/>
              <a:gd name="connsiteX11" fmla="*/ 2828925 w 5743575"/>
              <a:gd name="connsiteY11" fmla="*/ 495300 h 600075"/>
              <a:gd name="connsiteX12" fmla="*/ 3333750 w 5743575"/>
              <a:gd name="connsiteY12" fmla="*/ 542925 h 600075"/>
              <a:gd name="connsiteX13" fmla="*/ 3667125 w 5743575"/>
              <a:gd name="connsiteY13" fmla="*/ 600075 h 600075"/>
              <a:gd name="connsiteX14" fmla="*/ 3848100 w 5743575"/>
              <a:gd name="connsiteY14" fmla="*/ 542925 h 600075"/>
              <a:gd name="connsiteX15" fmla="*/ 4400550 w 5743575"/>
              <a:gd name="connsiteY15" fmla="*/ 238125 h 600075"/>
              <a:gd name="connsiteX16" fmla="*/ 4676775 w 5743575"/>
              <a:gd name="connsiteY16" fmla="*/ 152400 h 600075"/>
              <a:gd name="connsiteX17" fmla="*/ 4819650 w 5743575"/>
              <a:gd name="connsiteY17" fmla="*/ 133350 h 600075"/>
              <a:gd name="connsiteX18" fmla="*/ 5324475 w 5743575"/>
              <a:gd name="connsiteY18" fmla="*/ 76200 h 600075"/>
              <a:gd name="connsiteX19" fmla="*/ 5638800 w 5743575"/>
              <a:gd name="connsiteY19" fmla="*/ 85725 h 600075"/>
              <a:gd name="connsiteX20" fmla="*/ 5743575 w 5743575"/>
              <a:gd name="connsiteY20" fmla="*/ 104775 h 600075"/>
              <a:gd name="connsiteX21" fmla="*/ 5705475 w 5743575"/>
              <a:gd name="connsiteY21" fmla="*/ 133350 h 600075"/>
              <a:gd name="connsiteX22" fmla="*/ 5334000 w 5743575"/>
              <a:gd name="connsiteY22" fmla="*/ 133350 h 600075"/>
              <a:gd name="connsiteX23" fmla="*/ 5343525 w 5743575"/>
              <a:gd name="connsiteY23" fmla="*/ 95250 h 600075"/>
              <a:gd name="connsiteX24" fmla="*/ 5381625 w 5743575"/>
              <a:gd name="connsiteY24" fmla="*/ 47625 h 600075"/>
              <a:gd name="connsiteX25" fmla="*/ 5353050 w 5743575"/>
              <a:gd name="connsiteY25" fmla="*/ 285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743575" h="600075">
                <a:moveTo>
                  <a:pt x="0" y="0"/>
                </a:moveTo>
                <a:cubicBezTo>
                  <a:pt x="167670" y="47906"/>
                  <a:pt x="158124" y="41280"/>
                  <a:pt x="409575" y="180975"/>
                </a:cubicBezTo>
                <a:cubicBezTo>
                  <a:pt x="438150" y="196850"/>
                  <a:pt x="466062" y="213981"/>
                  <a:pt x="495300" y="228600"/>
                </a:cubicBezTo>
                <a:cubicBezTo>
                  <a:pt x="612710" y="287305"/>
                  <a:pt x="589281" y="261128"/>
                  <a:pt x="742950" y="323850"/>
                </a:cubicBezTo>
                <a:cubicBezTo>
                  <a:pt x="840871" y="363818"/>
                  <a:pt x="1123202" y="504718"/>
                  <a:pt x="1257300" y="523875"/>
                </a:cubicBezTo>
                <a:lnTo>
                  <a:pt x="1323975" y="533400"/>
                </a:lnTo>
                <a:cubicBezTo>
                  <a:pt x="1339850" y="539750"/>
                  <a:pt x="1354957" y="548534"/>
                  <a:pt x="1371600" y="552450"/>
                </a:cubicBezTo>
                <a:cubicBezTo>
                  <a:pt x="1409199" y="561297"/>
                  <a:pt x="1485900" y="571500"/>
                  <a:pt x="1485900" y="571500"/>
                </a:cubicBezTo>
                <a:lnTo>
                  <a:pt x="1743075" y="533400"/>
                </a:lnTo>
                <a:cubicBezTo>
                  <a:pt x="1781251" y="527527"/>
                  <a:pt x="1819034" y="519026"/>
                  <a:pt x="1857375" y="514350"/>
                </a:cubicBezTo>
                <a:cubicBezTo>
                  <a:pt x="1949261" y="503144"/>
                  <a:pt x="2041525" y="495300"/>
                  <a:pt x="2133600" y="485775"/>
                </a:cubicBezTo>
                <a:cubicBezTo>
                  <a:pt x="2365375" y="488950"/>
                  <a:pt x="2597279" y="486952"/>
                  <a:pt x="2828925" y="495300"/>
                </a:cubicBezTo>
                <a:cubicBezTo>
                  <a:pt x="3001256" y="501510"/>
                  <a:pt x="3165204" y="518260"/>
                  <a:pt x="3333750" y="542925"/>
                </a:cubicBezTo>
                <a:cubicBezTo>
                  <a:pt x="3582977" y="579397"/>
                  <a:pt x="3509455" y="565037"/>
                  <a:pt x="3667125" y="600075"/>
                </a:cubicBezTo>
                <a:cubicBezTo>
                  <a:pt x="3727450" y="581025"/>
                  <a:pt x="3791371" y="570921"/>
                  <a:pt x="3848100" y="542925"/>
                </a:cubicBezTo>
                <a:cubicBezTo>
                  <a:pt x="4036702" y="449849"/>
                  <a:pt x="4199683" y="300463"/>
                  <a:pt x="4400550" y="238125"/>
                </a:cubicBezTo>
                <a:cubicBezTo>
                  <a:pt x="4492625" y="209550"/>
                  <a:pt x="4583246" y="175782"/>
                  <a:pt x="4676775" y="152400"/>
                </a:cubicBezTo>
                <a:cubicBezTo>
                  <a:pt x="4723387" y="140747"/>
                  <a:pt x="4772223" y="141041"/>
                  <a:pt x="4819650" y="133350"/>
                </a:cubicBezTo>
                <a:cubicBezTo>
                  <a:pt x="5187955" y="73625"/>
                  <a:pt x="4872614" y="105352"/>
                  <a:pt x="5324475" y="76200"/>
                </a:cubicBezTo>
                <a:cubicBezTo>
                  <a:pt x="5429250" y="79375"/>
                  <a:pt x="5534114" y="80357"/>
                  <a:pt x="5638800" y="85725"/>
                </a:cubicBezTo>
                <a:cubicBezTo>
                  <a:pt x="5655189" y="86565"/>
                  <a:pt x="5724568" y="100974"/>
                  <a:pt x="5743575" y="104775"/>
                </a:cubicBezTo>
                <a:cubicBezTo>
                  <a:pt x="5730875" y="114300"/>
                  <a:pt x="5721151" y="130842"/>
                  <a:pt x="5705475" y="133350"/>
                </a:cubicBezTo>
                <a:cubicBezTo>
                  <a:pt x="5582368" y="153047"/>
                  <a:pt x="5457115" y="140190"/>
                  <a:pt x="5334000" y="133350"/>
                </a:cubicBezTo>
                <a:cubicBezTo>
                  <a:pt x="5337175" y="120650"/>
                  <a:pt x="5336263" y="106142"/>
                  <a:pt x="5343525" y="95250"/>
                </a:cubicBezTo>
                <a:cubicBezTo>
                  <a:pt x="5400970" y="9082"/>
                  <a:pt x="5350486" y="141042"/>
                  <a:pt x="5381625" y="47625"/>
                </a:cubicBezTo>
                <a:lnTo>
                  <a:pt x="5353050" y="2857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53E5A807-A4F4-43F7-B297-F306E6A529A1}"/>
              </a:ext>
            </a:extLst>
          </p:cNvPr>
          <p:cNvSpPr/>
          <p:nvPr/>
        </p:nvSpPr>
        <p:spPr>
          <a:xfrm>
            <a:off x="3505200" y="4591050"/>
            <a:ext cx="5400675" cy="847725"/>
          </a:xfrm>
          <a:custGeom>
            <a:avLst/>
            <a:gdLst>
              <a:gd name="connsiteX0" fmla="*/ 0 w 5400675"/>
              <a:gd name="connsiteY0" fmla="*/ 609600 h 847725"/>
              <a:gd name="connsiteX1" fmla="*/ 142875 w 5400675"/>
              <a:gd name="connsiteY1" fmla="*/ 523875 h 847725"/>
              <a:gd name="connsiteX2" fmla="*/ 266700 w 5400675"/>
              <a:gd name="connsiteY2" fmla="*/ 457200 h 847725"/>
              <a:gd name="connsiteX3" fmla="*/ 295275 w 5400675"/>
              <a:gd name="connsiteY3" fmla="*/ 428625 h 847725"/>
              <a:gd name="connsiteX4" fmla="*/ 352425 w 5400675"/>
              <a:gd name="connsiteY4" fmla="*/ 409575 h 847725"/>
              <a:gd name="connsiteX5" fmla="*/ 428625 w 5400675"/>
              <a:gd name="connsiteY5" fmla="*/ 371475 h 847725"/>
              <a:gd name="connsiteX6" fmla="*/ 438150 w 5400675"/>
              <a:gd name="connsiteY6" fmla="*/ 342900 h 847725"/>
              <a:gd name="connsiteX7" fmla="*/ 400050 w 5400675"/>
              <a:gd name="connsiteY7" fmla="*/ 276225 h 847725"/>
              <a:gd name="connsiteX8" fmla="*/ 390525 w 5400675"/>
              <a:gd name="connsiteY8" fmla="*/ 247650 h 847725"/>
              <a:gd name="connsiteX9" fmla="*/ 371475 w 5400675"/>
              <a:gd name="connsiteY9" fmla="*/ 133350 h 847725"/>
              <a:gd name="connsiteX10" fmla="*/ 323850 w 5400675"/>
              <a:gd name="connsiteY10" fmla="*/ 171450 h 847725"/>
              <a:gd name="connsiteX11" fmla="*/ 400050 w 5400675"/>
              <a:gd name="connsiteY11" fmla="*/ 342900 h 847725"/>
              <a:gd name="connsiteX12" fmla="*/ 485775 w 5400675"/>
              <a:gd name="connsiteY12" fmla="*/ 428625 h 847725"/>
              <a:gd name="connsiteX13" fmla="*/ 666750 w 5400675"/>
              <a:gd name="connsiteY13" fmla="*/ 552450 h 847725"/>
              <a:gd name="connsiteX14" fmla="*/ 752475 w 5400675"/>
              <a:gd name="connsiteY14" fmla="*/ 609600 h 847725"/>
              <a:gd name="connsiteX15" fmla="*/ 1114425 w 5400675"/>
              <a:gd name="connsiteY15" fmla="*/ 742950 h 847725"/>
              <a:gd name="connsiteX16" fmla="*/ 1314450 w 5400675"/>
              <a:gd name="connsiteY16" fmla="*/ 819150 h 847725"/>
              <a:gd name="connsiteX17" fmla="*/ 1457325 w 5400675"/>
              <a:gd name="connsiteY17" fmla="*/ 847725 h 847725"/>
              <a:gd name="connsiteX18" fmla="*/ 1552575 w 5400675"/>
              <a:gd name="connsiteY18" fmla="*/ 838200 h 847725"/>
              <a:gd name="connsiteX19" fmla="*/ 1581150 w 5400675"/>
              <a:gd name="connsiteY19" fmla="*/ 828675 h 847725"/>
              <a:gd name="connsiteX20" fmla="*/ 1590675 w 5400675"/>
              <a:gd name="connsiteY20" fmla="*/ 790575 h 847725"/>
              <a:gd name="connsiteX21" fmla="*/ 1514475 w 5400675"/>
              <a:gd name="connsiteY21" fmla="*/ 676275 h 847725"/>
              <a:gd name="connsiteX22" fmla="*/ 1114425 w 5400675"/>
              <a:gd name="connsiteY22" fmla="*/ 133350 h 847725"/>
              <a:gd name="connsiteX23" fmla="*/ 1085850 w 5400675"/>
              <a:gd name="connsiteY23" fmla="*/ 114300 h 847725"/>
              <a:gd name="connsiteX24" fmla="*/ 1076325 w 5400675"/>
              <a:gd name="connsiteY24" fmla="*/ 85725 h 847725"/>
              <a:gd name="connsiteX25" fmla="*/ 1019175 w 5400675"/>
              <a:gd name="connsiteY25" fmla="*/ 28575 h 847725"/>
              <a:gd name="connsiteX26" fmla="*/ 1000125 w 5400675"/>
              <a:gd name="connsiteY26" fmla="*/ 0 h 847725"/>
              <a:gd name="connsiteX27" fmla="*/ 981075 w 5400675"/>
              <a:gd name="connsiteY27" fmla="*/ 66675 h 847725"/>
              <a:gd name="connsiteX28" fmla="*/ 1228725 w 5400675"/>
              <a:gd name="connsiteY28" fmla="*/ 390525 h 847725"/>
              <a:gd name="connsiteX29" fmla="*/ 1295400 w 5400675"/>
              <a:gd name="connsiteY29" fmla="*/ 457200 h 847725"/>
              <a:gd name="connsiteX30" fmla="*/ 1447800 w 5400675"/>
              <a:gd name="connsiteY30" fmla="*/ 552450 h 847725"/>
              <a:gd name="connsiteX31" fmla="*/ 1857375 w 5400675"/>
              <a:gd name="connsiteY31" fmla="*/ 714375 h 847725"/>
              <a:gd name="connsiteX32" fmla="*/ 2000250 w 5400675"/>
              <a:gd name="connsiteY32" fmla="*/ 771525 h 847725"/>
              <a:gd name="connsiteX33" fmla="*/ 2095500 w 5400675"/>
              <a:gd name="connsiteY33" fmla="*/ 800100 h 847725"/>
              <a:gd name="connsiteX34" fmla="*/ 2200275 w 5400675"/>
              <a:gd name="connsiteY34" fmla="*/ 742950 h 847725"/>
              <a:gd name="connsiteX35" fmla="*/ 2247900 w 5400675"/>
              <a:gd name="connsiteY35" fmla="*/ 723900 h 847725"/>
              <a:gd name="connsiteX36" fmla="*/ 2324100 w 5400675"/>
              <a:gd name="connsiteY36" fmla="*/ 685800 h 847725"/>
              <a:gd name="connsiteX37" fmla="*/ 2895600 w 5400675"/>
              <a:gd name="connsiteY37" fmla="*/ 571500 h 847725"/>
              <a:gd name="connsiteX38" fmla="*/ 3295650 w 5400675"/>
              <a:gd name="connsiteY38" fmla="*/ 581025 h 847725"/>
              <a:gd name="connsiteX39" fmla="*/ 3400425 w 5400675"/>
              <a:gd name="connsiteY39" fmla="*/ 609600 h 847725"/>
              <a:gd name="connsiteX40" fmla="*/ 3562350 w 5400675"/>
              <a:gd name="connsiteY40" fmla="*/ 628650 h 847725"/>
              <a:gd name="connsiteX41" fmla="*/ 3619500 w 5400675"/>
              <a:gd name="connsiteY41" fmla="*/ 657225 h 847725"/>
              <a:gd name="connsiteX42" fmla="*/ 3705225 w 5400675"/>
              <a:gd name="connsiteY42" fmla="*/ 685800 h 847725"/>
              <a:gd name="connsiteX43" fmla="*/ 3895725 w 5400675"/>
              <a:gd name="connsiteY43" fmla="*/ 733425 h 847725"/>
              <a:gd name="connsiteX44" fmla="*/ 3971925 w 5400675"/>
              <a:gd name="connsiteY44" fmla="*/ 771525 h 847725"/>
              <a:gd name="connsiteX45" fmla="*/ 4219575 w 5400675"/>
              <a:gd name="connsiteY45" fmla="*/ 542925 h 847725"/>
              <a:gd name="connsiteX46" fmla="*/ 4286250 w 5400675"/>
              <a:gd name="connsiteY46" fmla="*/ 457200 h 847725"/>
              <a:gd name="connsiteX47" fmla="*/ 4324350 w 5400675"/>
              <a:gd name="connsiteY47" fmla="*/ 400050 h 847725"/>
              <a:gd name="connsiteX48" fmla="*/ 4381500 w 5400675"/>
              <a:gd name="connsiteY48" fmla="*/ 381000 h 847725"/>
              <a:gd name="connsiteX49" fmla="*/ 4676775 w 5400675"/>
              <a:gd name="connsiteY49" fmla="*/ 400050 h 847725"/>
              <a:gd name="connsiteX50" fmla="*/ 4743450 w 5400675"/>
              <a:gd name="connsiteY50" fmla="*/ 419100 h 847725"/>
              <a:gd name="connsiteX51" fmla="*/ 4800600 w 5400675"/>
              <a:gd name="connsiteY51" fmla="*/ 438150 h 847725"/>
              <a:gd name="connsiteX52" fmla="*/ 4876800 w 5400675"/>
              <a:gd name="connsiteY52" fmla="*/ 485775 h 847725"/>
              <a:gd name="connsiteX53" fmla="*/ 4914900 w 5400675"/>
              <a:gd name="connsiteY53" fmla="*/ 504825 h 847725"/>
              <a:gd name="connsiteX54" fmla="*/ 4943475 w 5400675"/>
              <a:gd name="connsiteY54" fmla="*/ 514350 h 847725"/>
              <a:gd name="connsiteX55" fmla="*/ 5000625 w 5400675"/>
              <a:gd name="connsiteY55" fmla="*/ 552450 h 847725"/>
              <a:gd name="connsiteX56" fmla="*/ 5048250 w 5400675"/>
              <a:gd name="connsiteY56" fmla="*/ 571500 h 847725"/>
              <a:gd name="connsiteX57" fmla="*/ 5076825 w 5400675"/>
              <a:gd name="connsiteY57" fmla="*/ 590550 h 847725"/>
              <a:gd name="connsiteX58" fmla="*/ 5172075 w 5400675"/>
              <a:gd name="connsiteY58" fmla="*/ 600075 h 847725"/>
              <a:gd name="connsiteX59" fmla="*/ 5400675 w 5400675"/>
              <a:gd name="connsiteY59" fmla="*/ 609600 h 847725"/>
              <a:gd name="connsiteX60" fmla="*/ 5372100 w 5400675"/>
              <a:gd name="connsiteY60" fmla="*/ 6191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400675" h="847725">
                <a:moveTo>
                  <a:pt x="0" y="609600"/>
                </a:moveTo>
                <a:lnTo>
                  <a:pt x="142875" y="523875"/>
                </a:lnTo>
                <a:cubicBezTo>
                  <a:pt x="240660" y="464354"/>
                  <a:pt x="187220" y="488992"/>
                  <a:pt x="266700" y="457200"/>
                </a:cubicBezTo>
                <a:cubicBezTo>
                  <a:pt x="276225" y="447675"/>
                  <a:pt x="283500" y="435167"/>
                  <a:pt x="295275" y="428625"/>
                </a:cubicBezTo>
                <a:cubicBezTo>
                  <a:pt x="312828" y="418873"/>
                  <a:pt x="333554" y="416437"/>
                  <a:pt x="352425" y="409575"/>
                </a:cubicBezTo>
                <a:cubicBezTo>
                  <a:pt x="403688" y="390934"/>
                  <a:pt x="390504" y="396889"/>
                  <a:pt x="428625" y="371475"/>
                </a:cubicBezTo>
                <a:cubicBezTo>
                  <a:pt x="431800" y="361950"/>
                  <a:pt x="439570" y="352839"/>
                  <a:pt x="438150" y="342900"/>
                </a:cubicBezTo>
                <a:cubicBezTo>
                  <a:pt x="434810" y="319522"/>
                  <a:pt x="410183" y="296490"/>
                  <a:pt x="400050" y="276225"/>
                </a:cubicBezTo>
                <a:cubicBezTo>
                  <a:pt x="395560" y="267245"/>
                  <a:pt x="393283" y="257304"/>
                  <a:pt x="390525" y="247650"/>
                </a:cubicBezTo>
                <a:cubicBezTo>
                  <a:pt x="376540" y="198702"/>
                  <a:pt x="379205" y="195193"/>
                  <a:pt x="371475" y="133350"/>
                </a:cubicBezTo>
                <a:cubicBezTo>
                  <a:pt x="355600" y="146050"/>
                  <a:pt x="325044" y="151155"/>
                  <a:pt x="323850" y="171450"/>
                </a:cubicBezTo>
                <a:cubicBezTo>
                  <a:pt x="319875" y="239030"/>
                  <a:pt x="357595" y="297179"/>
                  <a:pt x="400050" y="342900"/>
                </a:cubicBezTo>
                <a:cubicBezTo>
                  <a:pt x="427548" y="372513"/>
                  <a:pt x="453999" y="403658"/>
                  <a:pt x="485775" y="428625"/>
                </a:cubicBezTo>
                <a:cubicBezTo>
                  <a:pt x="543250" y="473784"/>
                  <a:pt x="606266" y="511408"/>
                  <a:pt x="666750" y="552450"/>
                </a:cubicBezTo>
                <a:cubicBezTo>
                  <a:pt x="695168" y="571734"/>
                  <a:pt x="720250" y="597727"/>
                  <a:pt x="752475" y="609600"/>
                </a:cubicBezTo>
                <a:lnTo>
                  <a:pt x="1114425" y="742950"/>
                </a:lnTo>
                <a:cubicBezTo>
                  <a:pt x="1181278" y="767878"/>
                  <a:pt x="1243818" y="809060"/>
                  <a:pt x="1314450" y="819150"/>
                </a:cubicBezTo>
                <a:cubicBezTo>
                  <a:pt x="1407044" y="832378"/>
                  <a:pt x="1359345" y="823230"/>
                  <a:pt x="1457325" y="847725"/>
                </a:cubicBezTo>
                <a:cubicBezTo>
                  <a:pt x="1489075" y="844550"/>
                  <a:pt x="1521038" y="843052"/>
                  <a:pt x="1552575" y="838200"/>
                </a:cubicBezTo>
                <a:cubicBezTo>
                  <a:pt x="1562498" y="836673"/>
                  <a:pt x="1574878" y="836515"/>
                  <a:pt x="1581150" y="828675"/>
                </a:cubicBezTo>
                <a:cubicBezTo>
                  <a:pt x="1589328" y="818453"/>
                  <a:pt x="1587500" y="803275"/>
                  <a:pt x="1590675" y="790575"/>
                </a:cubicBezTo>
                <a:cubicBezTo>
                  <a:pt x="1552961" y="696290"/>
                  <a:pt x="1596094" y="789285"/>
                  <a:pt x="1514475" y="676275"/>
                </a:cubicBezTo>
                <a:cubicBezTo>
                  <a:pt x="1396817" y="513364"/>
                  <a:pt x="1270302" y="289227"/>
                  <a:pt x="1114425" y="133350"/>
                </a:cubicBezTo>
                <a:cubicBezTo>
                  <a:pt x="1106330" y="125255"/>
                  <a:pt x="1095375" y="120650"/>
                  <a:pt x="1085850" y="114300"/>
                </a:cubicBezTo>
                <a:cubicBezTo>
                  <a:pt x="1082675" y="104775"/>
                  <a:pt x="1082489" y="93650"/>
                  <a:pt x="1076325" y="85725"/>
                </a:cubicBezTo>
                <a:cubicBezTo>
                  <a:pt x="1059785" y="64459"/>
                  <a:pt x="1034119" y="50991"/>
                  <a:pt x="1019175" y="28575"/>
                </a:cubicBezTo>
                <a:lnTo>
                  <a:pt x="1000125" y="0"/>
                </a:lnTo>
                <a:cubicBezTo>
                  <a:pt x="993775" y="22225"/>
                  <a:pt x="973766" y="44747"/>
                  <a:pt x="981075" y="66675"/>
                </a:cubicBezTo>
                <a:cubicBezTo>
                  <a:pt x="1006432" y="142747"/>
                  <a:pt x="1198861" y="360661"/>
                  <a:pt x="1228725" y="390525"/>
                </a:cubicBezTo>
                <a:cubicBezTo>
                  <a:pt x="1250950" y="412750"/>
                  <a:pt x="1270124" y="438518"/>
                  <a:pt x="1295400" y="457200"/>
                </a:cubicBezTo>
                <a:cubicBezTo>
                  <a:pt x="1343575" y="492807"/>
                  <a:pt x="1395433" y="523357"/>
                  <a:pt x="1447800" y="552450"/>
                </a:cubicBezTo>
                <a:cubicBezTo>
                  <a:pt x="1537784" y="602441"/>
                  <a:pt x="1837890" y="706913"/>
                  <a:pt x="1857375" y="714375"/>
                </a:cubicBezTo>
                <a:cubicBezTo>
                  <a:pt x="1905276" y="732720"/>
                  <a:pt x="1949952" y="761465"/>
                  <a:pt x="2000250" y="771525"/>
                </a:cubicBezTo>
                <a:cubicBezTo>
                  <a:pt x="2064641" y="784403"/>
                  <a:pt x="2032844" y="775037"/>
                  <a:pt x="2095500" y="800100"/>
                </a:cubicBezTo>
                <a:cubicBezTo>
                  <a:pt x="2130425" y="781050"/>
                  <a:pt x="2164692" y="760741"/>
                  <a:pt x="2200275" y="742950"/>
                </a:cubicBezTo>
                <a:cubicBezTo>
                  <a:pt x="2215568" y="735304"/>
                  <a:pt x="2232607" y="731546"/>
                  <a:pt x="2247900" y="723900"/>
                </a:cubicBezTo>
                <a:cubicBezTo>
                  <a:pt x="2290466" y="702617"/>
                  <a:pt x="2266198" y="698271"/>
                  <a:pt x="2324100" y="685800"/>
                </a:cubicBezTo>
                <a:cubicBezTo>
                  <a:pt x="2514017" y="644895"/>
                  <a:pt x="2895600" y="571500"/>
                  <a:pt x="2895600" y="571500"/>
                </a:cubicBezTo>
                <a:cubicBezTo>
                  <a:pt x="3028950" y="574675"/>
                  <a:pt x="3162640" y="570987"/>
                  <a:pt x="3295650" y="581025"/>
                </a:cubicBezTo>
                <a:cubicBezTo>
                  <a:pt x="3331748" y="583749"/>
                  <a:pt x="3364788" y="603236"/>
                  <a:pt x="3400425" y="609600"/>
                </a:cubicBezTo>
                <a:cubicBezTo>
                  <a:pt x="3453926" y="619154"/>
                  <a:pt x="3508375" y="622300"/>
                  <a:pt x="3562350" y="628650"/>
                </a:cubicBezTo>
                <a:cubicBezTo>
                  <a:pt x="3581400" y="638175"/>
                  <a:pt x="3599725" y="649315"/>
                  <a:pt x="3619500" y="657225"/>
                </a:cubicBezTo>
                <a:cubicBezTo>
                  <a:pt x="3647466" y="668412"/>
                  <a:pt x="3676309" y="677366"/>
                  <a:pt x="3705225" y="685800"/>
                </a:cubicBezTo>
                <a:cubicBezTo>
                  <a:pt x="3820511" y="719425"/>
                  <a:pt x="3813968" y="717074"/>
                  <a:pt x="3895725" y="733425"/>
                </a:cubicBezTo>
                <a:cubicBezTo>
                  <a:pt x="3921125" y="746125"/>
                  <a:pt x="3945420" y="761331"/>
                  <a:pt x="3971925" y="771525"/>
                </a:cubicBezTo>
                <a:cubicBezTo>
                  <a:pt x="4102827" y="821872"/>
                  <a:pt x="4126779" y="662234"/>
                  <a:pt x="4219575" y="542925"/>
                </a:cubicBezTo>
                <a:cubicBezTo>
                  <a:pt x="4241800" y="514350"/>
                  <a:pt x="4264842" y="486392"/>
                  <a:pt x="4286250" y="457200"/>
                </a:cubicBezTo>
                <a:cubicBezTo>
                  <a:pt x="4299789" y="438737"/>
                  <a:pt x="4302630" y="407290"/>
                  <a:pt x="4324350" y="400050"/>
                </a:cubicBezTo>
                <a:lnTo>
                  <a:pt x="4381500" y="381000"/>
                </a:lnTo>
                <a:cubicBezTo>
                  <a:pt x="4432679" y="383132"/>
                  <a:pt x="4593431" y="382191"/>
                  <a:pt x="4676775" y="400050"/>
                </a:cubicBezTo>
                <a:cubicBezTo>
                  <a:pt x="4699376" y="404893"/>
                  <a:pt x="4721358" y="412302"/>
                  <a:pt x="4743450" y="419100"/>
                </a:cubicBezTo>
                <a:cubicBezTo>
                  <a:pt x="4762642" y="425005"/>
                  <a:pt x="4782319" y="429841"/>
                  <a:pt x="4800600" y="438150"/>
                </a:cubicBezTo>
                <a:cubicBezTo>
                  <a:pt x="4844511" y="458110"/>
                  <a:pt x="4841187" y="465425"/>
                  <a:pt x="4876800" y="485775"/>
                </a:cubicBezTo>
                <a:cubicBezTo>
                  <a:pt x="4889128" y="492820"/>
                  <a:pt x="4901849" y="499232"/>
                  <a:pt x="4914900" y="504825"/>
                </a:cubicBezTo>
                <a:cubicBezTo>
                  <a:pt x="4924128" y="508780"/>
                  <a:pt x="4934698" y="509474"/>
                  <a:pt x="4943475" y="514350"/>
                </a:cubicBezTo>
                <a:cubicBezTo>
                  <a:pt x="4963489" y="525469"/>
                  <a:pt x="4979367" y="543947"/>
                  <a:pt x="5000625" y="552450"/>
                </a:cubicBezTo>
                <a:cubicBezTo>
                  <a:pt x="5016500" y="558800"/>
                  <a:pt x="5032957" y="563854"/>
                  <a:pt x="5048250" y="571500"/>
                </a:cubicBezTo>
                <a:cubicBezTo>
                  <a:pt x="5058489" y="576620"/>
                  <a:pt x="5065671" y="587976"/>
                  <a:pt x="5076825" y="590550"/>
                </a:cubicBezTo>
                <a:cubicBezTo>
                  <a:pt x="5107916" y="597725"/>
                  <a:pt x="5140222" y="598201"/>
                  <a:pt x="5172075" y="600075"/>
                </a:cubicBezTo>
                <a:cubicBezTo>
                  <a:pt x="5248210" y="604554"/>
                  <a:pt x="5324475" y="606425"/>
                  <a:pt x="5400675" y="609600"/>
                </a:cubicBezTo>
                <a:lnTo>
                  <a:pt x="5372100" y="61912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9027BCC-1767-4866-871D-642AF7513CEB}"/>
              </a:ext>
            </a:extLst>
          </p:cNvPr>
          <p:cNvSpPr/>
          <p:nvPr/>
        </p:nvSpPr>
        <p:spPr>
          <a:xfrm>
            <a:off x="3390900" y="5114925"/>
            <a:ext cx="228600" cy="2000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5F40A0E-7798-4F50-B834-B139CFFBB702}"/>
              </a:ext>
            </a:extLst>
          </p:cNvPr>
          <p:cNvSpPr/>
          <p:nvPr/>
        </p:nvSpPr>
        <p:spPr>
          <a:xfrm>
            <a:off x="8705850" y="5114925"/>
            <a:ext cx="228600" cy="2000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30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994CE-9038-45DB-BBBC-8C30E015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Optimality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6094B66-0F7A-4238-A259-5C8395B423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Formulate PGM </a:t>
                </a:r>
                <a:r>
                  <a:rPr lang="en-US" altLang="ko-KR" dirty="0" err="1"/>
                  <a:t>s.t.</a:t>
                </a:r>
                <a:r>
                  <a:rPr lang="en-US" altLang="ko-KR" dirty="0"/>
                  <a:t> Inferring posterior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dirty="0"/>
                  <a:t> optimal policy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altLang="ko-KR" b="0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/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6094B66-0F7A-4238-A259-5C8395B423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0F3776A0-F638-48B7-8938-6E82FDB815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766" t="42083" r="20000" b="32639"/>
          <a:stretch/>
        </p:blipFill>
        <p:spPr>
          <a:xfrm>
            <a:off x="9286875" y="2873375"/>
            <a:ext cx="2905125" cy="204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6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6DE0F-1B87-4C54-BA7B-E8494ED1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Approximate inference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66CA433-CA6A-4114-B0C7-C765F3E27B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ko-KR" b="0" dirty="0"/>
                  <a:t>Variational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b="0" dirty="0"/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>
                    <a:latin typeface="Cambria Math" panose="02040503050406030204" pitchFamily="18" charset="0"/>
                  </a:rPr>
                  <a:t>Deriving E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LBO</a:t>
                </a:r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e>
                    </m:d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dirty="0">
                    <a:latin typeface="Cambria Math" panose="02040503050406030204" pitchFamily="18" charset="0"/>
                  </a:rPr>
                  <a:t>Initial state marginal and transition dynamics cancel out</a:t>
                </a:r>
              </a:p>
              <a:p>
                <a:pPr lvl="1"/>
                <a:r>
                  <a:rPr lang="en-US" altLang="ko-KR" b="0" dirty="0">
                    <a:latin typeface="Cambria Math" panose="02040503050406030204" pitchFamily="18" charset="0"/>
                  </a:rPr>
                  <a:t>Suffice to maximum entropy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reinforcement learning</a:t>
                </a:r>
                <a:br>
                  <a:rPr lang="en-US" altLang="ko-KR" sz="2000" b="0" i="1" dirty="0">
                    <a:latin typeface="Cambria Math" panose="02040503050406030204" pitchFamily="18" charset="0"/>
                  </a:rPr>
                </a:br>
                <a:endParaRPr lang="en-US" altLang="ko-KR" sz="2000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66CA433-CA6A-4114-B0C7-C765F3E27B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42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38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1D4E9-C8E0-4AC8-81DB-E146872B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Soft Actor Critic (SAC)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848D051-E035-456D-893A-D84724F0C9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6725" y="18256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/>
                  <a:t>Goal : devise efficient and stable actor-critic deep RL</a:t>
                </a:r>
              </a:p>
              <a:p>
                <a:pPr lvl="1"/>
                <a:r>
                  <a:rPr lang="en-US" altLang="ko-KR" dirty="0"/>
                  <a:t>Baseline : (TRPO, PPO, A3C), (DDPG)</a:t>
                </a:r>
              </a:p>
              <a:p>
                <a:pPr lvl="1"/>
                <a:r>
                  <a:rPr lang="en-US" altLang="ko-KR" dirty="0"/>
                  <a:t>Based on maximum entropy reinforcement learning 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Soft policy iteration</a:t>
                </a:r>
              </a:p>
              <a:p>
                <a:pPr marL="457200" lvl="1" indent="0">
                  <a:buNone/>
                </a:pPr>
                <a:r>
                  <a:rPr lang="en-US" altLang="ko-KR" dirty="0"/>
                  <a:t>1. Soft policy evaluation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dirty="0"/>
                  <a:t>2. Soft policy improvement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∥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 ⋅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ko-KR" altLang="en-US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848D051-E035-456D-893A-D84724F0C9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725" y="1825625"/>
                <a:ext cx="10515600" cy="4351338"/>
              </a:xfrm>
              <a:blipFill>
                <a:blip r:embed="rId2"/>
                <a:stretch>
                  <a:fillRect l="-928" t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BDBE4846-7BD9-4450-BBB5-13B66B1578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53" t="37639" r="24922" b="40972"/>
          <a:stretch/>
        </p:blipFill>
        <p:spPr>
          <a:xfrm>
            <a:off x="6610350" y="3592512"/>
            <a:ext cx="5562600" cy="1466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EF32E4-1FDF-4672-99D7-5DBDA1CBB8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484" t="26621" r="13828" b="56528"/>
          <a:stretch/>
        </p:blipFill>
        <p:spPr>
          <a:xfrm>
            <a:off x="6648450" y="5106987"/>
            <a:ext cx="5448301" cy="115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82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1D4E9-C8E0-4AC8-81DB-E146872B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Soft Actor Critic (SAC)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848D051-E035-456D-893A-D84724F0C9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Recap</a:t>
                </a:r>
              </a:p>
              <a:p>
                <a:pPr lvl="1"/>
                <a:r>
                  <a:rPr lang="en-US" altLang="ko-KR" dirty="0"/>
                  <a:t>Policy based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Value based</a:t>
                </a:r>
              </a:p>
              <a:p>
                <a:pPr marL="914400" lvl="2" indent="0">
                  <a:buNone/>
                </a:pPr>
                <a:r>
                  <a:rPr lang="en-US" altLang="ko-KR" dirty="0"/>
                  <a:t>1.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altLang="ko-KR" dirty="0"/>
              </a:p>
              <a:p>
                <a:pPr marL="914400" lvl="2" indent="0">
                  <a:buNone/>
                </a:pPr>
                <a:r>
                  <a:rPr lang="en-US" altLang="ko-KR" dirty="0"/>
                  <a:t>2.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𝑤h𝑒𝑛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Actor critic</a:t>
                </a:r>
              </a:p>
              <a:p>
                <a:pPr marL="914400" lvl="2" indent="0">
                  <a:buNone/>
                </a:pPr>
                <a:r>
                  <a:rPr lang="en-US" altLang="ko-KR" dirty="0"/>
                  <a:t>1.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altLang="ko-KR" dirty="0"/>
              </a:p>
              <a:p>
                <a:pPr marL="914400" lvl="2" indent="0">
                  <a:buNone/>
                </a:pPr>
                <a:r>
                  <a:rPr lang="en-US" altLang="ko-KR" dirty="0"/>
                  <a:t>2.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848D051-E035-456D-893A-D84724F0C9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ABC2AE40-46B1-4BC2-831B-8FD0B10783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937" t="26621" r="42344" b="37222"/>
          <a:stretch/>
        </p:blipFill>
        <p:spPr>
          <a:xfrm>
            <a:off x="7791450" y="2016125"/>
            <a:ext cx="2805666" cy="341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81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7BB6A-56DC-41C9-8B67-539BC3E5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Overall training process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A7B0AA5-B498-4C85-B5F8-C7D6D10E20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latin typeface="Cambria Math" panose="02040503050406030204" pitchFamily="18" charset="0"/>
                  </a:rPr>
                  <a:t>Function approximator for both the Q-function and the policy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endParaRPr lang="en-US" altLang="ko-KR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>
                    <a:latin typeface="Cambria Math" panose="02040503050406030204" pitchFamily="18" charset="0"/>
                  </a:rPr>
                  <a:t>Alternate between the networks with stochastic gradient descent</a:t>
                </a:r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</m:acc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𝐾𝐿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∥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</m:d>
                  </m:oMath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:r>
                  <a:rPr lang="en-US" altLang="ko-KR" b="0" i="1" dirty="0">
                    <a:latin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≈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A7B0AA5-B498-4C85-B5F8-C7D6D10E20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75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C00C8-F3C0-482A-A2AF-A21737095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Soft Latent Actor Critic (SLAC)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3838CA3-C0C3-4C44-9CB7-6E7544CB6F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835150"/>
                <a:ext cx="1099185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ko-KR" dirty="0"/>
                  <a:t>Goal : devise efficient and stable actor-critic deep RL with high dim.</a:t>
                </a:r>
              </a:p>
              <a:p>
                <a:pPr marL="457200" lvl="1" indent="0">
                  <a:buNone/>
                </a:pPr>
                <a:r>
                  <a:rPr lang="en-US" altLang="ko-KR" dirty="0"/>
                  <a:t>1. Acquire the explicit latent representations</a:t>
                </a:r>
              </a:p>
              <a:p>
                <a:pPr marL="457200" lvl="1" indent="0">
                  <a:buNone/>
                </a:pPr>
                <a:r>
                  <a:rPr lang="en-US" altLang="ko-KR" dirty="0"/>
                  <a:t>2. Train RL agent in that latent space</a:t>
                </a:r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: Work on low-dim. latent space + Handle partial observability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Sequential latent variable model</a:t>
                </a:r>
              </a:p>
              <a:p>
                <a:pPr lvl="1"/>
                <a:r>
                  <a:rPr lang="en-US" altLang="ko-KR" dirty="0"/>
                  <a:t>Variational distribution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𝐾𝐿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3838CA3-C0C3-4C44-9CB7-6E7544CB6F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835150"/>
                <a:ext cx="10991850" cy="4351338"/>
              </a:xfrm>
              <a:blipFill>
                <a:blip r:embed="rId2"/>
                <a:stretch>
                  <a:fillRect l="-831" t="-2101" b="-162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화살표: 오른쪽으로 구부러짐 6">
            <a:extLst>
              <a:ext uri="{FF2B5EF4-FFF2-40B4-BE49-F238E27FC236}">
                <a16:creationId xmlns:a16="http://schemas.microsoft.com/office/drawing/2014/main" id="{5BB71848-65B2-4882-857C-502EC5F4C8ED}"/>
              </a:ext>
            </a:extLst>
          </p:cNvPr>
          <p:cNvSpPr/>
          <p:nvPr/>
        </p:nvSpPr>
        <p:spPr>
          <a:xfrm rot="358139">
            <a:off x="97538" y="2274370"/>
            <a:ext cx="648582" cy="2481524"/>
          </a:xfrm>
          <a:prstGeom prst="curvedRightArrow">
            <a:avLst>
              <a:gd name="adj1" fmla="val 25000"/>
              <a:gd name="adj2" fmla="val 8131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69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656</Words>
  <Application>Microsoft Macintosh PowerPoint</Application>
  <PresentationFormat>와이드스크린</PresentationFormat>
  <Paragraphs>91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Cambria Math</vt:lpstr>
      <vt:lpstr>Office 테마</vt:lpstr>
      <vt:lpstr>Deep Reinforcement Learning  amidst Lifelong non-stationarity  Arxiv</vt:lpstr>
      <vt:lpstr>Contents</vt:lpstr>
      <vt:lpstr>Reinforcement learning</vt:lpstr>
      <vt:lpstr>Optimality</vt:lpstr>
      <vt:lpstr>Approximate inference</vt:lpstr>
      <vt:lpstr>Soft Actor Critic (SAC)</vt:lpstr>
      <vt:lpstr>Soft Actor Critic (SAC)</vt:lpstr>
      <vt:lpstr>Overall training process</vt:lpstr>
      <vt:lpstr>Soft Latent Actor Critic (SLAC)</vt:lpstr>
      <vt:lpstr>Soft Latent Actor Critic (SLAC)</vt:lpstr>
      <vt:lpstr>Soft Latent Actor Critic (SLAC)</vt:lpstr>
      <vt:lpstr>Overall training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reinforcement learning  amidst lifelong non-stationarity</dc:title>
  <dc:creator>고 경렬</dc:creator>
  <cp:lastModifiedBy>Microsoft Office User</cp:lastModifiedBy>
  <cp:revision>29</cp:revision>
  <dcterms:created xsi:type="dcterms:W3CDTF">2021-02-23T17:57:10Z</dcterms:created>
  <dcterms:modified xsi:type="dcterms:W3CDTF">2021-07-09T09:09:44Z</dcterms:modified>
</cp:coreProperties>
</file>