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60" r:id="rId16"/>
    <p:sldId id="26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8354-E2BF-1B40-ACAC-0C9213BB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FA44C0-A1AE-5848-8AAD-14CA70669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B0C48-29EF-3A4A-9F7B-4D4D4654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80A57-3E29-5849-9EBC-5D9E35A4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25990-6657-7D45-BFD5-CDC87385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155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6B22-B886-7F45-8323-DFD4371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147DD-FD5F-AA4B-A7B0-55D5EAC8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6A8DE-7D7D-D047-A98C-D2B3F4E0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232D8-983A-9D42-86C3-AE6456F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FAEFE-62EE-C74C-B8AE-0581D434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22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C72BD-2EEE-D544-B613-A82742FD6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86F1A-9F40-B94B-AFF5-C79EBC654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A568A-CD53-6347-A888-22A25400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65CD7-BD05-0F45-9130-64B16FBB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5E975-6C46-7746-BD95-911FA82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10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96C2-714D-4B44-A50F-229F7FB2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6C88F-00BC-8A46-A0C8-E6752ADC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7116A-184B-1945-8067-0F607672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91460-5AC1-4745-AED8-F028A942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458C6-ABBE-E948-87BD-BA34A28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39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75918-1E37-4A48-AF05-041C231C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BF421-36AA-2C4A-BB90-35EB38DA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0E29E-9F7E-8F43-8E54-8D9F5D49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77BC4-9835-D341-8AFE-ED0BBFE8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3ED16-CF78-0F43-A0F2-9FF99509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38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9B917-5006-614B-93DB-39F5A404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7F2B5-5A7D-4C44-829A-DD336CD9A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FD0B9-3314-A841-9AA2-588328F0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D206D-F0A2-C545-9D2D-A2ACDF4F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7C70D-0A14-B04C-9BAA-9BCE306E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15E60-9F6B-CA44-B9B0-083CE4A8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732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EACFA-0435-AF49-90C8-E630B574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CF586-1F10-2B4F-A3AC-D804FEE5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8412C-B96E-154C-AAFD-685E57DA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225D14-BD41-404C-9301-BEF0F79B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480AC0-4619-2249-8FEC-8CC72EB5C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91253C-29D9-3344-A81E-849F1A1F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1F82A5-4E4A-7741-9DF7-D2C00A4F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29AFD-5411-9C47-AC63-9AF2D4B0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921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6CE0-3D9A-1F4D-A3F7-976500E1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93CB66-DD66-274E-8753-0D7CF3D4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61116-7A69-5C42-B3DF-EB52F2A0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E66614-B200-004E-90FA-EDE5E9F4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31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3CC1B0-1F7B-1A44-A7F2-8445A09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E7AEC-C975-654C-BD8F-052B88D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18469-A0C6-2C47-84AA-9F6EA9DB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36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8D20-EA88-3544-9CFA-586B781A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5C5BB-A375-5D47-B1DE-D69C0127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26676-3FC9-B84C-91C9-102284E5E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38837-F58C-6D42-B075-E0559637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6BB42-75B2-D646-A712-4ECDFECB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16B00-381A-AD4D-A0D3-3F3D9EC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62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8CEAB-366A-6E48-98FA-7EED0932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50337-15E8-7A4C-8F0F-F6E6979C8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4776F-7609-554C-B616-CA06D8CC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44BA7-0A4C-7342-A8A6-769355E8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AB1A3-BF45-F54A-BE0B-59F749E3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B1ED4-B362-894F-A28B-DF58C0AC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5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D8BB8-0D58-7843-AE4F-730477C2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C1449-298A-2840-8700-D791CD86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C954A-AD42-3F4B-86F6-2698EF672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1795-8865-064A-BF9A-220DDA5BDE54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B63C6-7143-6C41-B53F-0B5F0B877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18E59-2A05-D449-BA1C-352634FCF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8B6D-889B-684A-8038-D9417B471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84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DD1-4BC4-45A1-99CA-0901AB300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388" y="1043269"/>
            <a:ext cx="9327223" cy="238760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+mj-ea"/>
              </a:rPr>
              <a:t>Soft Q-learning with Mutual Information Regularization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000" dirty="0"/>
              <a:t>Accepted in ICLR 2019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8FAAF-4C37-49BD-9486-432D7FC6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883"/>
            <a:ext cx="9144000" cy="11828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Kyeong</a:t>
            </a:r>
            <a:r>
              <a:rPr lang="en-US" altLang="ko-KR" dirty="0"/>
              <a:t> </a:t>
            </a:r>
            <a:r>
              <a:rPr lang="en-US" altLang="ko-KR" dirty="0" err="1"/>
              <a:t>Ryeol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</a:p>
          <a:p>
            <a:r>
              <a:rPr lang="en-US" altLang="ko-KR" dirty="0"/>
              <a:t>M.S. Candidate of OSI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2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296FF-651A-4248-BEA1-B0800918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MIRL : Mutual Information RL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23DAC5-8BF2-4F45-A182-E59CE1CBA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890"/>
                <a:ext cx="10515600" cy="489407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en-US" altLang="ko-Kore-KR" dirty="0"/>
                  <a:t>High-dimensional state space</a:t>
                </a:r>
              </a:p>
              <a:p>
                <a:r>
                  <a:rPr kumimoji="1" lang="en-US" altLang="ko-Kore-KR" dirty="0"/>
                  <a:t>Q-functions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𝑠𝑜𝑓𝑡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Prior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ore-KR" dirty="0"/>
              </a:p>
              <a:p>
                <a:endParaRPr kumimoji="1" lang="en-US" altLang="ko-Kore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ore-KR" dirty="0"/>
                  <a:t> update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ore-KR" altLang="en-US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23DAC5-8BF2-4F45-A182-E59CE1CBA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890"/>
                <a:ext cx="10515600" cy="4894073"/>
              </a:xfrm>
              <a:blipFill>
                <a:blip r:embed="rId2"/>
                <a:stretch>
                  <a:fillRect l="-1206" t="-31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46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A13EF2-2FB2-EE44-B63F-3A6667F8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37486"/>
            <a:ext cx="11544300" cy="431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E1CA-1730-4942-BA96-300F08A47C3F}"/>
                  </a:ext>
                </a:extLst>
              </p:cNvPr>
              <p:cNvSpPr txBox="1"/>
              <p:nvPr/>
            </p:nvSpPr>
            <p:spPr>
              <a:xfrm>
                <a:off x="1378423" y="4755486"/>
                <a:ext cx="8693623" cy="1574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Behavior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kumimoji="1" lang="en-US" altLang="ko-Kore-KR" sz="2400" dirty="0"/>
                </a:br>
                <a:r>
                  <a:rPr kumimoji="1" lang="en-US" altLang="ko-Kore-KR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240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ore-KR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ore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ore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ore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E1CA-1730-4942-BA96-300F08A47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3" y="4755486"/>
                <a:ext cx="8693623" cy="1574790"/>
              </a:xfrm>
              <a:prstGeom prst="rect">
                <a:avLst/>
              </a:prstGeom>
              <a:blipFill>
                <a:blip r:embed="rId3"/>
                <a:stretch>
                  <a:fillRect l="-1022" t="-104000" b="-1952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FC89277-00C4-1240-A088-019BB45DCFC2}"/>
              </a:ext>
            </a:extLst>
          </p:cNvPr>
          <p:cNvSpPr txBox="1"/>
          <p:nvPr/>
        </p:nvSpPr>
        <p:spPr>
          <a:xfrm>
            <a:off x="8652681" y="5358215"/>
            <a:ext cx="197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Exploitation</a:t>
            </a:r>
            <a:endParaRPr kumimoji="1" lang="ko-Kore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03173-FDC7-1946-81F4-7D63433825CC}"/>
              </a:ext>
            </a:extLst>
          </p:cNvPr>
          <p:cNvSpPr txBox="1"/>
          <p:nvPr/>
        </p:nvSpPr>
        <p:spPr>
          <a:xfrm>
            <a:off x="8652680" y="5855608"/>
            <a:ext cx="197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Exploration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624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07698-B2C0-7E43-9B66-99EE37D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Grid-world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9018D-6A8F-5E43-9E06-6DF831E2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" y="215738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kumimoji="1" lang="en-US" altLang="ko-Kore-KR" dirty="0"/>
              <a:t>Settings</a:t>
            </a:r>
          </a:p>
          <a:p>
            <a:pPr lvl="2"/>
            <a:r>
              <a:rPr kumimoji="1" lang="en-US" altLang="ko-Kore-KR" sz="2400" dirty="0"/>
              <a:t>Reaching a goal : reward 9 </a:t>
            </a:r>
          </a:p>
          <a:p>
            <a:pPr lvl="2"/>
            <a:r>
              <a:rPr kumimoji="1" lang="en-US" altLang="ko-Kore-KR" sz="2400" dirty="0"/>
              <a:t>Else : reward -1</a:t>
            </a:r>
          </a:p>
          <a:p>
            <a:pPr lvl="2"/>
            <a:r>
              <a:rPr kumimoji="1" lang="en-US" altLang="ko-Kore-KR" sz="2400" dirty="0"/>
              <a:t>Restarted in a random location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Baseline</a:t>
            </a:r>
          </a:p>
          <a:p>
            <a:pPr marL="457200" lvl="1" indent="0">
              <a:buNone/>
            </a:pPr>
            <a:r>
              <a:rPr kumimoji="1" lang="en-US" altLang="ko-Kore-KR" dirty="0"/>
              <a:t>    &gt;  Q-learning (QL)</a:t>
            </a:r>
          </a:p>
          <a:p>
            <a:pPr marL="457200" lvl="1" indent="0">
              <a:buNone/>
            </a:pPr>
            <a:r>
              <a:rPr kumimoji="1" lang="en-US" altLang="ko-Kore-KR" dirty="0"/>
              <a:t>    &gt;  Soft Q-learning (SQ</a:t>
            </a:r>
            <a:r>
              <a:rPr kumimoji="1" lang="en-US" altLang="ko-Kore-KR" dirty="0">
                <a:sym typeface="Wingdings" pitchFamily="2" charset="2"/>
              </a:rPr>
              <a:t>L)</a:t>
            </a:r>
            <a:endParaRPr kumimoji="1" lang="en-US" altLang="ko-Kore-KR" dirty="0"/>
          </a:p>
          <a:p>
            <a:pPr marL="457200" lvl="1" indent="0">
              <a:buNone/>
            </a:pPr>
            <a:r>
              <a:rPr kumimoji="1" lang="en-US" altLang="ko-Kore-KR" dirty="0"/>
              <a:t>    &gt;  Soft Q-learning </a:t>
            </a:r>
            <a:br>
              <a:rPr kumimoji="1" lang="en-US" altLang="ko-Kore-KR" dirty="0"/>
            </a:br>
            <a:r>
              <a:rPr kumimoji="1" lang="en-US" altLang="ko-Kore-KR" dirty="0"/>
              <a:t>        + behavior policy (</a:t>
            </a:r>
            <a:r>
              <a:rPr kumimoji="1" lang="en-US" altLang="ko-Kore-KR" dirty="0" err="1"/>
              <a:t>SQL_m</a:t>
            </a:r>
            <a:r>
              <a:rPr kumimoji="1" lang="en-US" altLang="ko-Kore-KR" dirty="0"/>
              <a:t>)</a:t>
            </a:r>
          </a:p>
          <a:p>
            <a:pPr marL="457200" lvl="1" indent="0">
              <a:buNone/>
            </a:pPr>
            <a:r>
              <a:rPr kumimoji="1" lang="en-US" altLang="ko-Kore-KR" dirty="0"/>
              <a:t>    &gt;  MIRL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9EBA3E-CC4E-794B-B0FE-C65D4D3F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68" y="962049"/>
            <a:ext cx="2971800" cy="88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BADE72-DE98-F142-AF0B-2FC37198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101" y="204764"/>
            <a:ext cx="2501900" cy="241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06998F-E1AB-ED4F-955B-7021F7CE5DDC}"/>
              </a:ext>
            </a:extLst>
          </p:cNvPr>
          <p:cNvSpPr txBox="1"/>
          <p:nvPr/>
        </p:nvSpPr>
        <p:spPr>
          <a:xfrm>
            <a:off x="8925161" y="-420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Square world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DE7A4-7A5C-324D-8D84-F23044F610DB}"/>
              </a:ext>
            </a:extLst>
          </p:cNvPr>
          <p:cNvSpPr txBox="1"/>
          <p:nvPr/>
        </p:nvSpPr>
        <p:spPr>
          <a:xfrm>
            <a:off x="5575678" y="740012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Corridor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545D1B-D1C1-2743-88AF-BBBC06DD3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45" y="2325051"/>
            <a:ext cx="3125768" cy="2297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15CBFC-8D20-2E4F-AB13-184E803B5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446" y="4545058"/>
            <a:ext cx="2950215" cy="22503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217EED-6564-C941-AE0A-BD622C82A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997" y="2348378"/>
            <a:ext cx="3055788" cy="227434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6FD659-ED43-B646-83BA-F286AFD84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6998" y="4568809"/>
            <a:ext cx="3055788" cy="226969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D3825-FB2C-1B46-A9F2-512E5B6E1597}"/>
              </a:ext>
            </a:extLst>
          </p:cNvPr>
          <p:cNvSpPr/>
          <p:nvPr/>
        </p:nvSpPr>
        <p:spPr>
          <a:xfrm>
            <a:off x="10630468" y="1109344"/>
            <a:ext cx="318581" cy="303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49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07698-B2C0-7E43-9B66-99EE37D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ATARI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9018D-6A8F-5E43-9E06-6DF831E2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49" y="169068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kumimoji="1" lang="en-US" altLang="ko-Kore-KR" dirty="0"/>
              <a:t>Baselines</a:t>
            </a:r>
          </a:p>
          <a:p>
            <a:pPr marL="914400" lvl="2" indent="0">
              <a:buNone/>
            </a:pPr>
            <a:r>
              <a:rPr kumimoji="1" lang="en-US" altLang="ko-Kore-KR" sz="2400" dirty="0"/>
              <a:t>&gt; Deep Q-Network (DQN)</a:t>
            </a:r>
          </a:p>
          <a:p>
            <a:pPr marL="914400" lvl="2" indent="0">
              <a:buNone/>
            </a:pPr>
            <a:r>
              <a:rPr kumimoji="1" lang="en-US" altLang="ko-Kore-KR" sz="2400" dirty="0"/>
              <a:t>&gt; Soft Q-learning (SQL)</a:t>
            </a:r>
          </a:p>
          <a:p>
            <a:pPr marL="914400" lvl="2" indent="0">
              <a:buNone/>
            </a:pPr>
            <a:r>
              <a:rPr kumimoji="1" lang="en-US" altLang="ko-Kore-KR" sz="2400" dirty="0"/>
              <a:t>&gt; MIRL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18D4D-77ED-474D-9C10-BA76ADB1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0" y="788687"/>
            <a:ext cx="5500748" cy="60486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5C31A2-FA5D-DC4D-B431-49626D4F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3" y="3784985"/>
            <a:ext cx="4599048" cy="3052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2BC87-1FB8-6C49-BC18-49619C7B2150}"/>
                  </a:ext>
                </a:extLst>
              </p:cNvPr>
              <p:cNvSpPr txBox="1"/>
              <p:nvPr/>
            </p:nvSpPr>
            <p:spPr>
              <a:xfrm>
                <a:off x="6846124" y="135892"/>
                <a:ext cx="4737100" cy="611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h𝑢𝑚𝑎𝑛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2BC87-1FB8-6C49-BC18-49619C7B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124" y="135892"/>
                <a:ext cx="4737100" cy="611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24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07698-B2C0-7E43-9B66-99EE37D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Ablation study</a:t>
            </a:r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5B6C99-01A0-5240-BEB6-49141FFF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1" b="7194"/>
          <a:stretch/>
        </p:blipFill>
        <p:spPr>
          <a:xfrm>
            <a:off x="8503920" y="28121"/>
            <a:ext cx="3560064" cy="24230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0335DC-067F-D444-B0DA-7DA6F0D88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" r="4045" b="21734"/>
          <a:stretch/>
        </p:blipFill>
        <p:spPr>
          <a:xfrm>
            <a:off x="0" y="2451165"/>
            <a:ext cx="12063984" cy="436056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E97391-CEEB-2E4A-AC68-DD72033EADB9}"/>
              </a:ext>
            </a:extLst>
          </p:cNvPr>
          <p:cNvSpPr/>
          <p:nvPr/>
        </p:nvSpPr>
        <p:spPr>
          <a:xfrm>
            <a:off x="4023360" y="51217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Baselines</a:t>
            </a:r>
          </a:p>
          <a:p>
            <a:pPr lvl="1"/>
            <a:r>
              <a:rPr kumimoji="1" lang="en-US" altLang="ko-Kore-KR" sz="2400" dirty="0"/>
              <a:t>    &gt;  Soft Q-learning (SQ</a:t>
            </a:r>
            <a:r>
              <a:rPr kumimoji="1" lang="en-US" altLang="ko-Kore-KR" sz="2400" dirty="0">
                <a:sym typeface="Wingdings" pitchFamily="2" charset="2"/>
              </a:rPr>
              <a:t>L)</a:t>
            </a:r>
            <a:endParaRPr kumimoji="1" lang="en-US" altLang="ko-Kore-KR" sz="2400" dirty="0"/>
          </a:p>
          <a:p>
            <a:pPr lvl="1"/>
            <a:r>
              <a:rPr kumimoji="1" lang="en-US" altLang="ko-Kore-KR" sz="2400" dirty="0"/>
              <a:t>    &gt;  Soft Q-learning </a:t>
            </a:r>
            <a:br>
              <a:rPr kumimoji="1" lang="en-US" altLang="ko-Kore-KR" sz="2400" dirty="0"/>
            </a:br>
            <a:r>
              <a:rPr kumimoji="1" lang="en-US" altLang="ko-Kore-KR" sz="2400" dirty="0"/>
              <a:t>        + behavior policy (</a:t>
            </a:r>
            <a:r>
              <a:rPr kumimoji="1" lang="en-US" altLang="ko-Kore-KR" sz="2400" dirty="0" err="1"/>
              <a:t>SQL_m</a:t>
            </a:r>
            <a:r>
              <a:rPr kumimoji="1" lang="en-US" altLang="ko-Kore-KR" sz="2400" dirty="0"/>
              <a:t>)</a:t>
            </a:r>
          </a:p>
          <a:p>
            <a:pPr lvl="1"/>
            <a:r>
              <a:rPr kumimoji="1" lang="en-US" altLang="ko-Kore-KR" sz="2400" dirty="0"/>
              <a:t>    &gt;  MIRL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184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278C1-F99C-7642-8665-A748F79A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en-US" altLang="ko-Kore-KR" sz="3600" dirty="0"/>
              <a:t>Information asymmetry in KL-regularized RL</a:t>
            </a:r>
            <a:br>
              <a:rPr kumimoji="1" lang="en-US" altLang="ko-Kore-KR" sz="3600" dirty="0"/>
            </a:br>
            <a:br>
              <a:rPr kumimoji="1" lang="en-US" altLang="ko-Kore-KR" sz="3600" dirty="0"/>
            </a:br>
            <a:r>
              <a:rPr kumimoji="1" lang="en-US" altLang="ko-Kore-KR" sz="3600" dirty="0"/>
              <a:t>(ICLR 2019)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98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278C1-F99C-7642-8665-A748F79A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en-US" altLang="ko-Kore-KR" sz="3600" dirty="0"/>
              <a:t>Exploiting hierarchy for learning and transfer </a:t>
            </a:r>
            <a:br>
              <a:rPr kumimoji="1" lang="en-US" altLang="ko-Kore-KR" sz="3600" dirty="0"/>
            </a:br>
            <a:r>
              <a:rPr kumimoji="1" lang="en-US" altLang="ko-Kore-KR" sz="3600" dirty="0"/>
              <a:t>in KL-regularized RL </a:t>
            </a:r>
            <a:br>
              <a:rPr kumimoji="1" lang="en-US" altLang="ko-Kore-KR" sz="3600" dirty="0"/>
            </a:br>
            <a:br>
              <a:rPr kumimoji="1" lang="en-US" altLang="ko-Kore-KR" sz="3600" dirty="0"/>
            </a:br>
            <a:r>
              <a:rPr kumimoji="1" lang="en-US" altLang="ko-Kore-KR" sz="3600" dirty="0"/>
              <a:t>(</a:t>
            </a:r>
            <a:r>
              <a:rPr kumimoji="1" lang="en-US" altLang="ko-Kore-KR" sz="3600" dirty="0" err="1"/>
              <a:t>Arxiv</a:t>
            </a:r>
            <a:r>
              <a:rPr kumimoji="1" lang="en-US" altLang="ko-Kore-KR" sz="3600" dirty="0"/>
              <a:t>)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826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CBB6-1764-254C-88B6-51FA4457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Motivation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851207-33B2-674B-BB7B-B6EAC27CB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kumimoji="1" lang="en-US" altLang="ko-KR" b="0" dirty="0"/>
                  <a:t>Entropy</a:t>
                </a:r>
                <a:r>
                  <a:rPr kumimoji="1" lang="en-US" altLang="ko-KR" dirty="0"/>
                  <a:t>-regularization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RL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ore-K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ore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ore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ore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ore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ore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ore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ko-Kore-KR" dirty="0"/>
              </a:p>
              <a:p>
                <a:pPr lvl="1"/>
                <a:endParaRPr kumimoji="1" lang="en-US" altLang="ko-KR" b="0" dirty="0"/>
              </a:p>
              <a:p>
                <a:pPr lvl="1"/>
                <a:r>
                  <a:rPr kumimoji="1" lang="en-US" altLang="ko-KR" b="0" dirty="0"/>
                  <a:t>KL-regularized</a:t>
                </a:r>
                <a:r>
                  <a:rPr kumimoji="1" lang="ko-KR" altLang="en-US" b="0" dirty="0"/>
                  <a:t> </a:t>
                </a:r>
                <a:r>
                  <a:rPr kumimoji="1" lang="en-US" altLang="ko-KR" b="0" dirty="0"/>
                  <a:t>RL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ore-K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ko-Kore-KR" b="0" dirty="0"/>
              </a:p>
              <a:p>
                <a:pPr marL="457200" lvl="1" indent="0">
                  <a:buNone/>
                </a:pPr>
                <a:endParaRPr kumimoji="1" lang="en-US" altLang="ko-Kore-KR" dirty="0"/>
              </a:p>
              <a:p>
                <a:pPr marL="457200" lvl="1" indent="0">
                  <a:buNone/>
                </a:pPr>
                <a:r>
                  <a:rPr kumimoji="1" lang="ko-KR" altLang="en-US" dirty="0"/>
                  <a:t>* </a:t>
                </a:r>
                <a:r>
                  <a:rPr kumimoji="1" lang="en-US" altLang="ko-KR" dirty="0"/>
                  <a:t>When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some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actions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are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simply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non-useful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or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not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frequently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used</a:t>
                </a:r>
                <a:endParaRPr kumimoji="1" lang="en-US" altLang="ko-Kore-KR" dirty="0"/>
              </a:p>
              <a:p>
                <a:pPr marL="457200" lvl="1" indent="0">
                  <a:buNone/>
                </a:pPr>
                <a:r>
                  <a:rPr kumimoji="1" lang="ko-KR" altLang="en-US" b="0" dirty="0"/>
                  <a:t>* </a:t>
                </a:r>
                <a:r>
                  <a:rPr kumimoji="1" lang="en-US" altLang="ko-KR" b="0" dirty="0"/>
                  <a:t>When</a:t>
                </a:r>
                <a:r>
                  <a:rPr kumimoji="1" lang="ko-KR" altLang="en-US" b="0" dirty="0"/>
                  <a:t> </a:t>
                </a:r>
                <a:r>
                  <a:rPr kumimoji="1" lang="en-US" altLang="ko-KR" b="0" dirty="0"/>
                  <a:t>actions</a:t>
                </a:r>
                <a:r>
                  <a:rPr kumimoji="1" lang="ko-KR" altLang="en-US" b="0" dirty="0"/>
                  <a:t> </a:t>
                </a:r>
                <a:r>
                  <a:rPr kumimoji="1" lang="en-US" altLang="ko-KR" b="0" dirty="0"/>
                  <a:t>have</a:t>
                </a:r>
                <a:r>
                  <a:rPr kumimoji="1" lang="ko-KR" altLang="en-US" b="0" dirty="0"/>
                  <a:t> </a:t>
                </a:r>
                <a:r>
                  <a:rPr kumimoji="1" lang="en-US" altLang="ko-KR" b="0" dirty="0"/>
                  <a:t>significantly</a:t>
                </a:r>
                <a:r>
                  <a:rPr kumimoji="1" lang="ko-KR" altLang="en-US" b="0" dirty="0"/>
                  <a:t> </a:t>
                </a:r>
                <a:r>
                  <a:rPr kumimoji="1" lang="en-US" altLang="ko-KR" b="0" dirty="0"/>
                  <a:t>different</a:t>
                </a:r>
                <a:r>
                  <a:rPr kumimoji="1" lang="ko-KR" altLang="en-US" b="0" dirty="0"/>
                  <a:t> </a:t>
                </a:r>
                <a:r>
                  <a:rPr kumimoji="1" lang="en-US" altLang="ko-KR" b="0" dirty="0"/>
                  <a:t>importance</a:t>
                </a:r>
                <a:r>
                  <a:rPr kumimoji="1" lang="ko-KR" altLang="en-US" b="0" dirty="0"/>
                  <a:t> </a:t>
                </a:r>
                <a:r>
                  <a:rPr kumimoji="1" lang="en-US" altLang="ko-KR" b="0" dirty="0"/>
                  <a:t>depending on the task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851207-33B2-674B-BB7B-B6EAC27CB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802" b="-10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5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7E805-7DFC-7449-B808-70FE22FB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Paper 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75DAD-CCE9-5943-BEFB-6C170C47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64" y="1876996"/>
            <a:ext cx="10833671" cy="4351338"/>
          </a:xfrm>
        </p:spPr>
        <p:txBody>
          <a:bodyPr/>
          <a:lstStyle/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When</a:t>
            </a:r>
            <a:r>
              <a:rPr kumimoji="1" lang="ko-KR" altLang="en-US" dirty="0"/>
              <a:t> </a:t>
            </a:r>
            <a:r>
              <a:rPr kumimoji="1" lang="en-US" altLang="ko-KR" dirty="0"/>
              <a:t>some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actions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simply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non-useful</a:t>
            </a:r>
            <a:r>
              <a:rPr kumimoji="1" lang="ko-KR" altLang="en-US" dirty="0"/>
              <a:t> </a:t>
            </a:r>
            <a:r>
              <a:rPr kumimoji="1" lang="en-US" altLang="ko-KR" dirty="0"/>
              <a:t>or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</a:t>
            </a:r>
            <a:r>
              <a:rPr kumimoji="1" lang="ko-KR" altLang="en-US" dirty="0"/>
              <a:t> </a:t>
            </a:r>
            <a:r>
              <a:rPr kumimoji="1" lang="en-US" altLang="ko-KR" dirty="0"/>
              <a:t>frequently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used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Soft q-learning with mutual information regularization (ICLR 2019)</a:t>
            </a:r>
          </a:p>
          <a:p>
            <a:pPr lvl="1"/>
            <a:endParaRPr kumimoji="1" lang="en-US" altLang="ko-KR" b="0" dirty="0"/>
          </a:p>
          <a:p>
            <a:pPr lvl="1"/>
            <a:r>
              <a:rPr kumimoji="1" lang="en-US" altLang="ko-KR" b="0" dirty="0"/>
              <a:t>When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actions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have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significantly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different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importance</a:t>
            </a:r>
            <a:endParaRPr kumimoji="1" lang="en-US" altLang="ko-Kore-KR" dirty="0"/>
          </a:p>
          <a:p>
            <a:pPr lvl="2"/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Information asymmetry in KL-regularized RL (ICLR 2019)</a:t>
            </a:r>
          </a:p>
          <a:p>
            <a:pPr lvl="2"/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Exploiting hierarchy for learning and transfer in KL-regularized RL (</a:t>
            </a:r>
            <a:r>
              <a:rPr kumimoji="1" lang="en-US" altLang="ko-Kore-KR" dirty="0" err="1">
                <a:solidFill>
                  <a:schemeClr val="bg1">
                    <a:lumMod val="75000"/>
                  </a:schemeClr>
                </a:solidFill>
              </a:rPr>
              <a:t>Arxiv</a:t>
            </a: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366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3852"/>
                <a:ext cx="10515600" cy="527493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ko-Kore-KR" b="0" i="1" dirty="0">
                    <a:latin typeface="Cambria Math" panose="02040503050406030204" pitchFamily="18" charset="0"/>
                  </a:rPr>
                  <a:t>One-step decision-making…</a:t>
                </a:r>
              </a:p>
              <a:p>
                <a:pPr marL="0" indent="0">
                  <a:buNone/>
                </a:pPr>
                <a:endParaRPr kumimoji="1" lang="en-US" altLang="ko-Kore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ore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ko-Kore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𝐾𝐿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ko-Kore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ore-K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ko-Kore-K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  <m:r>
                            <a:rPr kumimoji="1" lang="en-US" altLang="ko-Kore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kumimoji="1" lang="en-US" altLang="ko-Kore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∵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ore-K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ore-KR" b="0" dirty="0">
                    <a:latin typeface="Cambria Math" panose="02040503050406030204" pitchFamily="18" charset="0"/>
                  </a:rPr>
                  <a:t>Also hold in </a:t>
                </a:r>
                <a:r>
                  <a:rPr kumimoji="1" lang="en-US" altLang="ko-Kore-KR" b="0" i="1" dirty="0">
                    <a:latin typeface="Cambria Math" panose="02040503050406030204" pitchFamily="18" charset="0"/>
                  </a:rPr>
                  <a:t>Multi-step decision-making(=RL)</a:t>
                </a:r>
                <a:r>
                  <a:rPr kumimoji="1" lang="en-US" altLang="ko-Kore-KR" b="0" dirty="0">
                    <a:latin typeface="Cambria Math" panose="02040503050406030204" pitchFamily="18" charset="0"/>
                  </a:rPr>
                  <a:t>  when 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kumimoji="1" lang="en-US" altLang="ko-Kore-KR" b="0" i="1" dirty="0">
                    <a:latin typeface="Cambria Math" panose="02040503050406030204" pitchFamily="18" charset="0"/>
                  </a:rPr>
                  <a:t>  </a:t>
                </a:r>
                <a:r>
                  <a:rPr kumimoji="1" lang="en-US" altLang="ko-Kore-KR" b="0" dirty="0">
                    <a:latin typeface="Cambria Math" panose="02040503050406030204" pitchFamily="18" charset="0"/>
                  </a:rPr>
                  <a:t>(See Appendix)</a:t>
                </a:r>
              </a:p>
              <a:p>
                <a:pPr marL="0" indent="0">
                  <a:buNone/>
                </a:pPr>
                <a:r>
                  <a:rPr kumimoji="1" lang="en-US" altLang="ko-Kore-KR" dirty="0">
                    <a:latin typeface="Cambria Math" panose="02040503050406030204" pitchFamily="18" charset="0"/>
                  </a:rPr>
                  <a:t> </a:t>
                </a:r>
                <a:endParaRPr kumimoji="1" lang="en-US" altLang="ko-Kore-K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ore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3852"/>
                <a:ext cx="10515600" cy="5274936"/>
              </a:xfrm>
              <a:blipFill>
                <a:blip r:embed="rId2"/>
                <a:stretch>
                  <a:fillRect l="-965" t="-26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42035-4AEF-6E4C-9588-90453F140AFF}"/>
              </a:ext>
            </a:extLst>
          </p:cNvPr>
          <p:cNvSpPr txBox="1"/>
          <p:nvPr/>
        </p:nvSpPr>
        <p:spPr>
          <a:xfrm>
            <a:off x="4546536" y="4077485"/>
            <a:ext cx="365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mutual-information regularization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4948"/>
                <a:ext cx="10515600" cy="52420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ko-Kore-KR" sz="2400" dirty="0"/>
                  <a:t>1. What is an optimal policy for a fixed action prior?</a:t>
                </a:r>
              </a:p>
              <a:p>
                <a:pPr marL="0" indent="0">
                  <a:buNone/>
                </a:pPr>
                <a:r>
                  <a:rPr kumimoji="1" lang="en-US" altLang="ko-Kore-KR" sz="2400" dirty="0"/>
                  <a:t>2. What is an optimal action prior for a fixed policy?</a:t>
                </a:r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Definitions</a:t>
                </a:r>
              </a:p>
              <a:p>
                <a:pPr lvl="1"/>
                <a:r>
                  <a:rPr kumimoji="1" lang="en-US" altLang="ko-Kore-KR" dirty="0"/>
                  <a:t>Transition probability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1" lang="ko-KR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</m:sup>
                    </m:s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kumimoji="1" lang="en-US" altLang="ko-Kore-KR" sz="2400" dirty="0"/>
              </a:p>
              <a:p>
                <a:pPr lvl="1"/>
                <a:r>
                  <a:rPr kumimoji="1" lang="en-US" altLang="ko-Kore-KR" dirty="0"/>
                  <a:t>Stationary distribution over states (</a:t>
                </a:r>
                <a:r>
                  <a:rPr kumimoji="1" lang="en-US" altLang="ko-Kore-KR" u="sng" dirty="0"/>
                  <a:t>assumed to exist</a:t>
                </a:r>
                <a:r>
                  <a:rPr kumimoji="1" lang="en-US" altLang="ko-Kore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  <m:sup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  <m:sup>
                            <m:r>
                              <a:rPr kumimoji="1" lang="en-US" altLang="ko-Kore-KR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e>
                    </m:func>
                    <m:r>
                      <a:rPr kumimoji="1" lang="ko-KR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.   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Sup>
                      <m:sSubSup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  <m:sup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kumimoji="1"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  <m:sup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kumimoji="1" lang="en-US" altLang="ko-Kore-KR" sz="2400" b="1" dirty="0"/>
              </a:p>
              <a:p>
                <a:pPr lvl="1"/>
                <a:r>
                  <a:rPr kumimoji="1" lang="en-US" altLang="ko-Kore-KR" dirty="0"/>
                  <a:t>Stationary distribution over actions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4948"/>
                <a:ext cx="10515600" cy="5242015"/>
              </a:xfrm>
              <a:blipFill>
                <a:blip r:embed="rId2"/>
                <a:stretch>
                  <a:fillRect l="-965" t="-14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14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8596"/>
                <a:ext cx="10515600" cy="524201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ko-Kore-KR" dirty="0"/>
                  <a:t>1. What is an optimal policy for a fixed action prior?</a:t>
                </a:r>
              </a:p>
              <a:p>
                <a:pPr marL="0" indent="0">
                  <a:buNone/>
                </a:pPr>
                <a:r>
                  <a:rPr kumimoji="1" lang="en-US" altLang="ko-Kore-KR" dirty="0">
                    <a:solidFill>
                      <a:schemeClr val="bg1">
                        <a:lumMod val="75000"/>
                      </a:schemeClr>
                    </a:solidFill>
                  </a:rPr>
                  <a:t>2. What is an optimal action prior for a fixed policy?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kumimoji="1"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ko-Kore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kumimoji="1" lang="en-US" altLang="ko-Kore-KR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kumimoji="1" lang="en-US" altLang="ko-Kore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nary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en-US" altLang="ko-Kore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kumimoji="1" lang="en-US" altLang="ko-Kore-KR" b="0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b="0" dirty="0"/>
                  <a:t>By standard variational calculus,</a:t>
                </a:r>
              </a:p>
              <a:p>
                <a:pPr marL="0" indent="0">
                  <a:buNone/>
                </a:pPr>
                <a:endParaRPr kumimoji="1" lang="en-US" altLang="ko-Kore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ko-Kore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ore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ore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=1/|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=1   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ore-KR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8596"/>
                <a:ext cx="10515600" cy="5242015"/>
              </a:xfrm>
              <a:blipFill>
                <a:blip r:embed="rId2"/>
                <a:stretch>
                  <a:fillRect l="-965" t="-26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39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8596"/>
                <a:ext cx="10515600" cy="52420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ko-Kore-KR" sz="2400" dirty="0">
                    <a:solidFill>
                      <a:schemeClr val="bg1">
                        <a:lumMod val="75000"/>
                      </a:schemeClr>
                    </a:solidFill>
                  </a:rPr>
                  <a:t>1. What is an optimal policy for a fixed action prior?</a:t>
                </a:r>
              </a:p>
              <a:p>
                <a:pPr marL="0" indent="0">
                  <a:buNone/>
                </a:pPr>
                <a:r>
                  <a:rPr kumimoji="1" lang="en-US" altLang="ko-Kore-KR" sz="2400" dirty="0"/>
                  <a:t>2. What is an optimal action prior for a fixed policy?</a:t>
                </a:r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r>
                  <a:rPr kumimoji="1" lang="en-US" altLang="ko-Kore-KR" sz="24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ore-KR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lim>
                            </m:limLow>
                          </m:fNam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ko-Kore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ko-Kore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ore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ko-Kore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ko-Kore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ore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  <m:func>
                                          <m:funcPr>
                                            <m:ctrlP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ko-Kore-KR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1" lang="en-US" altLang="ko-Kore-KR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ko-Kore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ko-Kore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ko-Kore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ko-Kore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ko-Kore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ko-Kore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kumimoji="1" lang="en-US" altLang="ko-Kore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ore-KR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ore-KR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ko-Kore-KR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ko-Kore-KR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ko-Kore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d>
                                      <m:dPr>
                                        <m:ctrlP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  <m:func>
                                          <m:funcPr>
                                            <m:ctrlP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ko-Kore-KR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kumimoji="1" lang="en-US" altLang="ko-Kore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1" lang="en-US" altLang="ko-Kore-KR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ko-Kore-KR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ko-Kore-KR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kumimoji="1" lang="en-US" altLang="ko-Kore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kumimoji="1" lang="en-US" altLang="ko-Kore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kumimoji="1" lang="en-US" altLang="ko-Kore-KR" sz="2400" b="0" dirty="0"/>
                </a:br>
                <a:r>
                  <a:rPr kumimoji="1" lang="en-US" altLang="ko-Kore-KR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ore-KR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lim>
                            </m:limLow>
                          </m:fNam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func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ko-Kore-K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kumimoji="1" lang="en-US" altLang="ko-Kore-K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ko-Kore-K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𝐾𝐿</m:t>
                                </m:r>
                                <m:d>
                                  <m:dPr>
                                    <m:ctrlP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  <m:e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  <m:t>∥</m:t>
                                    </m:r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ore-KR" sz="2400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ore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kumimoji="1" lang="en-US" altLang="ko-Kore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ko-Kore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ko-Kore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kumimoji="1" lang="en-US" altLang="ko-Kore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ko-Kore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ko-Kore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kumimoji="1" lang="en-US" altLang="ko-Kore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ko-Kore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∝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ore-KR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ore-KR" sz="2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sz="2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kumimoji="1" lang="en-US" altLang="ko-Kore-KR" sz="2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ko-Kore-KR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E251A3-00F5-8348-9DDE-3AE8B5A5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8596"/>
                <a:ext cx="10515600" cy="5242015"/>
              </a:xfrm>
              <a:blipFill>
                <a:blip r:embed="rId2"/>
                <a:stretch>
                  <a:fillRect l="-965" t="-1449" b="-280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EE517-A2BA-8440-86BF-B0F468F99BB0}"/>
                  </a:ext>
                </a:extLst>
              </p:cNvPr>
              <p:cNvSpPr txBox="1"/>
              <p:nvPr/>
            </p:nvSpPr>
            <p:spPr>
              <a:xfrm>
                <a:off x="6505431" y="6190611"/>
                <a:ext cx="446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ko-Kore-KR" dirty="0">
                    <a:solidFill>
                      <a:schemeClr val="accent2">
                        <a:lumMod val="50000"/>
                      </a:schemeClr>
                    </a:solidFill>
                  </a:rPr>
                  <a:t> : stationary distribution over states</a:t>
                </a:r>
                <a:endParaRPr kumimoji="1" lang="ko-Kore-KR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EE517-A2BA-8440-86BF-B0F468F9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31" y="6190611"/>
                <a:ext cx="446736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146ECB63-9E06-2441-B8A9-0C8EA452B379}"/>
              </a:ext>
            </a:extLst>
          </p:cNvPr>
          <p:cNvCxnSpPr>
            <a:cxnSpLocks/>
            <a:stCxn id="3" idx="2"/>
            <a:endCxn id="2" idx="1"/>
          </p:cNvCxnSpPr>
          <p:nvPr/>
        </p:nvCxnSpPr>
        <p:spPr>
          <a:xfrm rot="16200000" flipH="1">
            <a:off x="6208382" y="6078228"/>
            <a:ext cx="184666" cy="409431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383B7F-22F9-0F47-B115-A74F34D918F2}"/>
              </a:ext>
            </a:extLst>
          </p:cNvPr>
          <p:cNvSpPr txBox="1"/>
          <p:nvPr/>
        </p:nvSpPr>
        <p:spPr>
          <a:xfrm>
            <a:off x="1701988" y="6190611"/>
            <a:ext cx="35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stationary distribution over actions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DBE16C-67D2-5F4C-B85F-A4AF151CCC1D}"/>
              </a:ext>
            </a:extLst>
          </p:cNvPr>
          <p:cNvCxnSpPr/>
          <p:nvPr/>
        </p:nvCxnSpPr>
        <p:spPr>
          <a:xfrm>
            <a:off x="4708478" y="5909404"/>
            <a:ext cx="0" cy="2812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2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296FF-651A-4248-BEA1-B0800918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MIRL : Mutual Information RL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23DAC5-8BF2-4F45-A182-E59CE1CBA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890"/>
                <a:ext cx="10515600" cy="489407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kumimoji="1" lang="en-US" altLang="ko-Kore-KR" dirty="0"/>
                  <a:t>Tabular setting</a:t>
                </a:r>
              </a:p>
              <a:p>
                <a:r>
                  <a:rPr kumimoji="1" lang="en-US" altLang="ko-Kore-KR" dirty="0"/>
                  <a:t>Q-functions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𝑠𝑜𝑓𝑡</m:t>
                              </m:r>
                            </m:sub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𝑠𝑜𝑓𝑡</m:t>
                              </m:r>
                            </m:sub>
                            <m:sup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d>
                        <m:d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func>
                        <m:func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ore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ore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ko-Kore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ko-Kore-KR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ko-Kore-KR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ko-Kore-KR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ko-Kore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ko-Kore-KR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ko-Kore-KR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br>
                  <a:rPr kumimoji="1" lang="en-US" altLang="ko-Kore-KR" sz="2400" b="0" i="1" dirty="0">
                    <a:latin typeface="Cambria Math" panose="02040503050406030204" pitchFamily="18" charset="0"/>
                  </a:rPr>
                </a:b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b="0" dirty="0"/>
                  <a:t>Why? </a:t>
                </a:r>
              </a:p>
              <a:p>
                <a:pPr marL="0" indent="0">
                  <a:buNone/>
                </a:pPr>
                <a:r>
                  <a:rPr kumimoji="1" lang="en-US" altLang="ko-Kore-KR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func>
                      <m:func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)]]</m:t>
                    </m:r>
                  </m:oMath>
                </a14:m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func>
                          <m:func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ko-Kore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1" lang="en-US" altLang="ko-Kore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ko-Kore-KR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ko-Kore-KR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d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23DAC5-8BF2-4F45-A182-E59CE1CBA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890"/>
                <a:ext cx="10515600" cy="4894073"/>
              </a:xfrm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BC8CF02-4056-B545-BB7D-CB90B3B033DE}"/>
                  </a:ext>
                </a:extLst>
              </p:cNvPr>
              <p:cNvSpPr/>
              <p:nvPr/>
            </p:nvSpPr>
            <p:spPr>
              <a:xfrm>
                <a:off x="2260740" y="5575110"/>
                <a:ext cx="7670518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sz="2400" dirty="0"/>
                  <a:t>Substitute 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ko-Kore-KR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kumimoji="1" lang="en-US" altLang="ko-Kore-KR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ko-Kore-KR" sz="24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𝑢𝑝𝑑</m:t>
                        </m:r>
                      </m:sup>
                    </m:sSup>
                    <m:d>
                      <m:dPr>
                        <m:ctrlPr>
                          <a:rPr kumimoji="1" lang="en-US" altLang="ko-Kore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kumimoji="1" lang="en-US" altLang="ko-Kore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ko-Kore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ko-Kore-K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ko-Kore-KR" altLang="en-US" sz="2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BC8CF02-4056-B545-BB7D-CB90B3B03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40" y="5575110"/>
                <a:ext cx="7670518" cy="645048"/>
              </a:xfrm>
              <a:prstGeom prst="rect">
                <a:avLst/>
              </a:prstGeom>
              <a:blipFill>
                <a:blip r:embed="rId3"/>
                <a:stretch>
                  <a:fillRect l="-662" b="-78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15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296FF-651A-4248-BEA1-B0800918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MIRL : Mutual Information RL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23DAC5-8BF2-4F45-A182-E59CE1CBA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890"/>
                <a:ext cx="10515600" cy="489407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kumimoji="1" lang="en-US" altLang="ko-Kore-KR" dirty="0"/>
                  <a:t>Tabular setting</a:t>
                </a:r>
              </a:p>
              <a:p>
                <a:r>
                  <a:rPr kumimoji="1" lang="en-US" altLang="ko-Kore-KR" dirty="0"/>
                  <a:t>Prior update</a:t>
                </a:r>
                <a:endParaRPr kumimoji="1" lang="en-US" altLang="ko-Kore-KR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ore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kumimoji="1" lang="en-US" altLang="ko-Kore-KR" sz="2400" b="0" i="1" dirty="0">
                    <a:latin typeface="Cambria Math" panose="02040503050406030204" pitchFamily="18" charset="0"/>
                  </a:rPr>
                </a:br>
                <a:endParaRPr kumimoji="1" lang="en-US" altLang="ko-Kore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endParaRPr kumimoji="1" lang="en-US" altLang="ko-Kore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ore-KR" dirty="0"/>
                  <a:t> update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ore-KR" altLang="en-US" dirty="0"/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23DAC5-8BF2-4F45-A182-E59CE1CBA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890"/>
                <a:ext cx="10515600" cy="4894073"/>
              </a:xfrm>
              <a:blipFill>
                <a:blip r:embed="rId2"/>
                <a:stretch>
                  <a:fillRect l="-1206" t="-31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FB8C3C-4EAA-5845-A4E5-8CD941E3CDF9}"/>
              </a:ext>
            </a:extLst>
          </p:cNvPr>
          <p:cNvCxnSpPr>
            <a:cxnSpLocks/>
          </p:cNvCxnSpPr>
          <p:nvPr/>
        </p:nvCxnSpPr>
        <p:spPr>
          <a:xfrm>
            <a:off x="5959523" y="3098113"/>
            <a:ext cx="0" cy="69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4E2C43-E3BD-4844-B8C5-421682F5C49D}"/>
                  </a:ext>
                </a:extLst>
              </p:cNvPr>
              <p:cNvSpPr/>
              <p:nvPr/>
            </p:nvSpPr>
            <p:spPr>
              <a:xfrm>
                <a:off x="1847115" y="3924847"/>
                <a:ext cx="8224816" cy="107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ko-Kore-KR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ko-Kore-KR" altLang="en-US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4E2C43-E3BD-4844-B8C5-421682F5C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115" y="3924847"/>
                <a:ext cx="8224816" cy="1074268"/>
              </a:xfrm>
              <a:prstGeom prst="rect">
                <a:avLst/>
              </a:prstGeom>
              <a:blipFill>
                <a:blip r:embed="rId3"/>
                <a:stretch>
                  <a:fillRect t="-112941" b="-1670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023F3F-F6F1-3245-96CC-0B19BC14709A}"/>
              </a:ext>
            </a:extLst>
          </p:cNvPr>
          <p:cNvSpPr txBox="1"/>
          <p:nvPr/>
        </p:nvSpPr>
        <p:spPr>
          <a:xfrm>
            <a:off x="6096000" y="3244334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Converge to…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264A3-2BD0-3A40-87D0-75484087A677}"/>
              </a:ext>
            </a:extLst>
          </p:cNvPr>
          <p:cNvSpPr txBox="1"/>
          <p:nvPr/>
        </p:nvSpPr>
        <p:spPr>
          <a:xfrm>
            <a:off x="7887955" y="4806718"/>
            <a:ext cx="188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2">
                    <a:lumMod val="50000"/>
                  </a:schemeClr>
                </a:solidFill>
              </a:rPr>
              <a:t>Common practice in actor-critic</a:t>
            </a:r>
            <a:endParaRPr kumimoji="1" lang="ko-Kore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7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647</Words>
  <Application>Microsoft Macintosh PowerPoint</Application>
  <PresentationFormat>와이드스크린</PresentationFormat>
  <Paragraphs>123</Paragraphs>
  <Slides>16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Office 테마</vt:lpstr>
      <vt:lpstr>Soft Q-learning with Mutual Information Regularization  Accepted in ICLR 2019</vt:lpstr>
      <vt:lpstr>Motivation</vt:lpstr>
      <vt:lpstr>Paper list</vt:lpstr>
      <vt:lpstr>PowerPoint 프레젠테이션</vt:lpstr>
      <vt:lpstr>PowerPoint 프레젠테이션</vt:lpstr>
      <vt:lpstr>PowerPoint 프레젠테이션</vt:lpstr>
      <vt:lpstr>PowerPoint 프레젠테이션</vt:lpstr>
      <vt:lpstr>MIRL : Mutual Information RL</vt:lpstr>
      <vt:lpstr>MIRL : Mutual Information RL</vt:lpstr>
      <vt:lpstr>MIRL : Mutual Information RL</vt:lpstr>
      <vt:lpstr>PowerPoint 프레젠테이션</vt:lpstr>
      <vt:lpstr>Grid-world</vt:lpstr>
      <vt:lpstr>ATARI</vt:lpstr>
      <vt:lpstr>Ablation study</vt:lpstr>
      <vt:lpstr>Information asymmetry in KL-regularized RL  (ICLR 2019)</vt:lpstr>
      <vt:lpstr>Exploiting hierarchy for learning and transfer  in KL-regularized RL   (Arxiv)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action prior in reinforcement learning</dc:title>
  <dc:creator>Microsoft Office User</dc:creator>
  <cp:lastModifiedBy>Microsoft Office User</cp:lastModifiedBy>
  <cp:revision>37</cp:revision>
  <dcterms:created xsi:type="dcterms:W3CDTF">2021-05-28T12:25:56Z</dcterms:created>
  <dcterms:modified xsi:type="dcterms:W3CDTF">2021-07-09T09:15:44Z</dcterms:modified>
</cp:coreProperties>
</file>