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6" r:id="rId12"/>
    <p:sldId id="265" r:id="rId13"/>
    <p:sldId id="272" r:id="rId14"/>
    <p:sldId id="273" r:id="rId15"/>
    <p:sldId id="274" r:id="rId16"/>
    <p:sldId id="267" r:id="rId17"/>
    <p:sldId id="268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 경렬" userId="fe86d76d54a4843a" providerId="LiveId" clId="{D3DBC33D-0A37-44A7-B7A6-C1231D9ECFB1}"/>
    <pc:docChg chg="addSld delSld modSld">
      <pc:chgData name="고 경렬" userId="fe86d76d54a4843a" providerId="LiveId" clId="{D3DBC33D-0A37-44A7-B7A6-C1231D9ECFB1}" dt="2021-07-09T09:22:18.132" v="216" actId="1076"/>
      <pc:docMkLst>
        <pc:docMk/>
      </pc:docMkLst>
      <pc:sldChg chg="del">
        <pc:chgData name="고 경렬" userId="fe86d76d54a4843a" providerId="LiveId" clId="{D3DBC33D-0A37-44A7-B7A6-C1231D9ECFB1}" dt="2021-07-09T09:20:46.632" v="66" actId="2696"/>
        <pc:sldMkLst>
          <pc:docMk/>
          <pc:sldMk cId="521553863" sldId="256"/>
        </pc:sldMkLst>
      </pc:sldChg>
      <pc:sldChg chg="del">
        <pc:chgData name="고 경렬" userId="fe86d76d54a4843a" providerId="LiveId" clId="{D3DBC33D-0A37-44A7-B7A6-C1231D9ECFB1}" dt="2021-07-09T09:19:19.367" v="0" actId="2696"/>
        <pc:sldMkLst>
          <pc:docMk/>
          <pc:sldMk cId="3116034610" sldId="271"/>
        </pc:sldMkLst>
      </pc:sldChg>
      <pc:sldChg chg="modSp add">
        <pc:chgData name="고 경렬" userId="fe86d76d54a4843a" providerId="LiveId" clId="{D3DBC33D-0A37-44A7-B7A6-C1231D9ECFB1}" dt="2021-07-09T09:22:18.132" v="216" actId="1076"/>
        <pc:sldMkLst>
          <pc:docMk/>
          <pc:sldMk cId="3907922779" sldId="271"/>
        </pc:sldMkLst>
        <pc:spChg chg="mod">
          <ac:chgData name="고 경렬" userId="fe86d76d54a4843a" providerId="LiveId" clId="{D3DBC33D-0A37-44A7-B7A6-C1231D9ECFB1}" dt="2021-07-09T09:22:06.419" v="214" actId="1076"/>
          <ac:spMkLst>
            <pc:docMk/>
            <pc:sldMk cId="3907922779" sldId="271"/>
            <ac:spMk id="2" creationId="{2B45CDD1-4BC4-45A1-99CA-0901AB300722}"/>
          </ac:spMkLst>
        </pc:spChg>
        <pc:spChg chg="mod">
          <ac:chgData name="고 경렬" userId="fe86d76d54a4843a" providerId="LiveId" clId="{D3DBC33D-0A37-44A7-B7A6-C1231D9ECFB1}" dt="2021-07-09T09:22:18.132" v="216" actId="1076"/>
          <ac:spMkLst>
            <pc:docMk/>
            <pc:sldMk cId="3907922779" sldId="271"/>
            <ac:spMk id="3" creationId="{88F8FAAF-4C37-49BD-9486-432D7FC604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7AEA-F6C0-4C72-B15C-3A4CC395B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35644-421C-4D96-8394-E627032FE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205C9-D940-4465-8F29-AA5979D9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D2A85-6CA7-48E9-9833-5071488D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9F732-0A80-4578-9877-9CDD5772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10ABE-48D0-4A2E-A040-5B5E53AE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C21D9-605F-419C-87CE-200753D7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59090-CEB1-4991-8F8E-884BCAB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6F0E2-9535-4BA8-BCD9-AF28F35B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18C40-82E5-4B95-A14C-3C4C8B5F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528D27-D7A5-41B3-90DB-9A379E7B4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E45C8-B998-4DA8-A223-4675DF11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8335A-DEB4-4BF9-8FC3-E01CE90A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5C727-E3F4-4D73-8B17-D0CBF166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B7A43-19EC-4FBB-8023-6475A30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4C3F2-B92F-4D72-BCFB-C4E3981F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5B424-C850-4C31-97DE-88C3B3F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A8DAE-99CF-40BE-965A-44FBF8CA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79117-D58A-43CE-A695-CBFB0B97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40FDE-1761-4FC8-9533-3E4B0201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D74E6-5269-4306-9A82-ECC3EAFF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300C5-A485-46D7-A419-367D35C02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942AB-4380-485A-85A4-C04994DB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4FBB2-38E7-472C-9BE3-D97B3F77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A10D-5F16-4E11-9172-F442FE8A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0659F-C5A0-4C50-8E38-47BA3E1C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131A2-C8F7-45F1-9997-E6D42A26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57FCEB-C6F3-4E35-BA14-2CD772B9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0F5DA-24F0-433A-B91A-BFA0D7CF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BFFF4-9921-40CA-AA9F-5BACA170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0265C-7CEE-4B4C-A70D-2562A6CD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8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3F24-3AAF-4CD4-811C-4001B08F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08DE3-D7A2-402D-B193-EB30CC3B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E0166-F6C5-49F0-8624-D5D82E78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9790D-D846-4BE6-8FB8-FF786B828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2AB2CE-0AD6-456A-A479-7F509767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F41D3-C1B8-4455-9296-FB7949CE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B3EB5-E998-4C29-BF3A-CEA54F72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D36BFD-107C-4B43-AA61-1B613D0B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DE54-FD07-4270-9840-6E94C7FD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023EE0-2D59-4312-918A-9F02648A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899D9-5318-4E45-AC88-D02DB354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3D343-2FC2-43FE-B3F4-13B6FE6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6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1A8FC-EE8F-4BC2-A31B-884CC79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2D849F-D584-4EF1-87B3-DE4D0F4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14CDB-8DE7-4E3B-967B-B6B770C3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1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E66E-4988-4C86-9266-E6BAE708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80114-7719-414C-B040-9665AE1F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7DC61-42A4-46BF-9CE9-0A2D69BC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6D78A-40EC-43D2-8990-D488C361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7652D-99CB-4A25-8555-DE49336C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AB0C7-DEEB-4ED5-8B42-56EBDA5B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9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D36C-A4F2-4A1F-93B0-D3AF2157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54E95B-978F-4E46-8C5F-A40C0A287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C78F6-CDDD-47FC-BAB6-0475FA5A7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2995-46C1-4677-BC38-5F86AB14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452EE-4DFC-403C-9CA5-D76FDDA7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21A0D-09FA-43CB-BA48-3663BA74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4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81438-8FBB-4814-9F86-77B0860B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01873-AEFC-4BE7-925A-EBFC026E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534CA-1576-477C-B3F2-DC63EB644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5CD0-49DE-4081-BD95-5B837EEACD63}" type="datetimeFigureOut">
              <a:rPr lang="ko-KR" altLang="en-US" smtClean="0"/>
              <a:t>2021. 7. 9.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349DB-4169-4E7B-9B04-03E4C2321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7C81-342C-4930-8970-4A480643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960D-035E-4B92-9D12-B30DA620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CDD1-4BC4-45A1-99CA-0901AB300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648" y="1307732"/>
            <a:ext cx="10204704" cy="164578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Stochastic Neural Networks with Variational Inference 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8FAAF-4C37-49BD-9486-432D7FC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420"/>
            <a:ext cx="9144000" cy="1182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Kyeong</a:t>
            </a:r>
            <a:r>
              <a:rPr lang="en-US" altLang="ko-KR" dirty="0"/>
              <a:t> </a:t>
            </a:r>
            <a:r>
              <a:rPr lang="en-US" altLang="ko-KR" dirty="0" err="1"/>
              <a:t>Ryeol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M.S. Candidate of OSI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2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(continued)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Reducing variance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Rao-</a:t>
                </a:r>
                <a:r>
                  <a:rPr lang="en-US" altLang="ko-K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Blackwellizing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(Localizing)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𝑀𝐹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br>
                  <a:rPr lang="en-US" altLang="ko-KR" dirty="0">
                    <a:ea typeface="Cambria Math" panose="02040503050406030204" pitchFamily="18" charset="0"/>
                  </a:rPr>
                </a:br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altLang="ko-KR" dirty="0">
                    <a:ea typeface="Cambria Math" panose="02040503050406030204" pitchFamily="18" charset="0"/>
                  </a:rPr>
                </a:br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altLang="ko-KR" dirty="0">
                    <a:ea typeface="Cambria Math" panose="02040503050406030204" pitchFamily="18" charset="0"/>
                  </a:rPr>
                </a:br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:r>
                  <a:rPr lang="en-US" altLang="ko-KR" sz="14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altLang="ko-KR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expectation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score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distribution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zero</m:t>
                    </m:r>
                    <m:r>
                      <m:rPr>
                        <m:nor/>
                      </m:rPr>
                      <a:rPr lang="en-US" altLang="ko-K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sz="1400" b="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𝑘𝑛𝑜𝑤𝑛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𝑝𝑎𝑟𝑎𝑚𝑒𝑡𝑟𝑖𝑐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differentiable with respect to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flexible enough to model the variational posterior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factorize with respect to its dependence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1564" b="-3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2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Ladder Variation Autoencoders (LVAE)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355" y="1216928"/>
                <a:ext cx="9991289" cy="5457825"/>
              </a:xfrm>
            </p:spPr>
            <p:txBody>
              <a:bodyPr>
                <a:normAutofit fontScale="70000" lnSpcReduction="20000"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Inference model recursively corrects the generative model with a data dependent approximate likelihood term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Generative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Stochastic upward pass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𝑆𝑜𝑓𝑡𝑝𝑙𝑢𝑠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Inference model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Deterministic upward pass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𝐿𝑖𝑛𝑒𝑎𝑟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𝑆𝑜𝑓𝑡𝑝𝑙𝑢𝑠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Stochastic downward pass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Need warm-up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increases linearly from 0 to 1 during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epochs of training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Batch normalization was critical for the improved performance</a:t>
                </a:r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355" y="1216928"/>
                <a:ext cx="9991289" cy="5457825"/>
              </a:xfrm>
              <a:blipFill>
                <a:blip r:embed="rId2"/>
                <a:stretch>
                  <a:fillRect t="-1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4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Importance Weighted Auto-Encoder (IWAE)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355" y="1216928"/>
                <a:ext cx="9991289" cy="5457825"/>
              </a:xfrm>
            </p:spPr>
            <p:txBody>
              <a:bodyPr>
                <a:normAutofit fontScale="70000" lnSpcReduction="20000"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Tighter lower bound derived from importance weighting which leads to richer representation</a:t>
                </a: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1. Generative model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2. Recognition model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func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)|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    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nary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𝑖𝑚𝑝𝑜𝑟𝑡𝑎𝑛𝑐𝑒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𝑤h𝑒𝑛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355" y="1216928"/>
                <a:ext cx="9991289" cy="5457825"/>
              </a:xfrm>
              <a:blipFill>
                <a:blip r:embed="rId2"/>
                <a:stretch>
                  <a:fillRect t="-2235" b="-5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3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539"/>
            <a:ext cx="10515600" cy="456996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Variational Canonical Component Analysis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850"/>
                <a:ext cx="10515600" cy="48431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Capture common sources of variation</a:t>
                </a:r>
              </a:p>
              <a:p>
                <a:r>
                  <a:rPr lang="en-US" altLang="ko-KR" dirty="0"/>
                  <a:t>CCA : project X, Y in low-dimensional subspace to maximize correlation</a:t>
                </a:r>
              </a:p>
              <a:p>
                <a:r>
                  <a:rPr lang="en-US" altLang="ko-KR" dirty="0"/>
                  <a:t>DCCA : non-linear extension of CCA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𝑁𝐼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VCCA : variational extension of CCA</a:t>
                </a:r>
              </a:p>
              <a:p>
                <a:pPr marL="457200" lvl="1" indent="0">
                  <a:buNone/>
                </a:pPr>
                <a:r>
                  <a:rPr lang="en-US" altLang="ko-KR" b="0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b="0" dirty="0"/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850"/>
                <a:ext cx="10515600" cy="4843113"/>
              </a:xfrm>
              <a:blipFill>
                <a:blip r:embed="rId2"/>
                <a:stretch>
                  <a:fillRect l="-812" t="-2519" b="-13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4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ELBO surgery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013"/>
                <a:ext cx="10515600" cy="51199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Rewrite ELBO by decomposing KL term to highlight the role of the encoded data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400" dirty="0"/>
                  <a:t>Mutual information term is near its maximum value</a:t>
                </a:r>
              </a:p>
              <a:p>
                <a:pPr lvl="1"/>
                <a:r>
                  <a:rPr lang="en-US" altLang="ko-KR" sz="2000" dirty="0"/>
                  <a:t>No significant overlap between the individual encoding distribution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400" dirty="0"/>
                  <a:t>Small marginal KL term was observed in small ELBO</a:t>
                </a:r>
              </a:p>
              <a:p>
                <a:pPr lvl="1"/>
                <a:r>
                  <a:rPr lang="en-US" altLang="ko-KR" sz="2000" dirty="0"/>
                  <a:t>Rigid prior might be used where encoder and decoder are unable to match</a:t>
                </a:r>
              </a:p>
              <a:p>
                <a:pPr lvl="1"/>
                <a:r>
                  <a:rPr lang="en-US" altLang="ko-KR" sz="2000" dirty="0"/>
                  <a:t>Multimodal prior is suggested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013"/>
                <a:ext cx="10515600" cy="5119950"/>
              </a:xfrm>
              <a:blipFill>
                <a:blip r:embed="rId2"/>
                <a:stretch>
                  <a:fillRect l="-812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74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Variational Ladder Autoencoder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1870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HVAE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Provide a deeper understanding of the design and performance of hierarchical LVM</a:t>
                </a:r>
              </a:p>
              <a:p>
                <a:pPr lvl="1"/>
                <a:r>
                  <a:rPr lang="en-US" altLang="ko-KR" sz="2000" dirty="0"/>
                  <a:t>Limitations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is enough to converge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(Redundancy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is encouraged to match to be parameterized gaussians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  (Limit the hierarchical relationship between features) </a:t>
                </a:r>
                <a:endParaRPr lang="en-US" altLang="ko-KR" sz="1600" dirty="0"/>
              </a:p>
              <a:p>
                <a:r>
                  <a:rPr lang="en-US" altLang="ko-KR" sz="2000" dirty="0">
                    <a:solidFill>
                      <a:srgbClr val="00B050"/>
                    </a:solidFill>
                  </a:rPr>
                  <a:t>Use neural network of different level of expressiveness to generate each feature</a:t>
                </a:r>
              </a:p>
              <a:p>
                <a:r>
                  <a:rPr lang="en-US" altLang="ko-KR" sz="2000" dirty="0">
                    <a:solidFill>
                      <a:srgbClr val="00B050"/>
                    </a:solidFill>
                  </a:rPr>
                  <a:t>More abstract features are constructed by deeper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‖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187062"/>
              </a:xfrm>
              <a:blipFill>
                <a:blip r:embed="rId2"/>
                <a:stretch>
                  <a:fillRect l="-522" t="-9753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5553953-65B0-4BDB-85E8-799323D22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16"/>
          <a:stretch/>
        </p:blipFill>
        <p:spPr>
          <a:xfrm>
            <a:off x="10215947" y="4772085"/>
            <a:ext cx="1976053" cy="20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5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Deep Variational Information Bottleneck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1870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Learn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/>
                  <a:t> that is maximally compressive and expressive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2000" dirty="0"/>
                  <a:t>, respectively</a:t>
                </a:r>
              </a:p>
              <a:p>
                <a:pPr lvl="1"/>
                <a:r>
                  <a:rPr lang="en-US" altLang="ko-KR" sz="2000" dirty="0"/>
                  <a:t>minimal sufficient statistics of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 for predicting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r>
                  <a:rPr lang="en-US" altLang="ko-KR" sz="2000" dirty="0"/>
                  <a:t>Construct the lower bound on the information bottleneck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br>
                  <a:rPr lang="en-US" altLang="ko-KR" sz="2000" b="0" dirty="0"/>
                </a:br>
                <a:r>
                  <a:rPr lang="en-US" altLang="ko-KR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187062"/>
              </a:xfrm>
              <a:blipFill>
                <a:blip r:embed="rId2"/>
                <a:stretch>
                  <a:fillRect l="-522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42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err="1"/>
              <a:t>InfoVAE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Point out the problems in VAE objective that degrades the inference quality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		 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Amortized Inference failures</a:t>
                </a:r>
              </a:p>
              <a:p>
                <a:pPr lvl="2"/>
                <a:r>
                  <a:rPr lang="en-US" altLang="ko-KR" dirty="0"/>
                  <a:t>ELBO can be maximized even with inaccurate variational posterior</a:t>
                </a:r>
              </a:p>
              <a:p>
                <a:pPr lvl="2"/>
                <a:r>
                  <a:rPr lang="en-US" altLang="ko-KR" dirty="0"/>
                  <a:t>Error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is more critical than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/>
                  <a:t> due to high dimensionality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overfitting</a:t>
                </a:r>
              </a:p>
              <a:p>
                <a:pPr lvl="1"/>
                <a:r>
                  <a:rPr lang="en-US" altLang="ko-KR" sz="2000" dirty="0"/>
                  <a:t>Information preference property</a:t>
                </a:r>
              </a:p>
              <a:p>
                <a:pPr lvl="2"/>
                <a:r>
                  <a:rPr lang="en-US" altLang="ko-KR" dirty="0"/>
                  <a:t>Complex decoder improves sample quality while neglecting the latent variable</a:t>
                </a:r>
              </a:p>
              <a:p>
                <a:r>
                  <a:rPr lang="en-US" altLang="ko-KR" sz="2000" dirty="0"/>
                  <a:t>Introduce a new training objective to weight the preference b/t inference quality and likelihood maximization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2000" b="0" dirty="0">
                    <a:solidFill>
                      <a:srgbClr val="FF0000"/>
                    </a:solidFill>
                  </a:rPr>
                </a:br>
                <a:r>
                  <a:rPr lang="en-US" altLang="ko-KR" sz="2000" b="0" dirty="0">
                    <a:solidFill>
                      <a:srgbClr val="FF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en-US" altLang="ko-KR" sz="2000" b="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Set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 so that loss 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 equals loss 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Set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for simple decoder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dirty="0"/>
                  <a:t> for complex decoder</a:t>
                </a:r>
              </a:p>
              <a:p>
                <a:pPr lvl="1"/>
                <a:r>
                  <a:rPr lang="en-US" altLang="ko-KR" sz="2000" dirty="0"/>
                  <a:t>Any strict divergence is okay </a:t>
                </a:r>
                <a:r>
                  <a:rPr lang="en-US" altLang="ko-KR" sz="2000" dirty="0" err="1"/>
                  <a:t>s.t.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   ex) MMD or Jenson Shannon divergence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  <a:blipFill>
                <a:blip r:embed="rId2"/>
                <a:stretch>
                  <a:fillRect l="-464" t="-2247" b="-4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1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Fixing a broken ELBO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Derive the variational bounds on the mutual information b/t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sz="2000" b="0" dirty="0"/>
              </a:p>
              <a:p>
                <a:pPr lvl="1"/>
                <a:r>
                  <a:rPr lang="en-US" altLang="ko-KR" sz="2000" b="0" dirty="0"/>
                  <a:t>Data entropy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000" b="0" dirty="0"/>
              </a:p>
              <a:p>
                <a:pPr lvl="1"/>
                <a:r>
                  <a:rPr lang="en-US" altLang="ko-KR" sz="2000" b="0" dirty="0"/>
                  <a:t>Distortion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=−∫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000" b="0" dirty="0"/>
              </a:p>
              <a:p>
                <a:pPr lvl="1"/>
                <a:r>
                  <a:rPr lang="en-US" altLang="ko-KR" sz="2000" b="0" dirty="0"/>
                  <a:t>Rate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nary>
                      <m:naryPr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Derive (convex) RD curve explaining the trade-off b/t compression and reconstruction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1. Auto-encoding limit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extreme reconstruction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2. Auto-decoding limit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extreme compression</a:t>
                </a:r>
              </a:p>
              <a:p>
                <a:pPr lvl="1"/>
                <a:r>
                  <a:rPr lang="en-US" altLang="ko-KR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  (but, with only finite parametric families, the bound would not be tight)</a:t>
                </a:r>
              </a:p>
              <a:p>
                <a:r>
                  <a:rPr lang="en-US" altLang="ko-KR" sz="2000" dirty="0"/>
                  <a:t>Constrained optimization : minimize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000" dirty="0"/>
                  <a:t> while fixing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all current approaches are having hard time to achieve low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sz="2000" dirty="0"/>
                  <a:t> at high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Need to develop better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on marginal 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  <a:blipFill>
                <a:blip r:embed="rId2"/>
                <a:stretch>
                  <a:fillRect l="-522" t="-1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48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Mutual autoencoder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Forces information flow by achieving the user specified mutual information </a:t>
                </a:r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∫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𝐾𝐿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420524"/>
              </a:xfrm>
              <a:blipFill>
                <a:blip r:embed="rId2"/>
                <a:stretch>
                  <a:fillRect l="-522" t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A144F1A-5681-4FEF-9B7B-7CA1955E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94" y="2996748"/>
            <a:ext cx="7243011" cy="37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Deep Latent Gaussian Models (DLGMs)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Each layer’s variables are drawn from MLP of previous layers with gaussian noise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Generative Process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tive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model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sup>
                        </m:sSup>
                      </m:e>
                    </m:d>
                    <m:nary>
                      <m:naryPr>
                        <m:chr m:val="∏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Prior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)</a:t>
                </a:r>
              </a:p>
              <a:p>
                <a:pPr lvl="2"/>
                <a:r>
                  <a:rPr lang="en-US" altLang="ko-KR" b="0" dirty="0">
                    <a:ea typeface="Cambria Math" panose="02040503050406030204" pitchFamily="18" charset="0"/>
                  </a:rPr>
                  <a:t>Gaussian noise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b="0" dirty="0">
                    <a:ea typeface="Cambria Math" panose="02040503050406030204" pitchFamily="18" charset="0"/>
                  </a:rPr>
                  <a:t>Hidden layer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=1,…,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𝑀𝐿𝑃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b="0" dirty="0">
                    <a:ea typeface="Cambria Math" panose="02040503050406030204" pitchFamily="18" charset="0"/>
                  </a:rPr>
                  <a:t>Observation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Stochastic backpropagation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is a loss function that is smooth and integrable)</a:t>
                </a:r>
              </a:p>
              <a:p>
                <a:pPr marL="914400" lvl="2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1. Gaussian backpropagation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2. Co-ordinate transformation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RR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⟶ 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sty m:val="p"/>
                              </m:r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1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1C0A7F59-A967-4E2F-8E3E-CBE2BB7C4D88}"/>
              </a:ext>
            </a:extLst>
          </p:cNvPr>
          <p:cNvGrpSpPr/>
          <p:nvPr/>
        </p:nvGrpSpPr>
        <p:grpSpPr>
          <a:xfrm>
            <a:off x="9401175" y="2920999"/>
            <a:ext cx="2228850" cy="3571875"/>
            <a:chOff x="9286875" y="3086100"/>
            <a:chExt cx="2228850" cy="35718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E81AC5-EF41-495B-8F30-E29EB3E77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6875" y="3086100"/>
              <a:ext cx="2228850" cy="3571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55C308C-2FE0-4BE2-B7B3-F969D91B7438}"/>
                    </a:ext>
                  </a:extLst>
                </p:cNvPr>
                <p:cNvSpPr/>
                <p:nvPr/>
              </p:nvSpPr>
              <p:spPr>
                <a:xfrm>
                  <a:off x="9782175" y="5638800"/>
                  <a:ext cx="590550" cy="59055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55C308C-2FE0-4BE2-B7B3-F969D91B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2175" y="5638800"/>
                  <a:ext cx="590550" cy="59055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5748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D7859-2D8A-4765-BA62-BB349C12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Auto-encoding total correlation explanation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901"/>
                <a:ext cx="10515600" cy="573815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400" dirty="0"/>
                  <a:t>Derive variational lower bound to total Cor-</a:t>
                </a:r>
                <a:r>
                  <a:rPr lang="en-US" altLang="ko-KR" sz="1400" dirty="0" err="1"/>
                  <a:t>relaton</a:t>
                </a:r>
                <a:r>
                  <a:rPr lang="en-US" altLang="ko-KR" sz="1400" dirty="0"/>
                  <a:t> Ex-planation (</a:t>
                </a:r>
                <a:r>
                  <a:rPr lang="en-US" altLang="ko-KR" sz="1400" dirty="0" err="1"/>
                  <a:t>CorEx</a:t>
                </a:r>
                <a:r>
                  <a:rPr lang="en-US" altLang="ko-KR" sz="1400" dirty="0"/>
                  <a:t>)</a:t>
                </a:r>
              </a:p>
              <a:p>
                <a:pPr lvl="1"/>
                <a:r>
                  <a:rPr lang="en-US" altLang="ko-KR" sz="1400" dirty="0"/>
                  <a:t>Total correlation captures the dependence across all the dimensions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: amount of correlation explained by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 err="1"/>
                  <a:t>CorEx</a:t>
                </a:r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altLang="ko-KR" sz="1400" b="0" dirty="0"/>
                </a:br>
                <a:r>
                  <a:rPr lang="en-US" altLang="ko-KR" sz="1400" b="0" dirty="0"/>
                  <a:t> 	    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altLang="ko-KR" sz="1400" dirty="0"/>
                </a:br>
                <a:r>
                  <a:rPr lang="en-US" altLang="ko-KR" sz="1400" dirty="0"/>
                  <a:t> 	            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ko-KR" sz="1400" dirty="0"/>
                </a:br>
                <a:r>
                  <a:rPr lang="en-US" altLang="ko-KR" sz="1400" dirty="0"/>
                  <a:t> 	    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400" b="0" dirty="0" err="1"/>
                  <a:t>AnchorVAE</a:t>
                </a:r>
                <a:r>
                  <a:rPr lang="en-US" altLang="ko-KR" sz="1400" b="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dirty="0"/>
                  <a:t> concentrate the explanatory power to particular latent variable </a:t>
                </a:r>
              </a:p>
              <a:p>
                <a:pPr lvl="2"/>
                <a:r>
                  <a:rPr lang="en-US" altLang="ko-KR" sz="1400" dirty="0"/>
                  <a:t>Maximizes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s.t.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400" dirty="0"/>
                  <a:t> are factorized conditioned 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1400" dirty="0"/>
              </a:p>
              <a:p>
                <a:pPr lvl="2"/>
                <a:r>
                  <a:rPr lang="en-US" altLang="ko-KR" sz="1400" dirty="0"/>
                  <a:t>Maximizes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s.t.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400" dirty="0"/>
                  <a:t> are independent</a:t>
                </a:r>
              </a:p>
              <a:p>
                <a:pPr lvl="2"/>
                <a:r>
                  <a:rPr lang="en-US" altLang="ko-KR" sz="1400" dirty="0"/>
                  <a:t>Last equality holds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1400" dirty="0"/>
                  <a:t> (as usual)</a:t>
                </a:r>
              </a:p>
              <a:p>
                <a:pPr lvl="1"/>
                <a:r>
                  <a:rPr lang="en-US" altLang="ko-KR" sz="1400" dirty="0"/>
                  <a:t>Variational Lower bound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ko-KR" sz="1400" dirty="0"/>
              </a:p>
              <a:p>
                <a:pPr marL="914400" lvl="2" indent="0">
                  <a:buNone/>
                </a:pPr>
                <a:r>
                  <a:rPr lang="en-US" altLang="ko-KR" sz="1400" dirty="0"/>
                  <a:t>(factorized encoder and decoder of VAE)</a:t>
                </a:r>
              </a:p>
              <a:p>
                <a:pPr lvl="1"/>
                <a:r>
                  <a:rPr lang="en-US" altLang="ko-KR" sz="1400" dirty="0"/>
                  <a:t>Stacking layers for hierarchical structure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𝑇𝐶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sup>
                              <m:e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sup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d>
                              <m:dPr>
                                <m:begChr m:val="‖"/>
                                <m:endChr m:val="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ko-KR" sz="1400" b="0" dirty="0"/>
                </a:br>
                <a:r>
                  <a:rPr lang="en-US" altLang="ko-KR" sz="14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</m:sup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𝐾𝐿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3574C9-0CCB-42BF-BEEC-5167651A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901"/>
                <a:ext cx="10515600" cy="5738158"/>
              </a:xfrm>
              <a:blipFill>
                <a:blip r:embed="rId2"/>
                <a:stretch>
                  <a:fillRect l="-116" t="-297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(continued)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Free energy objective</a:t>
                </a:r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ea typeface="Cambria Math" panose="02040503050406030204" pitchFamily="18" charset="0"/>
                  </a:rPr>
                  <a:t>Recognition model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altLang="ko-KR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ko-KR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‖"/>
                            <m:endChr m:val="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</m:t>
                    </m:r>
                    <m:r>
                      <m:rPr>
                        <m:sty m:val="p"/>
                      </m:rP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sup>
                        </m:sSubSup>
                      </m:sub>
                    </m:sSub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sup>
                        </m:sSubSup>
                      </m:sub>
                    </m:sSub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)]+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den>
                    </m:f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</m:sub>
                    </m:sSub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Covariance parameterization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dimensional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</a:p>
              <a:p>
                <a:pPr lvl="3"/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76B4465-6935-4872-B27D-B89195EB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94" y="2457450"/>
            <a:ext cx="433506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19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Deep Auto-Regressive Networks (DARNs)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Each layer’s variables are computed by previous layers and the units from the current layers in auto-regressive manner.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single stochastic hidden layer 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every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conditional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probability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can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expressed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logistic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regression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Prior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Encoder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Decoder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Deeper model architecture</a:t>
                </a:r>
              </a:p>
              <a:p>
                <a:pPr marL="1371600" lvl="2" indent="-4572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Adding stochastic hidden layers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𝑙𝑎𝑦𝑒𝑟𝑠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𝑙𝑎𝑦𝑒𝑟𝑠</m:t>
                        </m:r>
                      </m:sub>
                    </m:sSub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𝑙𝑎𝑦𝑒𝑟𝑠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Adding deterministic hidden layers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Using alternate kinds of auto-regressive structure</a:t>
                </a: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NADE or </a:t>
                </a:r>
                <a:r>
                  <a:rPr lang="en-US" altLang="ko-KR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EoNADE</a:t>
                </a: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2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B2E5944-B130-4EC3-87D7-9384F82E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038350"/>
            <a:ext cx="4662487" cy="2160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7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(continued)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Description Length (MDL) principle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parameter that maximally compress the training data x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Description length : number of bits needed to communicate the particular value</a:t>
                </a:r>
              </a:p>
              <a:p>
                <a:pPr marL="1714500" lvl="3" indent="-342900">
                  <a:buAutoNum type="arabicPeriod"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Sample a representation of h to communicate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Bits back coding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Send the residual of x relative to h</a:t>
                </a:r>
              </a:p>
              <a:p>
                <a:pPr lvl="4"/>
                <a:r>
                  <a:rPr lang="en-US" altLang="ko-KR" dirty="0">
                    <a:ea typeface="Cambria Math" panose="02040503050406030204" pitchFamily="18" charset="0"/>
                  </a:rPr>
                  <a:t>Shannon’s source coding theorem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description length(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𝐸𝐿𝐵𝑂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0" lvl="5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2286000" lvl="5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𝑑h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2286000" lvl="5" indent="0">
                  <a:buNone/>
                </a:pPr>
                <a:r>
                  <a:rPr lang="en-US" altLang="ko-KR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ko-KR" sz="1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𝑑𝑓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𝑑h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𝑑h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(1</a:t>
                </a:r>
                <a:r>
                  <a:rPr lang="en-US" altLang="ko-KR" b="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order Taylor approximation of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evaluated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=1/2)</a:t>
                </a:r>
              </a:p>
              <a:p>
                <a:pPr lvl="3"/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1564" b="-2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02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Deep Exponential Families (DEFs)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Deep Exponential families</a:t>
                </a:r>
              </a:p>
              <a:p>
                <a:pPr lvl="2"/>
                <a:r>
                  <a:rPr lang="en-US" altLang="ko-KR" dirty="0">
                    <a:ea typeface="Cambria Math" panose="02040503050406030204" pitchFamily="18" charset="0"/>
                  </a:rPr>
                  <a:t>One layer controls the natural parameters of the next</a:t>
                </a: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Top most layer </a:t>
                </a:r>
                <a:r>
                  <a:rPr lang="en-US" altLang="ko-KR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𝐸𝑋𝑃𝐹𝐴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h𝑦𝑝𝑒𝑟𝑝𝑎𝑟𝑎𝑚𝑒𝑡𝑒𝑟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Following layers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𝐸𝑋𝑃𝐹𝐴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Lowest layer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𝑒𝑛𝑟𝑡𝑦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𝑔𝑎𝑚𝑚𝑎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𝑑𝑖𝑠𝑡𝑟𝑖𝑏𝑢𝑡𝑒𝑑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1. Sparse gamma DEF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b="0" dirty="0">
                    <a:ea typeface="Cambria Math" panose="02040503050406030204" pitchFamily="18" charset="0"/>
                  </a:rPr>
                  <a:t>Control the expected activation of the next layer while the shape is fixed to be less than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𝑔𝑎𝑚𝑚𝑎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𝑓𝑎𝑐𝑡𝑜𝑟𝑖𝑧𝑒𝑑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𝑚𝑎𝑛𝑛𝑒𝑟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2. Sigmoid belief network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=1/(1+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𝑛𝑜𝑟𝑚𝑎𝑙𝑙𝑦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𝑓𝑎𝑐𝑡𝑜𝑟𝑖𝑧𝑒𝑑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𝑚𝑎𝑛𝑛𝑒𝑟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3. Poisson DEF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𝑔𝑎𝑚𝑚𝑎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𝑓𝑎𝑐𝑡𝑜𝑟𝑖𝑧𝑒𝑑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𝑚𝑎𝑛𝑛𝑒𝑟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𝑒𝑛𝑡𝑟𝑦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𝑛𝑜𝑟𝑚𝑎𝑙𝑙𝑦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𝑓𝑎𝑐𝑡𝑜𝑟𝑖𝑧𝑒𝑑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𝑚𝑎𝑛𝑛𝑒𝑟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𝑙𝑖𝑛𝑘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9DDC6F12-F305-4932-B762-0557A934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61" y="0"/>
            <a:ext cx="2268839" cy="3760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6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(continued)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00150"/>
                <a:ext cx="10734675" cy="545782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Inference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(z : all latent variables associated with the observations)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 : all latent variables shared across observations)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𝑓𝑜𝑙𝑙𝑜𝑤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Double DEFs for pairwise data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two DEFs one for the latent representation of user and the other for items</a:t>
                </a:r>
              </a:p>
              <a:p>
                <a:pPr lvl="2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another DEFs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00150"/>
                <a:ext cx="10734675" cy="5457825"/>
              </a:xfrm>
              <a:blipFill>
                <a:blip r:embed="rId2"/>
                <a:stretch>
                  <a:fillRect t="-1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Deep Gaussian Processes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45322B-0AF4-4E49-9C4E-9C4D10F64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 fontScale="700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sup>
                    </m:sSubSup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ea typeface="Cambria Math" panose="02040503050406030204" pitchFamily="18" charset="0"/>
                  </a:rPr>
                  <a:t>Variational parameters with sparse approximations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𝑑𝑍</m:t>
                    </m:r>
                  </m:oMath>
                </a14:m>
                <a:br>
                  <a:rPr lang="en-US" altLang="ko-KR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𝑑𝑍</m:t>
                    </m:r>
                  </m:oMath>
                </a14:m>
                <a:br>
                  <a:rPr lang="en-US" altLang="ko-KR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ea typeface="Cambria Math" panose="02040503050406030204" pitchFamily="18" charset="0"/>
                  </a:rPr>
                  <a:t>Extending hierarchy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3"/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45322B-0AF4-4E49-9C4E-9C4D10F64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559" b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99CF33E-BC6B-4E55-8FED-3EC807D2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974" y="948462"/>
            <a:ext cx="34766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502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621C7-203B-4246-A9DB-DE9CB8F2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33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Hierarchical Variational Models (HVMs)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</p:spPr>
            <p:txBody>
              <a:bodyPr>
                <a:normAutofit fontScale="77500" lnSpcReduction="20000"/>
              </a:bodyPr>
              <a:lstStyle/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Capture both posterior dependencies between the latent variables and more complex marginal distributions thus better inferring the posterior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𝐻𝑉𝑀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Draws variational parameters from a variational prior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Mixture of gaussians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4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Impractical and not scalable to high dimensions </a:t>
                </a:r>
              </a:p>
              <a:p>
                <a:pPr lvl="3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Normalizing flows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∘…∘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Draw latent variables from the corresponding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𝑀𝐹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Hierarchical ELBO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𝐻𝑉𝑀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𝐻𝑉𝑀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𝑀𝐹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𝑀𝐹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𝑀𝐹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AEC8CA25-4A26-4770-9336-DC9C780EE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57825"/>
              </a:xfrm>
              <a:blipFill>
                <a:blip r:embed="rId2"/>
                <a:stretch>
                  <a:fillRect t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43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2984</Words>
  <Application>Microsoft Macintosh PowerPoint</Application>
  <PresentationFormat>와이드스크린</PresentationFormat>
  <Paragraphs>284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Stochastic Neural Networks with Variational Inference </vt:lpstr>
      <vt:lpstr>Deep Latent Gaussian Models (DLGMs)</vt:lpstr>
      <vt:lpstr>(continued)</vt:lpstr>
      <vt:lpstr>Deep Auto-Regressive Networks (DARNs)</vt:lpstr>
      <vt:lpstr>(continued)</vt:lpstr>
      <vt:lpstr>Deep Exponential Families (DEFs)</vt:lpstr>
      <vt:lpstr>(continued)</vt:lpstr>
      <vt:lpstr>Deep Gaussian Processes</vt:lpstr>
      <vt:lpstr>Hierarchical Variational Models (HVMs)</vt:lpstr>
      <vt:lpstr>(continued)</vt:lpstr>
      <vt:lpstr>Ladder Variation Autoencoders (LVAE)</vt:lpstr>
      <vt:lpstr>Importance Weighted Auto-Encoder (IWAE)</vt:lpstr>
      <vt:lpstr>Variational Canonical Component Analysis</vt:lpstr>
      <vt:lpstr>ELBO surgery</vt:lpstr>
      <vt:lpstr>Variational Ladder Autoencoder</vt:lpstr>
      <vt:lpstr>Deep Variational Information Bottleneck</vt:lpstr>
      <vt:lpstr>InfoVAE</vt:lpstr>
      <vt:lpstr>Fixing a broken ELBO</vt:lpstr>
      <vt:lpstr>Mutual autoencoder</vt:lpstr>
      <vt:lpstr>Auto-encoding total correlation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Neural Networks</dc:title>
  <dc:creator>USER</dc:creator>
  <cp:lastModifiedBy>Microsoft Office User</cp:lastModifiedBy>
  <cp:revision>29</cp:revision>
  <dcterms:created xsi:type="dcterms:W3CDTF">2020-03-15T09:06:48Z</dcterms:created>
  <dcterms:modified xsi:type="dcterms:W3CDTF">2021-07-09T10:20:45Z</dcterms:modified>
</cp:coreProperties>
</file>