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87" r:id="rId4"/>
    <p:sldId id="288" r:id="rId5"/>
    <p:sldId id="291" r:id="rId6"/>
    <p:sldId id="292" r:id="rId7"/>
    <p:sldId id="296" r:id="rId8"/>
    <p:sldId id="294" r:id="rId9"/>
    <p:sldId id="295" r:id="rId10"/>
    <p:sldId id="297" r:id="rId11"/>
    <p:sldId id="298" r:id="rId12"/>
    <p:sldId id="299" r:id="rId13"/>
    <p:sldId id="306" r:id="rId14"/>
    <p:sldId id="304" r:id="rId15"/>
    <p:sldId id="282" r:id="rId16"/>
    <p:sldId id="300" r:id="rId17"/>
    <p:sldId id="303" r:id="rId18"/>
    <p:sldId id="302" r:id="rId19"/>
    <p:sldId id="307" r:id="rId20"/>
    <p:sldId id="293" r:id="rId21"/>
    <p:sldId id="308" r:id="rId22"/>
    <p:sldId id="314" r:id="rId23"/>
    <p:sldId id="28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3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7EA6C-949E-45B6-A7C8-F6E3F3A12039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3BE24-8D95-49EF-AFF7-C6AAD8A8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5391A-A558-44CA-B087-3B773DD0D8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7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5391A-A558-44CA-B087-3B773DD0D8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C1EB-31F8-4C92-86EB-2CC07066B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8795C-7A6A-40BF-9054-3F039A646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410A7-E423-4948-9DF1-FA51D04C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DF455-B448-45AE-98FC-10BA1BE1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76723-8EA7-4DC8-848E-C02F9B4B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5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EC810-0A1B-4270-8A09-7A5CBCD2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CA1DC4-0283-4482-9AA9-759977CFD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6F856-AB4D-4CB9-8898-C8193CE3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11EA2-F4DA-4B8B-8ECA-AFCA3471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F742E-18FC-4044-BE22-376F2222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CC34C-2BF2-4D32-AA28-7E5EC54ED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F4984-E908-4E7E-8D40-B6AF7CD91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66333-0DBB-49CE-A4A0-41391B3F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CE55F-1DCD-4E1C-AB4F-D19D99C2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8AE87-A512-46CB-8885-F7639C56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9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28373-0F8F-47F9-94B8-F18586EA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4963E-2425-4969-A82A-1ADD8FEB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03865-B86C-425B-B3E0-25A1B9AC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D2208-8328-4E41-9200-E08803D4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83E0C-1FEA-43BD-9FE3-67ED69BE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5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BAD3E-86F7-4FE6-A54C-792E5F2C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8C9E3-4DBF-4AC3-ACF1-7F2ECC46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D013B-872F-4C59-A4C0-6BADEEC6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EDBAD-F80C-4415-8F5E-298E8B7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1C9DB-BD61-4CF3-B912-3D20E551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2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F5CB2-D5ED-4B50-843B-C9C8191E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5BF39-06C2-4DB5-A4F3-888CE16C7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CC695E-AB06-47E6-AE76-18181FD1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F2A85-EFF2-4F19-8B82-C85CC006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C7171-DDF8-45A6-863E-B4EC4A9B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A6617-1076-4116-9EB7-6424D458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4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8A1E1-4BDC-46B8-8AFF-BC0DEA97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6AEC3-A19E-4F11-93BB-0DB0ECBA5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EA9D8-714D-46FC-BD6B-6BE567FA0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AD4FF5-7B99-4E61-B28B-6CFF46569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363BD-7EF7-4522-924B-387580826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92ADE0-BB04-485D-8A14-4D41F995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B6850-78FA-4B9E-9515-65238331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A19407-2399-4CF5-8F2D-7CC785DC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3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D11A8-BE9E-430C-B48D-3A1FF669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B9AAA-9236-40EB-957C-41757746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DEF0A7-0705-4A88-9767-A66C5978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58DC1A-5851-476C-8F9B-F93B31F0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2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248958-E48D-42D1-B8F9-6B525C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3AADB-3E71-4FC3-929B-1D33D47B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E9E15-385F-4829-8FC6-5E03C7CB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3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F5895-4ECB-47FA-9B5D-DCE10631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B2262-8713-429E-8D2B-56E56526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4FA67-018E-4C73-8466-1521FD2B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19205-16A2-444C-BF2E-BB54FC56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D6D15-BEDF-41B3-826E-7D72BC1E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AA0DD-3D10-4E43-A850-D2F9A4AC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8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28365-37FF-4E37-B7B6-C9B23B7F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A18489-B23C-4881-8633-7B779ED8E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5A9B7-D4DC-4517-80C7-AF2A48B70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7F718-1B3A-48AE-B651-0A3361C4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EE6C9-D05D-481D-B374-471DDBC0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FB952-2C85-49F8-A112-053E86E0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2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79F4BA-706E-423D-AD00-2E0A4493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10128-3210-40BD-9B52-B9CBABDE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51D79-7C0B-4FC0-B375-290D52983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2340-199C-4054-8CE4-429B398D2465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C11B8-E340-4425-9636-3FCD21E16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ABBFF-6489-44EB-98BB-E4AA6ED4C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9AAEF-5CE4-4DA5-89D7-A49AA3427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2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15B5E-20C3-490D-B07E-37D69F332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5103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Study</a:t>
            </a:r>
            <a:r>
              <a:rPr lang="ko-KR" altLang="en-US" sz="3200" dirty="0">
                <a:latin typeface="+mj-ea"/>
              </a:rPr>
              <a:t> </a:t>
            </a:r>
            <a:r>
              <a:rPr lang="en-US" altLang="ko-KR" sz="3200" dirty="0">
                <a:latin typeface="+mj-ea"/>
              </a:rPr>
              <a:t>on</a:t>
            </a:r>
            <a:r>
              <a:rPr lang="ko-KR" altLang="en-US" sz="3200" dirty="0">
                <a:latin typeface="+mj-ea"/>
              </a:rPr>
              <a:t> </a:t>
            </a:r>
            <a:r>
              <a:rPr lang="en-US" altLang="ko-KR" sz="3200" dirty="0">
                <a:latin typeface="+mj-ea"/>
              </a:rPr>
              <a:t>Latent Representation and Clustering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75D26-1995-4BEA-8B94-7F8BF106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7000"/>
            <a:ext cx="9144000" cy="1320800"/>
          </a:xfrm>
        </p:spPr>
        <p:txBody>
          <a:bodyPr/>
          <a:lstStyle/>
          <a:p>
            <a:r>
              <a:rPr lang="en-US" altLang="ko-KR" dirty="0"/>
              <a:t>Kyeong </a:t>
            </a:r>
            <a:r>
              <a:rPr lang="en-US" altLang="ko-KR" dirty="0" err="1"/>
              <a:t>Ryeol</a:t>
            </a:r>
            <a:r>
              <a:rPr lang="en-US" altLang="ko-KR" dirty="0"/>
              <a:t>, Go</a:t>
            </a:r>
          </a:p>
          <a:p>
            <a:r>
              <a:rPr lang="en-US" altLang="ko-KR" dirty="0"/>
              <a:t>M.S. Candidate of OSI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80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2121"/>
                <a:ext cx="10515600" cy="5578679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2400" dirty="0">
                    <a:solidFill>
                      <a:schemeClr val="bg1">
                        <a:lumMod val="50000"/>
                      </a:schemeClr>
                    </a:solidFill>
                  </a:rPr>
                  <a:t>Disentanglement</a:t>
                </a:r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Beta-VAE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Factor-VAE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Beta-TC-VAE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HSIC-constrained-VAE</a:t>
                </a:r>
              </a:p>
              <a:p>
                <a:pPr marL="457200" indent="-457200">
                  <a:buAutoNum type="arabicPeriod"/>
                </a:pPr>
                <a:endParaRPr lang="en-US" altLang="ko-KR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400" dirty="0">
                    <a:solidFill>
                      <a:schemeClr val="bg1">
                        <a:lumMod val="50000"/>
                      </a:schemeClr>
                    </a:solidFill>
                  </a:rPr>
                  <a:t>Gaussian Mixture Model</a:t>
                </a:r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Variational Deep Embedding (</a:t>
                </a:r>
                <a:r>
                  <a:rPr lang="en-US" altLang="ko-KR" sz="2000" dirty="0" err="1">
                    <a:solidFill>
                      <a:schemeClr val="bg1">
                        <a:lumMod val="50000"/>
                      </a:schemeClr>
                    </a:solidFill>
                  </a:rPr>
                  <a:t>VaDE</a:t>
                </a: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Gaussian Mixture VAE (GM-VAE)</a:t>
                </a:r>
              </a:p>
              <a:p>
                <a:pPr marL="457200" indent="-457200">
                  <a:buAutoNum type="arabicPeriod"/>
                </a:pPr>
                <a:endParaRPr lang="en-US" altLang="ko-KR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400" dirty="0">
                    <a:solidFill>
                      <a:srgbClr val="00B050"/>
                    </a:solidFill>
                  </a:rPr>
                  <a:t>Dirichlet Mixture Model</a:t>
                </a:r>
                <a:endParaRPr lang="en-US" altLang="ko-KR" sz="2000" dirty="0">
                  <a:solidFill>
                    <a:srgbClr val="00B050"/>
                  </a:solidFill>
                </a:endParaRP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>
                    <a:solidFill>
                      <a:srgbClr val="00B050"/>
                    </a:solidFill>
                  </a:rPr>
                  <a:t>Stick Breaking VAE (SB-VAE)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1700" dirty="0">
                    <a:solidFill>
                      <a:srgbClr val="00B050"/>
                    </a:solidFill>
                  </a:rPr>
                  <a:t>introduce stochastic width, resolve decoder weight collapsing</a:t>
                </a:r>
                <a:endParaRPr lang="en-US" altLang="ko-KR" sz="2000" dirty="0">
                  <a:solidFill>
                    <a:srgbClr val="00B050"/>
                  </a:solidFill>
                </a:endParaRP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>
                    <a:solidFill>
                      <a:srgbClr val="00B050"/>
                    </a:solidFill>
                  </a:rPr>
                  <a:t>Dirichlet VAE (Dir-VAE)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1700" dirty="0">
                    <a:solidFill>
                      <a:srgbClr val="00B050"/>
                    </a:solidFill>
                  </a:rPr>
                  <a:t>appropriate for multimodal posterior, resolve latent value collapsing</a:t>
                </a:r>
                <a:endParaRPr lang="en-US" altLang="ko-KR" sz="2000" dirty="0">
                  <a:solidFill>
                    <a:srgbClr val="00B050"/>
                  </a:solidFill>
                </a:endParaRPr>
              </a:p>
              <a:p>
                <a:pPr marL="914400" lvl="1" indent="-457200">
                  <a:buAutoNum type="arabicPeriod"/>
                </a:pPr>
                <a:endParaRPr lang="en-US" altLang="ko-KR" sz="2000" dirty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400" dirty="0">
                    <a:solidFill>
                      <a:schemeClr val="bg1">
                        <a:lumMod val="50000"/>
                      </a:schemeClr>
                    </a:solidFill>
                  </a:rPr>
                  <a:t>Flow-based</a:t>
                </a:r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Normalizing Flows (NF)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Inverse Autoregressive Flows (IAF)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2121"/>
                <a:ext cx="10515600" cy="5578679"/>
              </a:xfrm>
              <a:blipFill>
                <a:blip r:embed="rId2"/>
                <a:stretch>
                  <a:fillRect l="-928" t="-3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Explicit distribution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045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1800" dirty="0"/>
                  <a:t>Stick Breaking VAE (SB-VAE)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lvl="1"/>
                <a:r>
                  <a:rPr lang="en-US" altLang="ko-KR" sz="1800" dirty="0"/>
                  <a:t>Joint distribution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);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|1,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800" b="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lvl="1"/>
                <a:r>
                  <a:rPr lang="en-US" altLang="ko-KR" sz="1800" dirty="0"/>
                  <a:t>Variational distribution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𝐾𝑢𝑚𝑎𝑟𝑎𝑠𝑤𝑎𝑚𝑦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=1(≈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𝑇𝑟𝑢𝑛𝑐𝑎𝑡𝑖𝑜𝑛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m:rPr>
                          <m:sty m:val="p"/>
                        </m:rPr>
                        <a:rPr lang="en-US" altLang="ko-KR" sz="1800" i="1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𝑒𝑝𝑎𝑟𝑎𝑚𝑒𝑡𝑒𝑟𝑖𝑧𝑎𝑡𝑖𝑜𝑛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800" dirty="0"/>
              </a:p>
              <a:p>
                <a:pPr lvl="1"/>
                <a:r>
                  <a:rPr lang="en-US" altLang="ko-KR" sz="1800" dirty="0"/>
                  <a:t>ELBO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𝐸𝐿𝐵𝑂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800" b="0" dirty="0"/>
              </a:p>
              <a:p>
                <a:pPr marL="457200" lvl="1" indent="0">
                  <a:buNone/>
                </a:pPr>
                <a:br>
                  <a:rPr lang="en-US" altLang="ko-KR" sz="1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800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  <a:blipFill>
                <a:blip r:embed="rId2"/>
                <a:stretch>
                  <a:fillRect l="-330" t="-1856" b="-17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Dirichlet Mixture Model</a:t>
            </a:r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E3BE5-A81C-4196-883D-C9FF8A215B68}"/>
              </a:ext>
            </a:extLst>
          </p:cNvPr>
          <p:cNvSpPr txBox="1"/>
          <p:nvPr/>
        </p:nvSpPr>
        <p:spPr>
          <a:xfrm>
            <a:off x="6513816" y="5422040"/>
            <a:ext cx="1571946" cy="3560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30F73-82F9-46E9-9E6A-CF1732A0CB67}"/>
              </a:ext>
            </a:extLst>
          </p:cNvPr>
          <p:cNvSpPr txBox="1"/>
          <p:nvPr/>
        </p:nvSpPr>
        <p:spPr>
          <a:xfrm>
            <a:off x="1006867" y="5837041"/>
            <a:ext cx="10348836" cy="5945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B51C292-E06F-43CD-82F7-B13D2BFDB700}"/>
              </a:ext>
            </a:extLst>
          </p:cNvPr>
          <p:cNvCxnSpPr>
            <a:stCxn id="2" idx="3"/>
            <a:endCxn id="5" idx="3"/>
          </p:cNvCxnSpPr>
          <p:nvPr/>
        </p:nvCxnSpPr>
        <p:spPr>
          <a:xfrm>
            <a:off x="8085762" y="5600076"/>
            <a:ext cx="3269941" cy="534256"/>
          </a:xfrm>
          <a:prstGeom prst="bentConnector3">
            <a:avLst>
              <a:gd name="adj1" fmla="val 106991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35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ko-KR" sz="1800" dirty="0"/>
                  <a:t>Dirichlet VAE (Dir-VAE)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lvl="1"/>
                <a:r>
                  <a:rPr lang="en-US" altLang="ko-KR" sz="1800" dirty="0"/>
                  <a:t>Joint distribution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);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𝐷𝑖𝑟𝑖𝑐h𝑙𝑒𝑡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,…,1−</m:t>
                          </m:r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lvl="1"/>
                <a:r>
                  <a:rPr lang="en-US" altLang="ko-KR" sz="1800" dirty="0"/>
                  <a:t>Variational distribution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𝐷𝑖𝑟𝑖𝑐h𝑙𝑒𝑡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m:rPr>
                          <m:sty m:val="p"/>
                        </m:rPr>
                        <a:rPr lang="en-US" altLang="ko-KR" sz="1800" i="1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𝑒𝑝𝑎𝑟𝑎𝑚𝑒𝑡𝑒𝑟𝑖𝑧𝑎𝑡𝑖𝑜𝑛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𝑢𝑎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800" dirty="0"/>
              </a:p>
              <a:p>
                <a:pPr lvl="1"/>
                <a:r>
                  <a:rPr lang="en-US" altLang="ko-KR" sz="1800" dirty="0"/>
                  <a:t>ELBO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𝐸𝐿𝐵𝑂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800" b="0" dirty="0"/>
              </a:p>
              <a:p>
                <a:pPr marL="457200" lvl="1" indent="0">
                  <a:buNone/>
                </a:pPr>
                <a:br>
                  <a:rPr lang="en-US" altLang="ko-KR" sz="1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altLang="ko-KR" sz="1800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  <a:blipFill>
                <a:blip r:embed="rId2"/>
                <a:stretch>
                  <a:fillRect l="-551" t="-1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Dirichlet Mixture Model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FC6FB-B208-4C65-8512-0F45915B0F8B}"/>
              </a:ext>
            </a:extLst>
          </p:cNvPr>
          <p:cNvSpPr txBox="1"/>
          <p:nvPr/>
        </p:nvSpPr>
        <p:spPr>
          <a:xfrm>
            <a:off x="6649283" y="5261173"/>
            <a:ext cx="1893584" cy="3560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E9FF8-9845-4C78-838B-AEA51E44D436}"/>
              </a:ext>
            </a:extLst>
          </p:cNvPr>
          <p:cNvSpPr txBox="1"/>
          <p:nvPr/>
        </p:nvSpPr>
        <p:spPr>
          <a:xfrm>
            <a:off x="3101750" y="5849352"/>
            <a:ext cx="5534250" cy="7502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384EEBE-5D30-498F-B66B-5C62357D1DF1}"/>
              </a:ext>
            </a:extLst>
          </p:cNvPr>
          <p:cNvCxnSpPr>
            <a:stCxn id="5" idx="3"/>
            <a:endCxn id="7" idx="3"/>
          </p:cNvCxnSpPr>
          <p:nvPr/>
        </p:nvCxnSpPr>
        <p:spPr>
          <a:xfrm>
            <a:off x="8542867" y="5439209"/>
            <a:ext cx="93133" cy="785286"/>
          </a:xfrm>
          <a:prstGeom prst="bentConnector3">
            <a:avLst>
              <a:gd name="adj1" fmla="val 345455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6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0020-85FC-4911-8B58-EE325D98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121"/>
            <a:ext cx="10515600" cy="557867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Disentanglement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Beta-VAE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Factor-VAE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Beta-TC-VAE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HSIC-constrained-VAE</a:t>
            </a:r>
          </a:p>
          <a:p>
            <a:pPr marL="457200" lvl="1" indent="0">
              <a:buNone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Gaussian Mixture Model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Variational Deep Embedding (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</a:rPr>
              <a:t>VaDE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Gaussian Mixture VAE (GM-VAE)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Dirichlet Mixture Model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Stick Breaking VAE (SB-VAE)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Dirichlet VAE (Dir-VAE)</a:t>
            </a:r>
          </a:p>
          <a:p>
            <a:pPr marL="914400" lvl="1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B050"/>
                </a:solidFill>
              </a:rPr>
              <a:t>Flow-based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rgbClr val="00B050"/>
                </a:solidFill>
              </a:rPr>
              <a:t>Normalizing Flows (NF)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rgbClr val="00B050"/>
                </a:solidFill>
              </a:rPr>
              <a:t>Inverse Autoregressive Flows (IAF)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Explicit distribution</a:t>
            </a:r>
            <a:endParaRPr lang="ko-KR" altLang="en-US" sz="3200" b="1" dirty="0"/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EFCB5451-1A19-49CA-9C6F-6E71ECB0E8F8}"/>
              </a:ext>
            </a:extLst>
          </p:cNvPr>
          <p:cNvSpPr/>
          <p:nvPr/>
        </p:nvSpPr>
        <p:spPr>
          <a:xfrm>
            <a:off x="5609688" y="760944"/>
            <a:ext cx="1500027" cy="439668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746A0-00BB-4E60-9688-198743D5600A}"/>
              </a:ext>
            </a:extLst>
          </p:cNvPr>
          <p:cNvSpPr txBox="1"/>
          <p:nvPr/>
        </p:nvSpPr>
        <p:spPr>
          <a:xfrm>
            <a:off x="7207319" y="2774290"/>
            <a:ext cx="15000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VAE-based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A8F43-2FBE-4655-9F5E-5AAB47D5BD0B}"/>
              </a:ext>
            </a:extLst>
          </p:cNvPr>
          <p:cNvSpPr txBox="1"/>
          <p:nvPr/>
        </p:nvSpPr>
        <p:spPr>
          <a:xfrm>
            <a:off x="5883382" y="5385621"/>
            <a:ext cx="614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Restrictive</a:t>
            </a:r>
            <a:r>
              <a:rPr lang="ko-KR" altLang="en-US" dirty="0">
                <a:solidFill>
                  <a:srgbClr val="00B050"/>
                </a:solidFill>
              </a:rPr>
              <a:t>하게 </a:t>
            </a:r>
            <a:r>
              <a:rPr lang="en-US" altLang="ko-KR" dirty="0">
                <a:solidFill>
                  <a:srgbClr val="00B050"/>
                </a:solidFill>
              </a:rPr>
              <a:t>posterior</a:t>
            </a:r>
            <a:r>
              <a:rPr lang="ko-KR" altLang="en-US" dirty="0">
                <a:solidFill>
                  <a:srgbClr val="00B050"/>
                </a:solidFill>
              </a:rPr>
              <a:t>의 </a:t>
            </a:r>
            <a:r>
              <a:rPr lang="en-US" altLang="ko-KR" dirty="0">
                <a:solidFill>
                  <a:srgbClr val="00B050"/>
                </a:solidFill>
              </a:rPr>
              <a:t>form</a:t>
            </a:r>
            <a:r>
              <a:rPr lang="ko-KR" altLang="en-US" dirty="0">
                <a:solidFill>
                  <a:srgbClr val="00B050"/>
                </a:solidFill>
              </a:rPr>
              <a:t>을 미리 정하지 않고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간단한 </a:t>
            </a:r>
            <a:r>
              <a:rPr lang="en-US" altLang="ko-KR" dirty="0">
                <a:solidFill>
                  <a:srgbClr val="00B050"/>
                </a:solidFill>
              </a:rPr>
              <a:t>distribution</a:t>
            </a:r>
            <a:r>
              <a:rPr lang="ko-KR" altLang="en-US" dirty="0">
                <a:solidFill>
                  <a:srgbClr val="00B050"/>
                </a:solidFill>
              </a:rPr>
              <a:t>을 여러 차례 </a:t>
            </a:r>
            <a:r>
              <a:rPr lang="en-US" altLang="ko-KR" dirty="0">
                <a:solidFill>
                  <a:srgbClr val="00B050"/>
                </a:solidFill>
              </a:rPr>
              <a:t>transform</a:t>
            </a:r>
            <a:r>
              <a:rPr lang="ko-KR" altLang="en-US" dirty="0">
                <a:solidFill>
                  <a:srgbClr val="00B050"/>
                </a:solidFill>
              </a:rPr>
              <a:t>하는 방식을 택함으로써 </a:t>
            </a:r>
            <a:r>
              <a:rPr lang="en-US" altLang="ko-KR" dirty="0">
                <a:solidFill>
                  <a:srgbClr val="00B050"/>
                </a:solidFill>
              </a:rPr>
              <a:t>ELBO</a:t>
            </a:r>
            <a:r>
              <a:rPr lang="ko-KR" altLang="en-US" dirty="0">
                <a:solidFill>
                  <a:srgbClr val="00B050"/>
                </a:solidFill>
              </a:rPr>
              <a:t>를 </a:t>
            </a:r>
            <a:r>
              <a:rPr lang="en-US" altLang="ko-KR" dirty="0">
                <a:solidFill>
                  <a:srgbClr val="00B050"/>
                </a:solidFill>
              </a:rPr>
              <a:t>tight</a:t>
            </a:r>
            <a:r>
              <a:rPr lang="ko-KR" altLang="en-US" dirty="0">
                <a:solidFill>
                  <a:srgbClr val="00B050"/>
                </a:solidFill>
              </a:rPr>
              <a:t>하게 만듦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4623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158" y="822121"/>
                <a:ext cx="11488316" cy="557867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2400" dirty="0"/>
                  <a:t>Normalizing Flow (NF)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000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b="0" dirty="0">
                    <a:latin typeface="Cambria Math" panose="020405030504060302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eriod"/>
                </a:pPr>
                <a:endParaRPr lang="en-US" altLang="ko-KR" sz="2400" dirty="0"/>
              </a:p>
              <a:p>
                <a:pPr marL="457200" indent="-457200">
                  <a:buAutoNum type="arabicPeriod"/>
                </a:pPr>
                <a:r>
                  <a:rPr lang="en-US" altLang="ko-KR" sz="2400" dirty="0"/>
                  <a:t>Inverse Autoregressive Flow (IAF)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1≤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:r>
                  <a:rPr lang="en-US" altLang="ko-KR" sz="2000" i="1" dirty="0">
                    <a:latin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fun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158" y="822121"/>
                <a:ext cx="11488316" cy="5578679"/>
              </a:xfrm>
              <a:blipFill>
                <a:blip r:embed="rId3"/>
                <a:stretch>
                  <a:fillRect l="-955" t="-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Flow-based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588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0020-85FC-4911-8B58-EE325D98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121"/>
            <a:ext cx="10515600" cy="557867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B050"/>
                </a:solidFill>
              </a:rPr>
              <a:t>GAN-based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ko-KR" sz="2000" dirty="0">
                <a:solidFill>
                  <a:srgbClr val="00B050"/>
                </a:solidFill>
              </a:rPr>
              <a:t>Adversarial Autoencoder (AAE)</a:t>
            </a:r>
            <a:endParaRPr lang="en-US" altLang="ko-KR" dirty="0">
              <a:solidFill>
                <a:srgbClr val="00B050"/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rgbClr val="00B050"/>
                </a:solidFill>
              </a:rPr>
              <a:t>Info-GANs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Kernel-based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Stein Variational Gradient Descent (SVGD)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Implicit distribution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0325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058" y="1020959"/>
                <a:ext cx="11066980" cy="5578679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1800" dirty="0"/>
                  <a:t>Adversarial Autoencoder (AAE)</a:t>
                </a:r>
              </a:p>
              <a:p>
                <a:pPr marL="457200" lvl="1" indent="0">
                  <a:buNone/>
                </a:pPr>
                <a:r>
                  <a:rPr lang="en-US" altLang="ko-KR" sz="18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ko-KR" sz="18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 step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lim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sz="1800" dirty="0"/>
                  <a:t>2</a:t>
                </a:r>
                <a:r>
                  <a:rPr lang="en-US" altLang="ko-KR" sz="1800" baseline="30000" dirty="0"/>
                  <a:t>nd</a:t>
                </a:r>
                <a:r>
                  <a:rPr lang="en-US" altLang="ko-KR" sz="1800" dirty="0"/>
                  <a:t> step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  <m:lim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1800" dirty="0"/>
                  <a:t>)</a:t>
                </a:r>
              </a:p>
              <a:p>
                <a:pPr marL="457200" indent="-457200">
                  <a:buAutoNum type="arabicPeriod"/>
                </a:pPr>
                <a:endParaRPr lang="en-US" altLang="ko-KR" sz="1800" dirty="0"/>
              </a:p>
              <a:p>
                <a:pPr marL="457200" indent="-457200">
                  <a:buAutoNum type="arabicPeriod"/>
                </a:pPr>
                <a:r>
                  <a:rPr lang="en-US" altLang="ko-KR" sz="1800" dirty="0"/>
                  <a:t>Info-GANs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func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US" altLang="ko-KR" sz="1800" b="0" dirty="0"/>
                </a:b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func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∙[</m:t>
                        </m:r>
                        <m:r>
                          <a:rPr lang="en-US" altLang="ko-KR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ko-KR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sz="1800" dirty="0"/>
              </a:p>
              <a:p>
                <a:pPr marL="457200" indent="-457200">
                  <a:buAutoNum type="arabicPeriod"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r>
                  <a:rPr lang="en-US" altLang="ko-KR" sz="1800" b="0" dirty="0"/>
                  <a:t>*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br>
                  <a:rPr lang="en-US" altLang="ko-KR" sz="1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058" y="1020959"/>
                <a:ext cx="11066980" cy="5578679"/>
              </a:xfrm>
              <a:blipFill>
                <a:blip r:embed="rId2"/>
                <a:stretch>
                  <a:fillRect l="-496" t="-1201" r="-2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GAN-based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015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0020-85FC-4911-8B58-EE325D98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121"/>
            <a:ext cx="10515600" cy="557867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GAN-based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Adversarial Autoencoder (AAE)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Info-GANs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B050"/>
                </a:solidFill>
              </a:rPr>
              <a:t>Kernel-based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rgbClr val="00B050"/>
                </a:solidFill>
              </a:rPr>
              <a:t>Stein Variational Gradient Descent (SVGD)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Implicit distribution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1843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158" y="822121"/>
                <a:ext cx="11488316" cy="5578679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2400" dirty="0"/>
                  <a:t>Stein Variational Gradient Descent (SVGD) 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**  Main theorem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**  Main algorithm</a:t>
                </a:r>
                <a:br>
                  <a:rPr lang="en-US" altLang="ko-KR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** Interpretation as Functional Gradient Descent (FGD)</a:t>
                </a:r>
                <a:endParaRPr lang="en-US" altLang="ko-KR" sz="2000" i="1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∙,∙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′~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b="0" dirty="0"/>
              </a:p>
              <a:p>
                <a:pPr marL="457200" lvl="1" indent="0">
                  <a:buNone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158" y="822121"/>
                <a:ext cx="11488316" cy="5578679"/>
              </a:xfrm>
              <a:blipFill>
                <a:blip r:embed="rId3"/>
                <a:stretch>
                  <a:fillRect l="-849" t="-6339" b="-17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Kernel-based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378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0020-85FC-4911-8B58-EE325D98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121"/>
            <a:ext cx="10515600" cy="557867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Deep Embedded Clustering (DEC)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Set Transformer (ST)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000" dirty="0"/>
              <a:t>Deep Amortized Clustering (DAC)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Clustering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944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0020-85FC-4911-8B58-EE325D98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121"/>
            <a:ext cx="10515600" cy="557867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B050"/>
                </a:solidFill>
              </a:rPr>
              <a:t>Disentanglement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rgbClr val="00B050"/>
                </a:solidFill>
              </a:rPr>
              <a:t>Beta-VAE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ko-KR" sz="2000" dirty="0">
                <a:solidFill>
                  <a:srgbClr val="00B050"/>
                </a:solidFill>
              </a:rPr>
              <a:t>Factor-VAE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rgbClr val="00B050"/>
                </a:solidFill>
              </a:rPr>
              <a:t>Beta-TC-VAE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rgbClr val="00B050"/>
                </a:solidFill>
              </a:rPr>
              <a:t>HSIC-constrained-VAE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Gaussian Mixture Model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Variational Deep Embedding (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</a:rPr>
              <a:t>VaDE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Gaussian Mixture VAE (GM-VAE)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Dirichlet Mixture Model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Stick Breaking VAE (SB-VAE)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Dirichlet VAE (Dir-VAE)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Flow-based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Normalizing Flows (NF)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Inverse Autoregressive Flows (IAF)</a:t>
            </a:r>
          </a:p>
          <a:p>
            <a:pPr marL="914400" lvl="1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Explicit distribution</a:t>
            </a:r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223AA5-3B31-4CFD-A417-F2EEB1CC214E}"/>
              </a:ext>
            </a:extLst>
          </p:cNvPr>
          <p:cNvSpPr txBox="1"/>
          <p:nvPr/>
        </p:nvSpPr>
        <p:spPr>
          <a:xfrm>
            <a:off x="4561726" y="914589"/>
            <a:ext cx="7037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Factors of variation</a:t>
            </a:r>
            <a:r>
              <a:rPr lang="ko-KR" altLang="en-US" dirty="0">
                <a:solidFill>
                  <a:srgbClr val="00B050"/>
                </a:solidFill>
              </a:rPr>
              <a:t>이 </a:t>
            </a:r>
            <a:r>
              <a:rPr lang="en-US" altLang="ko-KR" dirty="0">
                <a:solidFill>
                  <a:srgbClr val="00B050"/>
                </a:solidFill>
              </a:rPr>
              <a:t>latent space</a:t>
            </a:r>
            <a:r>
              <a:rPr lang="ko-KR" altLang="en-US" dirty="0">
                <a:solidFill>
                  <a:srgbClr val="00B050"/>
                </a:solidFill>
              </a:rPr>
              <a:t>의 </a:t>
            </a:r>
            <a:r>
              <a:rPr lang="en-US" altLang="ko-KR" dirty="0">
                <a:solidFill>
                  <a:srgbClr val="00B050"/>
                </a:solidFill>
              </a:rPr>
              <a:t>axis</a:t>
            </a:r>
            <a:r>
              <a:rPr lang="ko-KR" altLang="en-US" dirty="0">
                <a:solidFill>
                  <a:srgbClr val="00B050"/>
                </a:solidFill>
              </a:rPr>
              <a:t>로 각각 </a:t>
            </a:r>
            <a:r>
              <a:rPr lang="en-US" altLang="ko-KR" dirty="0">
                <a:solidFill>
                  <a:srgbClr val="00B050"/>
                </a:solidFill>
              </a:rPr>
              <a:t>align</a:t>
            </a:r>
            <a:r>
              <a:rPr lang="ko-KR" altLang="en-US" dirty="0">
                <a:solidFill>
                  <a:srgbClr val="00B050"/>
                </a:solidFill>
              </a:rPr>
              <a:t>되도록 함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</a:p>
          <a:p>
            <a:pPr marL="400050" indent="-400050">
              <a:buAutoNum type="romanLcParenR"/>
            </a:pPr>
            <a:r>
              <a:rPr lang="ko-KR" altLang="en-US" dirty="0">
                <a:solidFill>
                  <a:srgbClr val="00B050"/>
                </a:solidFill>
              </a:rPr>
              <a:t>기존의 </a:t>
            </a:r>
            <a:r>
              <a:rPr lang="en-US" altLang="ko-KR" dirty="0">
                <a:solidFill>
                  <a:srgbClr val="00B050"/>
                </a:solidFill>
              </a:rPr>
              <a:t>ELBO</a:t>
            </a:r>
            <a:r>
              <a:rPr lang="ko-KR" altLang="en-US" dirty="0">
                <a:solidFill>
                  <a:srgbClr val="00B050"/>
                </a:solidFill>
              </a:rPr>
              <a:t>에 </a:t>
            </a:r>
            <a:r>
              <a:rPr lang="en-US" altLang="ko-KR" dirty="0">
                <a:solidFill>
                  <a:srgbClr val="00B050"/>
                </a:solidFill>
              </a:rPr>
              <a:t>penalty term</a:t>
            </a:r>
            <a:r>
              <a:rPr lang="ko-KR" altLang="en-US" dirty="0">
                <a:solidFill>
                  <a:srgbClr val="00B050"/>
                </a:solidFill>
              </a:rPr>
              <a:t>을 추가하거나</a:t>
            </a:r>
            <a:r>
              <a:rPr lang="en-US" altLang="ko-KR" dirty="0">
                <a:solidFill>
                  <a:srgbClr val="00B050"/>
                </a:solidFill>
              </a:rPr>
              <a:t>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endParaRPr lang="en-US" altLang="ko-KR" dirty="0">
              <a:solidFill>
                <a:srgbClr val="00B050"/>
              </a:solidFill>
            </a:endParaRPr>
          </a:p>
          <a:p>
            <a:pPr marL="400050" indent="-400050">
              <a:buAutoNum type="romanLcParenR"/>
            </a:pPr>
            <a:r>
              <a:rPr lang="ko-KR" altLang="en-US" dirty="0">
                <a:solidFill>
                  <a:srgbClr val="00B050"/>
                </a:solidFill>
              </a:rPr>
              <a:t>기존의 </a:t>
            </a:r>
            <a:r>
              <a:rPr lang="en-US" altLang="ko-KR" dirty="0">
                <a:solidFill>
                  <a:srgbClr val="00B050"/>
                </a:solidFill>
              </a:rPr>
              <a:t>ELBO</a:t>
            </a:r>
            <a:r>
              <a:rPr lang="ko-KR" altLang="en-US" dirty="0">
                <a:solidFill>
                  <a:srgbClr val="00B050"/>
                </a:solidFill>
              </a:rPr>
              <a:t>를 </a:t>
            </a:r>
            <a:r>
              <a:rPr lang="en-US" altLang="ko-KR" dirty="0">
                <a:solidFill>
                  <a:srgbClr val="00B050"/>
                </a:solidFill>
              </a:rPr>
              <a:t>decompose</a:t>
            </a:r>
            <a:r>
              <a:rPr lang="ko-KR" altLang="en-US" dirty="0">
                <a:solidFill>
                  <a:srgbClr val="00B050"/>
                </a:solidFill>
              </a:rPr>
              <a:t>해서 특정 </a:t>
            </a:r>
            <a:r>
              <a:rPr lang="en-US" altLang="ko-KR" dirty="0">
                <a:solidFill>
                  <a:srgbClr val="00B050"/>
                </a:solidFill>
              </a:rPr>
              <a:t>component</a:t>
            </a:r>
            <a:r>
              <a:rPr lang="ko-KR" altLang="en-US" dirty="0">
                <a:solidFill>
                  <a:srgbClr val="00B050"/>
                </a:solidFill>
              </a:rPr>
              <a:t>의 </a:t>
            </a:r>
            <a:r>
              <a:rPr lang="en-US" altLang="ko-KR" dirty="0">
                <a:solidFill>
                  <a:srgbClr val="00B050"/>
                </a:solidFill>
              </a:rPr>
              <a:t>weight</a:t>
            </a:r>
            <a:r>
              <a:rPr lang="ko-KR" altLang="en-US" dirty="0">
                <a:solidFill>
                  <a:srgbClr val="00B050"/>
                </a:solidFill>
              </a:rPr>
              <a:t>를 세게 주는 방식이 있다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25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1800" dirty="0"/>
                  <a:t>Deep Embedded Clustering (DEC)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lvl="1"/>
                <a:r>
                  <a:rPr lang="en-US" altLang="ko-KR" sz="1800" dirty="0"/>
                  <a:t>Using student t’s distribution, measure the similarity between embedded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 and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ko-KR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: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𝑎𝑠𝑠𝑖𝑔𝑛𝑖𝑛𝑔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br>
                  <a:rPr lang="en-US" altLang="ko-KR" sz="1800" dirty="0"/>
                </a:br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r>
                  <a:rPr lang="en-US" altLang="ko-KR" sz="1800" dirty="0"/>
                  <a:t>Set the target distribution</a:t>
                </a:r>
              </a:p>
              <a:p>
                <a:pPr marL="457200" lvl="1" indent="0">
                  <a:buNone/>
                </a:pPr>
                <a:r>
                  <a:rPr lang="en-US" altLang="ko-KR" sz="1800" b="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r>
                  <a:rPr lang="en-US" altLang="ko-KR" sz="1800" dirty="0"/>
                  <a:t>Update the embedding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1800" dirty="0"/>
                  <a:t> and the cluster centroid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 with SGD</a:t>
                </a:r>
              </a:p>
              <a:p>
                <a:pPr marL="457200" lvl="1" indent="0">
                  <a:buNone/>
                </a:pPr>
                <a:r>
                  <a:rPr lang="en-US" altLang="ko-KR" sz="1800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  <a:blipFill>
                <a:blip r:embed="rId2"/>
                <a:stretch>
                  <a:fillRect l="-551" t="-1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Clustering</a:t>
            </a:r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E00C4-AB32-4C73-8CD1-AFA8C106816D}"/>
              </a:ext>
            </a:extLst>
          </p:cNvPr>
          <p:cNvSpPr txBox="1"/>
          <p:nvPr/>
        </p:nvSpPr>
        <p:spPr>
          <a:xfrm>
            <a:off x="4325422" y="3544585"/>
            <a:ext cx="730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Improve cluster purity</a:t>
            </a:r>
          </a:p>
          <a:p>
            <a:r>
              <a:rPr lang="en-US" altLang="ko-KR" dirty="0"/>
              <a:t>2. Put more emphasis on data points assigned with high confidence</a:t>
            </a:r>
          </a:p>
          <a:p>
            <a:r>
              <a:rPr lang="en-US" altLang="ko-KR" dirty="0"/>
              <a:t>3. Prevent large clusters from distortion by normalization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ko-KR" sz="2000" dirty="0"/>
                  <a:t>Set Transformer (ST)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2000" b="0" dirty="0">
                    <a:latin typeface="Cambria Math" panose="02040503050406030204" pitchFamily="18" charset="0"/>
                  </a:rPr>
                  <a:t>Operations &amp; Blocks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𝑟𝐹𝐹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𝑤𝑖𝑠𝑒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𝑓𝑒𝑒𝑑𝑓𝑜𝑟𝑤𝑎𝑟𝑑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𝑀𝐴𝐵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𝐿𝑎𝑦𝑒𝑟𝑁𝑜𝑟𝑚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𝑟𝐹𝐹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𝐿𝑎𝑦𝑒𝑟𝑁𝑜𝑟𝑚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𝑀𝑢𝑙𝑡𝑖𝐻𝑒𝑎𝑑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𝑆𝐴𝐵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𝑀𝐴𝐵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𝐼𝑆𝐴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𝑀𝐴𝐵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𝑀𝐴𝐵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𝑃𝑀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𝑀𝐴𝐵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𝑟𝐹𝐹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𝐸𝑛𝑐𝑜𝑑𝑒𝑟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𝑆𝐴𝐵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𝑆𝐴𝐵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𝐼𝑆𝐴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𝐼𝑆𝐴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𝐷𝑒𝑐𝑜𝑑𝑒𝑟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𝑟𝐹𝐹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𝑆𝐴𝐵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𝑃𝑀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** Main theorem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Set Transformer is a universal approximator of permutation invariant functions.</a:t>
                </a:r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** Amortized Clustering with Mixture of Gaussians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𝑑𝑖𝑎𝑔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ko-K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ko-K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ko-K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  <m:d>
                                                    <m:dPr>
                                                      <m:ctrlPr>
                                                        <a:rPr lang="en-US" altLang="ko-K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  <a:blipFill>
                <a:blip r:embed="rId2"/>
                <a:stretch>
                  <a:fillRect l="-661" t="-2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Clustering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83C2D-4471-42D7-B61E-5E97B80BD2A5}"/>
              </a:ext>
            </a:extLst>
          </p:cNvPr>
          <p:cNvSpPr txBox="1"/>
          <p:nvPr/>
        </p:nvSpPr>
        <p:spPr>
          <a:xfrm>
            <a:off x="6178193" y="651627"/>
            <a:ext cx="491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Randomly Initialized Learnable Parameters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35D0678-928A-4915-BE9D-C2BBC3E694F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880225" y="836293"/>
            <a:ext cx="1297968" cy="400109"/>
          </a:xfrm>
          <a:prstGeom prst="bentConnector3">
            <a:avLst>
              <a:gd name="adj1" fmla="val 13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9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0020-85FC-4911-8B58-EE325D98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0" y="1020959"/>
            <a:ext cx="11066980" cy="7770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sz="2000" dirty="0"/>
              <a:t>Deep</a:t>
            </a:r>
            <a:r>
              <a:rPr lang="ko-KR" altLang="en-US" sz="2000" dirty="0"/>
              <a:t> </a:t>
            </a:r>
            <a:r>
              <a:rPr lang="en-US" altLang="ko-KR" sz="2000" dirty="0"/>
              <a:t>Amortized</a:t>
            </a:r>
            <a:r>
              <a:rPr lang="ko-KR" altLang="en-US" sz="2000" dirty="0"/>
              <a:t> </a:t>
            </a:r>
            <a:r>
              <a:rPr lang="en-US" altLang="ko-KR" sz="2000" dirty="0"/>
              <a:t>Clustering (DAC)</a:t>
            </a:r>
          </a:p>
          <a:p>
            <a:pPr lvl="1"/>
            <a:r>
              <a:rPr lang="en-US" altLang="ko-KR" sz="2000" dirty="0">
                <a:latin typeface="Cambria Math" panose="02040503050406030204" pitchFamily="18" charset="0"/>
              </a:rPr>
              <a:t>ST + Filtering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Clustering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0CE72C5A-E97F-4B76-AC7E-81149C6955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510" y="1833278"/>
                <a:ext cx="11066980" cy="13722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:r>
                  <a:rPr lang="en-US" altLang="ko-KR" sz="2000" dirty="0">
                    <a:latin typeface="Cambria Math" panose="02040503050406030204" pitchFamily="18" charset="0"/>
                  </a:rPr>
                  <a:t>Minimum Loss Filtering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∈{1,…,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𝐵𝐶𝐸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0CE72C5A-E97F-4B76-AC7E-81149C69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0" y="1833278"/>
                <a:ext cx="11066980" cy="1372259"/>
              </a:xfrm>
              <a:prstGeom prst="rect">
                <a:avLst/>
              </a:prstGeom>
              <a:blipFill>
                <a:blip r:embed="rId2"/>
                <a:stretch>
                  <a:fillRect t="-4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2BDD866-5679-4D89-9CF6-0D6D34FF25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510" y="4253698"/>
                <a:ext cx="11066980" cy="13722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altLang="ko-KR" sz="2000" dirty="0">
                    <a:latin typeface="Cambria Math" panose="02040503050406030204" pitchFamily="18" charset="0"/>
                  </a:rPr>
                  <a:t>Anchored Filtering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p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𝐵𝐶𝐸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2BDD866-5679-4D89-9CF6-0D6D34FF2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0" y="4253698"/>
                <a:ext cx="11066980" cy="1372259"/>
              </a:xfrm>
              <a:prstGeom prst="rect">
                <a:avLst/>
              </a:prstGeom>
              <a:blipFill>
                <a:blip r:embed="rId3"/>
                <a:stretch>
                  <a:fillRect t="-4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B08E3E5-D0E8-4DC7-B792-E53EA6EBD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654" y="3158360"/>
            <a:ext cx="8020692" cy="1029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D2FA61-02C7-453D-B846-33F1396F5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653" y="5592566"/>
            <a:ext cx="8020693" cy="986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17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D2E58A-08D5-4B93-93A9-1D69D64A9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061" y="1273996"/>
                <a:ext cx="11404220" cy="496461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Fidelity of posterior approximation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p>
                    </m:sSup>
                  </m:oMath>
                </a14:m>
                <a:r>
                  <a:rPr lang="en-US" altLang="ko-KR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𝑙𝑜𝑤</m:t>
                        </m:r>
                      </m:sup>
                    </m:sSup>
                  </m:oMath>
                </a14:m>
                <a:r>
                  <a:rPr lang="en-US" altLang="ko-KR" sz="1600" dirty="0"/>
                  <a:t> are 97.5% and 2.5% percentile, respectively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sz="1600" dirty="0"/>
                  <a:t>Average Marginal Log-likelihood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higher the better</a:t>
                </a:r>
                <a:r>
                  <a:rPr lang="en-US" altLang="ko-KR" sz="1600" dirty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600" dirty="0"/>
              </a:p>
              <a:p>
                <a:pPr marL="457200" lvl="1" indent="0">
                  <a:buNone/>
                </a:pPr>
                <a:endParaRPr lang="en-US" altLang="ko-KR" sz="1600" dirty="0"/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altLang="ko-KR" sz="1600" dirty="0"/>
                  <a:t>Predictive RMSE (</a:t>
                </a:r>
                <a:r>
                  <a:rPr lang="en-US" altLang="ko-KR" sz="1600" dirty="0">
                    <a:solidFill>
                      <a:srgbClr val="00B0F0"/>
                    </a:solidFill>
                  </a:rPr>
                  <a:t>lower the better</a:t>
                </a:r>
                <a:r>
                  <a:rPr lang="en-US" altLang="ko-KR" sz="1600" dirty="0"/>
                  <a:t>)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altLang="ko-KR" sz="1600" dirty="0"/>
              </a:p>
              <a:p>
                <a:pPr marL="914400" lvl="1" indent="-457200">
                  <a:buFont typeface="+mj-lt"/>
                  <a:buAutoNum type="arabicPeriod" startAt="3"/>
                </a:pPr>
                <a:endParaRPr lang="en-US" altLang="ko-KR" sz="1600" dirty="0"/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altLang="ko-KR" sz="1600" dirty="0"/>
                  <a:t>Prediction Interval Coverage Probability (PICP)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higher the better</a:t>
                </a:r>
                <a:r>
                  <a:rPr lang="en-US" altLang="ko-KR" sz="1600" dirty="0"/>
                  <a:t>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600" dirty="0"/>
              </a:p>
              <a:p>
                <a:pPr marL="914400" lvl="1" indent="-457200">
                  <a:buFont typeface="+mj-lt"/>
                  <a:buAutoNum type="arabicPeriod" startAt="3"/>
                </a:pPr>
                <a:endParaRPr lang="en-US" altLang="ko-KR" sz="1600" dirty="0"/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altLang="ko-KR" sz="1600" dirty="0"/>
                  <a:t>Mean Prediction Interval Width (MPIW) (</a:t>
                </a:r>
                <a:r>
                  <a:rPr lang="en-US" altLang="ko-KR" sz="1600" dirty="0">
                    <a:solidFill>
                      <a:srgbClr val="00B0F0"/>
                    </a:solidFill>
                  </a:rPr>
                  <a:t>lower the better</a:t>
                </a:r>
                <a:r>
                  <a:rPr lang="en-US" altLang="ko-KR" sz="1600" dirty="0"/>
                  <a:t>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6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Uncertainty Calibration</a:t>
                </a:r>
              </a:p>
              <a:p>
                <a:pPr marL="800100" lvl="1" indent="-342900">
                  <a:buAutoNum type="arabicPeriod"/>
                </a:pPr>
                <a:r>
                  <a:rPr lang="en-US" altLang="ko-KR" sz="1600" dirty="0"/>
                  <a:t>Reliability diagram 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𝑐𝑜𝑛𝑓𝑖𝑑𝑒𝑛𝑐𝑒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  ∀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pPr marL="800100" lvl="1" indent="-342900">
                  <a:buAutoNum type="arabicPeriod"/>
                </a:pPr>
                <a:endParaRPr lang="en-US" altLang="ko-KR" sz="1600" dirty="0"/>
              </a:p>
              <a:p>
                <a:pPr marL="800100" lvl="1" indent="-342900">
                  <a:buAutoNum type="arabicPeriod"/>
                </a:pPr>
                <a:r>
                  <a:rPr lang="en-US" altLang="ko-KR" sz="1600" dirty="0"/>
                  <a:t>Expected Calibration Error (ECE) (</a:t>
                </a:r>
                <a:r>
                  <a:rPr lang="en-US" altLang="ko-KR" sz="1600" dirty="0">
                    <a:solidFill>
                      <a:srgbClr val="00B0F0"/>
                    </a:solidFill>
                  </a:rPr>
                  <a:t>lower the better</a:t>
                </a:r>
                <a:r>
                  <a:rPr lang="en-US" altLang="ko-KR" sz="16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𝐸𝐶𝐸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𝑐𝑜𝑛𝑓𝑖𝑑𝑒𝑛𝑐𝑒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𝑐𝑜𝑟𝑟𝑒𝑐𝑡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𝑐𝑜𝑛𝑓𝑖𝑑𝑒𝑛𝑐𝑒</m:t>
                                    </m:r>
                                  </m:e>
                                </m:d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𝑐𝑜𝑛𝑓𝑖𝑑𝑒𝑛𝑐𝑒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sz="16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D2E58A-08D5-4B93-93A9-1D69D64A9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061" y="1273996"/>
                <a:ext cx="11404220" cy="4964612"/>
              </a:xfrm>
              <a:blipFill>
                <a:blip r:embed="rId2"/>
                <a:stretch>
                  <a:fillRect l="-481" t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BC1C0D-BA53-49B9-AAF7-0960E7A73F11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Evaluation Metrics in BNN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671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1800" dirty="0"/>
                  <a:t>Beta-VAE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 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𝐸𝐿𝐵𝑂</m:t>
                    </m:r>
                  </m:oMath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marL="457200" indent="-457200">
                  <a:buAutoNum type="arabicPeriod"/>
                </a:pPr>
                <a:r>
                  <a:rPr lang="en-US" altLang="ko-KR" sz="1800" dirty="0"/>
                  <a:t>Factor-VAE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r>
                  <a:rPr lang="en-US" altLang="ko-KR" sz="1800" dirty="0"/>
                  <a:t>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800" dirty="0">
                    <a:latin typeface="Cambria Math" panose="020405030504060302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𝑑𝑖𝑠𝑐𝑟𝑖𝑚𝑖𝑛𝑎𝑡𝑜𝑟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.   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r>
                  <a:rPr lang="en-US" altLang="ko-KR" sz="1800" dirty="0"/>
                  <a:t>   (Inner optimization loop exists)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𝐸𝐿𝐵𝑂</m:t>
                    </m:r>
                  </m:oMath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  <a:blipFill>
                <a:blip r:embed="rId2"/>
                <a:stretch>
                  <a:fillRect l="-551" t="-1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Disentanglement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987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altLang="ko-KR" sz="1800" dirty="0"/>
                  <a:t>Beta-TC-VAE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1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‖"/>
                                <m:endChr m:val="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func>
                      </m:e>
                    </m:d>
                  </m:oMath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unc>
                          <m:func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60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pHide m:val="on"/>
                                                <m:ctrl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𝜙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𝑧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altLang="ko-K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altLang="ko-K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altLang="ko-K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</m:nary>
                                          </m:e>
                                        </m:func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func>
                  </m:oMath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func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6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altLang="ko-K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60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𝜙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altLang="ko-K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𝑧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altLang="ko-K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altLang="ko-K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altLang="ko-K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func>
                  </m:oMath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 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𝐸𝐿𝐵𝑂</m:t>
                    </m:r>
                  </m:oMath>
                </a14:m>
                <a:br>
                  <a:rPr lang="en-US" altLang="ko-KR" sz="1800" dirty="0"/>
                </a:b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𝑜𝑏𝑗𝑒𝑐𝑡𝑖𝑣𝑒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𝑖𝑑𝑒𝑛𝑡𝑖𝑐𝑎𝑙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800" dirty="0"/>
                  <a:t> Factor-VAE)</a:t>
                </a:r>
              </a:p>
              <a:p>
                <a:pPr marL="457200" indent="-457200">
                  <a:buAutoNum type="arabicPeriod" startAt="3"/>
                </a:pPr>
                <a:endParaRPr lang="en-US" altLang="ko-KR" sz="1800" dirty="0"/>
              </a:p>
              <a:p>
                <a:pPr marL="457200" indent="-457200">
                  <a:buAutoNum type="arabicPeriod" startAt="3"/>
                </a:pPr>
                <a:r>
                  <a:rPr lang="en-US" altLang="ko-KR" sz="1800" dirty="0"/>
                  <a:t>HSIC-constrained-VAE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𝐻𝑆𝐼𝐶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𝐸𝐿𝐵𝑂</m:t>
                    </m:r>
                  </m:oMath>
                </a14:m>
                <a:endParaRPr lang="en-US" altLang="ko-KR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  <a:blipFill>
                <a:blip r:embed="rId2"/>
                <a:stretch>
                  <a:fillRect l="-551" t="-10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Disentanglement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240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D42BE62-50B4-4952-9F1F-FBE60A7BF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483" y="1037690"/>
                <a:ext cx="11579070" cy="5180369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altLang="ko-KR" sz="2000" dirty="0"/>
                  <a:t>Hilbert-Schmidt Independence Criterion (HSIC) </a:t>
                </a:r>
              </a:p>
              <a:p>
                <a:pPr marL="457200" lvl="1" indent="0">
                  <a:buNone/>
                </a:pPr>
                <a:r>
                  <a:rPr lang="en-US" altLang="ko-KR" sz="2000" b="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u="sng" dirty="0"/>
                  <a:t>Independence test</a:t>
                </a:r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?→ </m:t>
                    </m:r>
                    <m:r>
                      <m:rPr>
                        <m:sty m:val="p"/>
                      </m:rPr>
                      <a:rPr lang="en-US" altLang="ko-KR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0</m:t>
                    </m:r>
                  </m:oMath>
                </a14:m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⊗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𝐻𝑆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altLang="ko-KR" sz="1800" b="0" dirty="0"/>
                </a:b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pPr lvl="2"/>
                <a:endParaRPr lang="en-US" altLang="ko-KR" sz="1800" dirty="0"/>
              </a:p>
              <a:p>
                <a:pPr lvl="1"/>
                <a:r>
                  <a:rPr lang="en-US" altLang="ko-KR" sz="2000" dirty="0"/>
                  <a:t>Maximum Mean Discrepancy (MMD) 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u="sng" dirty="0"/>
                  <a:t>Two sample test</a:t>
                </a:r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? →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0</m:t>
                    </m:r>
                  </m:oMath>
                </a14:m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]  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. 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≤1}</m:t>
                        </m:r>
                      </m:e>
                    </m:func>
                  </m:oMath>
                </a14:m>
                <a:br>
                  <a:rPr lang="en-US" altLang="ko-KR" sz="1800" dirty="0"/>
                </a:b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sz="1800" dirty="0"/>
              </a:p>
              <a:p>
                <a:pPr marL="914400" lvl="2" indent="0">
                  <a:buNone/>
                </a:pPr>
                <a:endParaRPr lang="en-US" altLang="ko-KR" sz="1800" dirty="0"/>
              </a:p>
              <a:p>
                <a:pPr lvl="1"/>
                <a:r>
                  <a:rPr lang="en-US" altLang="ko-KR" sz="2000" dirty="0"/>
                  <a:t>Kernelized Stein Discrepancy (KSD)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u="sng" dirty="0"/>
                  <a:t>Goodness-of-fit test</a:t>
                </a:r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? →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0 </m:t>
                    </m:r>
                  </m:oMath>
                </a14:m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  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𝑠𝑡𝑒𝑖𝑛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𝑐𝑙𝑎𝑠𝑠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𝑡𝑟𝑎𝑐𝑒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  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1800" dirty="0">
                    <a:ea typeface="Cambria Math" panose="02040503050406030204" pitchFamily="18" charset="0"/>
                  </a:rPr>
                </a:br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∙,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∙,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</m:oMath>
                </a14:m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D42BE62-50B4-4952-9F1F-FBE60A7BF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483" y="1037690"/>
                <a:ext cx="11579070" cy="5180369"/>
              </a:xfrm>
              <a:blipFill>
                <a:blip r:embed="rId2"/>
                <a:stretch>
                  <a:fillRect t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6ACE5B3-8904-4B75-B2E8-06DABB1FD8D7}"/>
              </a:ext>
            </a:extLst>
          </p:cNvPr>
          <p:cNvSpPr txBox="1"/>
          <p:nvPr/>
        </p:nvSpPr>
        <p:spPr>
          <a:xfrm>
            <a:off x="411061" y="145347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Measure between prob. dist. by kernel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1635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510" y="4911042"/>
                <a:ext cx="11066980" cy="158222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altLang="ko-KR" sz="2000" dirty="0"/>
                  <a:t>From Beta-TC-VAE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𝑀𝑢𝑡𝑢𝑎𝑙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𝐼𝑛𝑓𝑜𝑟𝑚𝑎𝑡𝑖𝑜𝑛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𝐺𝑎𝑝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𝑀𝐼𝐺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000" b="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0≤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510" y="4911042"/>
                <a:ext cx="11066980" cy="1582223"/>
              </a:xfrm>
              <a:blipFill>
                <a:blip r:embed="rId2"/>
                <a:stretch>
                  <a:fillRect l="-716" t="-6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Disentanglement measure</a:t>
            </a:r>
            <a:endParaRPr lang="ko-KR" altLang="en-US" sz="3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0FFA7D-D40F-4831-B4B8-1A7A0602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29" y="1193365"/>
            <a:ext cx="8544674" cy="354046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10CAE1-2B51-471E-836A-B1F3497CFD7E}"/>
              </a:ext>
            </a:extLst>
          </p:cNvPr>
          <p:cNvSpPr txBox="1">
            <a:spLocks/>
          </p:cNvSpPr>
          <p:nvPr/>
        </p:nvSpPr>
        <p:spPr>
          <a:xfrm>
            <a:off x="562510" y="2974395"/>
            <a:ext cx="11066980" cy="15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altLang="ko-KR" sz="2000" dirty="0"/>
              <a:t>From Factor-VAE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01674BB-868D-420F-8C4F-23AC62A3BF05}"/>
              </a:ext>
            </a:extLst>
          </p:cNvPr>
          <p:cNvSpPr txBox="1">
            <a:spLocks/>
          </p:cNvSpPr>
          <p:nvPr/>
        </p:nvSpPr>
        <p:spPr>
          <a:xfrm>
            <a:off x="562510" y="1204686"/>
            <a:ext cx="11066980" cy="15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From Beta-VAE</a:t>
            </a:r>
          </a:p>
        </p:txBody>
      </p:sp>
    </p:spTree>
    <p:extLst>
      <p:ext uri="{BB962C8B-B14F-4D97-AF65-F5344CB8AC3E}">
        <p14:creationId xmlns:p14="http://schemas.microsoft.com/office/powerpoint/2010/main" val="426947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0020-85FC-4911-8B58-EE325D98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121"/>
            <a:ext cx="10515600" cy="557867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Disentanglement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Beta-VAE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Factor-VAE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Beta-TC-VAE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HSIC-constrained-VAE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B050"/>
                </a:solidFill>
              </a:rPr>
              <a:t>Gaussian Mixture Model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rgbClr val="00B050"/>
                </a:solidFill>
              </a:rPr>
              <a:t>Variational Deep Embedding (</a:t>
            </a:r>
            <a:r>
              <a:rPr lang="en-US" altLang="ko-KR" sz="2000" dirty="0" err="1">
                <a:solidFill>
                  <a:srgbClr val="00B050"/>
                </a:solidFill>
              </a:rPr>
              <a:t>VaDE</a:t>
            </a:r>
            <a:r>
              <a:rPr lang="en-US" altLang="ko-KR" sz="2000" dirty="0">
                <a:solidFill>
                  <a:srgbClr val="00B050"/>
                </a:solidFill>
              </a:rPr>
              <a:t>)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rgbClr val="00B050"/>
                </a:solidFill>
              </a:rPr>
              <a:t>Gaussian Mixture VAE (GM-VAE)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Dirichlet Mixture Model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Stick Breaking VAE (SB-VAE)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Dirichlet VAE (Dir-VAE)</a:t>
            </a:r>
          </a:p>
          <a:p>
            <a:pPr marL="914400" lvl="1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Flow-based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Normalizing Flows (NF)</a:t>
            </a:r>
          </a:p>
          <a:p>
            <a:pPr marL="914400" lvl="1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Inverse Autoregressive Flows (IAF)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Explicit distribution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087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1800" dirty="0"/>
                  <a:t>Variational Deep Embedding (</a:t>
                </a:r>
                <a:r>
                  <a:rPr lang="en-US" altLang="ko-KR" sz="1800" dirty="0" err="1"/>
                  <a:t>VaDE</a:t>
                </a:r>
                <a:r>
                  <a:rPr lang="en-US" altLang="ko-KR" sz="1800" dirty="0"/>
                  <a:t>)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lvl="1"/>
                <a:r>
                  <a:rPr lang="en-US" altLang="ko-KR" sz="1800" dirty="0"/>
                  <a:t>Joint distribution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);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r>
                  <a:rPr lang="en-US" altLang="ko-KR" sz="1800" dirty="0"/>
                  <a:t>Variational distribution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𝐸𝐿𝐵𝑂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ko-KR" sz="180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80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ko-KR" sz="180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altLang="ko-KR" sz="180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18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sz="1800" i="1" strike="sngStrike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r>
                  <a:rPr lang="en-US" altLang="ko-KR" sz="1800" dirty="0"/>
                  <a:t>ELBO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𝐸𝐿𝐵𝑂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  <a:blipFill>
                <a:blip r:embed="rId2"/>
                <a:stretch>
                  <a:fillRect l="-551" t="-1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Gaussian Mixture Model</a:t>
            </a:r>
            <a:endParaRPr lang="ko-KR" altLang="en-US" sz="3200" b="1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EC75534-4994-4394-949A-A3DA1DE55617}"/>
              </a:ext>
            </a:extLst>
          </p:cNvPr>
          <p:cNvCxnSpPr/>
          <p:nvPr/>
        </p:nvCxnSpPr>
        <p:spPr>
          <a:xfrm>
            <a:off x="8291245" y="4572000"/>
            <a:ext cx="739739" cy="318499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1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ko-KR" sz="1800" dirty="0"/>
                  <a:t>Gaussian Mixture VAE (GM-VAE)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lvl="1"/>
                <a:r>
                  <a:rPr lang="en-US" altLang="ko-KR" sz="1800" dirty="0"/>
                  <a:t>Joint distribution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);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|0,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ko-K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r>
                  <a:rPr lang="en-US" altLang="ko-KR" sz="1800" dirty="0"/>
                  <a:t>Variational distribution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r>
                  <a:rPr lang="en-US" altLang="ko-KR" sz="1800" dirty="0"/>
                  <a:t>ELBO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𝐸𝐿𝐵𝑂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ko-KR" sz="1800" b="0" i="1" dirty="0">
                    <a:latin typeface="Cambria Math" panose="02040503050406030204" pitchFamily="18" charset="0"/>
                  </a:rPr>
                </a:br>
                <a:r>
                  <a:rPr lang="en-US" altLang="ko-KR" sz="1800" b="0" i="1" dirty="0">
                    <a:latin typeface="Cambria Math" panose="02040503050406030204" pitchFamily="18" charset="0"/>
                  </a:rPr>
                  <a:t> 		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‖"/>
                        <m:endChr m:val="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430020-85FC-4911-8B58-EE325D98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510" y="1020959"/>
                <a:ext cx="11066980" cy="5578679"/>
              </a:xfrm>
              <a:blipFill>
                <a:blip r:embed="rId2"/>
                <a:stretch>
                  <a:fillRect l="-441" t="-2183" b="-6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420D1D-1788-4147-B642-E93A624C01DF}"/>
              </a:ext>
            </a:extLst>
          </p:cNvPr>
          <p:cNvSpPr txBox="1"/>
          <p:nvPr/>
        </p:nvSpPr>
        <p:spPr>
          <a:xfrm>
            <a:off x="411061" y="176169"/>
            <a:ext cx="1094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Gaussian Mixture Model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2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1869</Words>
  <Application>Microsoft Macintosh PowerPoint</Application>
  <PresentationFormat>와이드스크린</PresentationFormat>
  <Paragraphs>298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Study on Latent Representation and Clustering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on Latent Representation</dc:title>
  <dc:creator>고 경렬</dc:creator>
  <cp:lastModifiedBy>Microsoft Office User</cp:lastModifiedBy>
  <cp:revision>2</cp:revision>
  <dcterms:created xsi:type="dcterms:W3CDTF">2021-07-09T09:31:51Z</dcterms:created>
  <dcterms:modified xsi:type="dcterms:W3CDTF">2021-07-09T09:36:42Z</dcterms:modified>
</cp:coreProperties>
</file>