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64" r:id="rId13"/>
    <p:sldId id="263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Community Clinic Management System (CCMS)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9834C-87D8-4C02-B2AC-D5BB1D00B9A6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061B8-B7AD-481E-AF75-71AEC9A1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6234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Community Clinic Management System (CCMS)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08C-5E2E-4C95-9D1D-8E9E01AB6D4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62E51-A0B0-43B6-AAA3-9F692C97F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201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D4DB-343C-4739-96A0-863E642FD2E2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CEA-737F-4FA4-A50E-0FD15984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3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C54E-8501-4E55-AD29-FA06881FF163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CEA-737F-4FA4-A50E-0FD15984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3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A663-F2AC-4F98-BAD0-124A098E930C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CEA-737F-4FA4-A50E-0FD15984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1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B54F-8100-4718-AC0B-16982AC06E71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CEA-737F-4FA4-A50E-0FD1598490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5772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B30A-6D86-43A3-A97C-F8D9DCD395D8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CEA-737F-4FA4-A50E-0FD15984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4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72BE-4A18-4FC5-92A4-AD35AD5F5B16}" type="datetime1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CEA-737F-4FA4-A50E-0FD15984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09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33EF-2A1F-4DEC-9C21-B0CC3B7E6FD5}" type="datetime1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CEA-737F-4FA4-A50E-0FD15984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19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6CFE-5E2F-4CCB-92EC-2FE8D3FEB830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CEA-737F-4FA4-A50E-0FD15984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3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3DB2-EF20-4521-AEDB-689F682DB37F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CEA-737F-4FA4-A50E-0FD15984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7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E7F1C-D108-4C4E-8B9E-AA687F300FCA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CEA-737F-4FA4-A50E-0FD15984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9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251-1387-4441-9817-E0170F7B5281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CEA-737F-4FA4-A50E-0FD15984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9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3F0C-3295-463F-B3E7-551A964CA094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CEA-737F-4FA4-A50E-0FD15984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2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935D-CB88-4EE4-9289-6268BDD4085B}" type="datetime1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CEA-737F-4FA4-A50E-0FD15984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6C0A-B0FE-427B-875F-4422095BC460}" type="datetime1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CEA-737F-4FA4-A50E-0FD15984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1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0A22-F2DD-44F7-BC00-A28AF695D123}" type="datetime1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CEA-737F-4FA4-A50E-0FD15984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6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5376-DDEA-4A79-AB9C-CC43AB1CA6CD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CEA-737F-4FA4-A50E-0FD15984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2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14B-45D1-4B43-A195-B50C28CE55C0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9CEA-737F-4FA4-A50E-0FD15984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4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9F5821-3C74-49DD-A728-29671E50AE79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D69CEA-737F-4FA4-A50E-0FD15984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22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829" y="32441"/>
            <a:ext cx="2690479" cy="677333"/>
          </a:xfrm>
        </p:spPr>
        <p:txBody>
          <a:bodyPr anchor="ctr">
            <a:noAutofit/>
          </a:bodyPr>
          <a:lstStyle/>
          <a:p>
            <a:r>
              <a:rPr lang="en-US" sz="2000" dirty="0" smtClean="0">
                <a:latin typeface="Lucida Bright" panose="02040602050505020304" pitchFamily="18" charset="0"/>
              </a:rPr>
              <a:t>ECG Components</a:t>
            </a:r>
            <a:endParaRPr lang="en-US" sz="2000" dirty="0">
              <a:latin typeface="Lucida Bright" panose="020406020505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14763" y="6492875"/>
            <a:ext cx="753545" cy="365125"/>
          </a:xfrm>
        </p:spPr>
        <p:txBody>
          <a:bodyPr/>
          <a:lstStyle/>
          <a:p>
            <a:fld id="{0ED69CEA-737F-4FA4-A50E-0FD15984907F}" type="slidenum">
              <a:rPr lang="en-US" sz="1500" smtClean="0">
                <a:latin typeface="Lucida Bright" panose="02040602050505020304" pitchFamily="18" charset="0"/>
              </a:rPr>
              <a:t>10</a:t>
            </a:fld>
            <a:endParaRPr lang="en-US" sz="1500" dirty="0">
              <a:latin typeface="Lucida Bright" panose="020406020505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7371" y="764278"/>
            <a:ext cx="6464195" cy="5459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500" dirty="0" smtClean="0">
                <a:latin typeface="Lucida Bright" panose="02040602050505020304" pitchFamily="18" charset="0"/>
              </a:rPr>
              <a:t>ECG Component</a:t>
            </a:r>
            <a:endParaRPr lang="en-US" sz="2500" dirty="0">
              <a:latin typeface="Lucida Bright" panose="020406020505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364343" y="1417419"/>
            <a:ext cx="9085943" cy="31981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500" dirty="0">
                <a:effectLst/>
                <a:latin typeface="Lucida Bright" panose="02040602050505020304" pitchFamily="18" charset="0"/>
              </a:rPr>
              <a:t>There are three main components to an ECG: the P </a:t>
            </a:r>
            <a:r>
              <a:rPr lang="en-US" sz="2500" dirty="0" smtClean="0">
                <a:effectLst/>
                <a:latin typeface="Lucida Bright" panose="02040602050505020304" pitchFamily="18" charset="0"/>
              </a:rPr>
              <a:t>wave</a:t>
            </a:r>
            <a:r>
              <a:rPr lang="en-US" sz="2500" dirty="0">
                <a:effectLst/>
                <a:latin typeface="Lucida Bright" panose="02040602050505020304" pitchFamily="18" charset="0"/>
              </a:rPr>
              <a:t>,</a:t>
            </a:r>
            <a:r>
              <a:rPr lang="en-US" sz="2500" dirty="0" smtClean="0">
                <a:effectLst/>
                <a:latin typeface="Lucida Bright" panose="02040602050505020304" pitchFamily="18" charset="0"/>
              </a:rPr>
              <a:t> </a:t>
            </a:r>
            <a:r>
              <a:rPr lang="en-US" sz="2500" dirty="0">
                <a:effectLst/>
                <a:latin typeface="Lucida Bright" panose="02040602050505020304" pitchFamily="18" charset="0"/>
              </a:rPr>
              <a:t>which represents the depolarization of the atria; the QRS </a:t>
            </a:r>
            <a:r>
              <a:rPr lang="en-US" sz="2500" dirty="0" smtClean="0">
                <a:effectLst/>
                <a:latin typeface="Lucida Bright" panose="02040602050505020304" pitchFamily="18" charset="0"/>
              </a:rPr>
              <a:t>complex</a:t>
            </a:r>
            <a:r>
              <a:rPr lang="en-US" sz="2500" dirty="0">
                <a:effectLst/>
                <a:latin typeface="Lucida Bright" panose="02040602050505020304" pitchFamily="18" charset="0"/>
              </a:rPr>
              <a:t>,</a:t>
            </a:r>
            <a:r>
              <a:rPr lang="en-US" sz="2500" dirty="0" smtClean="0">
                <a:effectLst/>
                <a:latin typeface="Lucida Bright" panose="02040602050505020304" pitchFamily="18" charset="0"/>
              </a:rPr>
              <a:t> </a:t>
            </a:r>
            <a:r>
              <a:rPr lang="en-US" sz="2500" dirty="0">
                <a:effectLst/>
                <a:latin typeface="Lucida Bright" panose="02040602050505020304" pitchFamily="18" charset="0"/>
              </a:rPr>
              <a:t>which represents the depolarization of the ventricles; and the T </a:t>
            </a:r>
            <a:r>
              <a:rPr lang="en-US" sz="2500" dirty="0" smtClean="0">
                <a:effectLst/>
                <a:latin typeface="Lucida Bright" panose="02040602050505020304" pitchFamily="18" charset="0"/>
              </a:rPr>
              <a:t>wave</a:t>
            </a:r>
            <a:r>
              <a:rPr lang="en-US" sz="2500" dirty="0">
                <a:effectLst/>
                <a:latin typeface="Lucida Bright" panose="02040602050505020304" pitchFamily="18" charset="0"/>
              </a:rPr>
              <a:t>,</a:t>
            </a:r>
            <a:r>
              <a:rPr lang="en-US" sz="2500" dirty="0" smtClean="0">
                <a:effectLst/>
                <a:latin typeface="Lucida Bright" panose="02040602050505020304" pitchFamily="18" charset="0"/>
              </a:rPr>
              <a:t> </a:t>
            </a:r>
            <a:r>
              <a:rPr lang="en-US" sz="2500" dirty="0">
                <a:effectLst/>
                <a:latin typeface="Lucida Bright" panose="02040602050505020304" pitchFamily="18" charset="0"/>
              </a:rPr>
              <a:t>which represents the repolarization of the </a:t>
            </a:r>
            <a:r>
              <a:rPr lang="en-US" sz="2500" dirty="0" smtClean="0">
                <a:effectLst/>
                <a:latin typeface="Lucida Bright" panose="02040602050505020304" pitchFamily="18" charset="0"/>
              </a:rPr>
              <a:t>ventricles.</a:t>
            </a:r>
            <a:endParaRPr lang="en-US" sz="25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91085" y="709774"/>
            <a:ext cx="5254747" cy="52393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829" y="32441"/>
            <a:ext cx="2690479" cy="677333"/>
          </a:xfrm>
        </p:spPr>
        <p:txBody>
          <a:bodyPr anchor="ctr">
            <a:noAutofit/>
          </a:bodyPr>
          <a:lstStyle/>
          <a:p>
            <a:r>
              <a:rPr lang="en-US" sz="2000" dirty="0" smtClean="0">
                <a:latin typeface="Lucida Bright" panose="02040602050505020304" pitchFamily="18" charset="0"/>
              </a:rPr>
              <a:t>ECG Components</a:t>
            </a:r>
            <a:endParaRPr lang="en-US" sz="2000" dirty="0">
              <a:latin typeface="Lucida Bright" panose="020406020505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14763" y="6492875"/>
            <a:ext cx="753545" cy="365125"/>
          </a:xfrm>
        </p:spPr>
        <p:txBody>
          <a:bodyPr/>
          <a:lstStyle/>
          <a:p>
            <a:fld id="{0ED69CEA-737F-4FA4-A50E-0FD15984907F}" type="slidenum">
              <a:rPr lang="en-US" sz="1500" smtClean="0">
                <a:latin typeface="Lucida Bright" panose="02040602050505020304" pitchFamily="18" charset="0"/>
              </a:rPr>
              <a:t>11</a:t>
            </a:fld>
            <a:endParaRPr lang="en-US" sz="1500" dirty="0">
              <a:latin typeface="Lucida Bright" panose="020406020505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7371" y="764278"/>
            <a:ext cx="6464195" cy="5459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500" dirty="0" smtClean="0">
                <a:latin typeface="Lucida Bright" panose="02040602050505020304" pitchFamily="18" charset="0"/>
              </a:rPr>
              <a:t>ECG Component</a:t>
            </a:r>
            <a:endParaRPr lang="en-US" sz="2500" dirty="0">
              <a:latin typeface="Lucida Bright" panose="020406020505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7371" y="1988457"/>
            <a:ext cx="2017486" cy="232228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Lucida Bright" panose="02040602050505020304" pitchFamily="18" charset="0"/>
              </a:rPr>
              <a:t>P wave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Lucida Bright" panose="02040602050505020304" pitchFamily="18" charset="0"/>
              </a:rPr>
              <a:t>Q wave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Lucida Bright" panose="02040602050505020304" pitchFamily="18" charset="0"/>
              </a:rPr>
              <a:t>R wave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Lucida Bright" panose="02040602050505020304" pitchFamily="18" charset="0"/>
              </a:rPr>
              <a:t>S Wave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Lucida Bright" panose="02040602050505020304" pitchFamily="18" charset="0"/>
              </a:rPr>
              <a:t>T wave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500" dirty="0">
              <a:latin typeface="Lucida Bright" panose="020406020505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66896" y="1904356"/>
            <a:ext cx="2863903" cy="24904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Lucida Bright" panose="02040602050505020304" pitchFamily="18" charset="0"/>
              </a:rPr>
              <a:t>PQ Interval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Lucida Bright" panose="02040602050505020304" pitchFamily="18" charset="0"/>
              </a:rPr>
              <a:t>RR Interval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Lucida Bright" panose="02040602050505020304" pitchFamily="18" charset="0"/>
              </a:rPr>
              <a:t>QRS Complex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Lucida Bright" panose="02040602050505020304" pitchFamily="18" charset="0"/>
              </a:rPr>
              <a:t>ST Segment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Lucida Bright" panose="02040602050505020304" pitchFamily="18" charset="0"/>
              </a:rPr>
              <a:t>QT Interval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500" dirty="0">
              <a:latin typeface="Lucida Bright" panose="020406020505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283" y="736080"/>
            <a:ext cx="5270537" cy="52002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86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1487" y="32441"/>
            <a:ext cx="3546822" cy="677333"/>
          </a:xfrm>
        </p:spPr>
        <p:txBody>
          <a:bodyPr anchor="ctr">
            <a:noAutofit/>
          </a:bodyPr>
          <a:lstStyle/>
          <a:p>
            <a:r>
              <a:rPr lang="en-US" sz="2000" dirty="0" smtClean="0">
                <a:latin typeface="Lucida Bright" panose="02040602050505020304" pitchFamily="18" charset="0"/>
              </a:rPr>
              <a:t>Projects consisting parts</a:t>
            </a:r>
            <a:endParaRPr lang="en-US" sz="2000" dirty="0">
              <a:latin typeface="Lucida Bright" panose="020406020505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35428" y="1871557"/>
            <a:ext cx="5413828" cy="1915537"/>
          </a:xfrm>
        </p:spPr>
        <p:txBody>
          <a:bodyPr>
            <a:normAutofit/>
          </a:bodyPr>
          <a:lstStyle/>
          <a:p>
            <a:pPr algn="l"/>
            <a:r>
              <a:rPr lang="en-US" sz="2500" dirty="0" smtClean="0">
                <a:latin typeface="Lucida Bright" panose="02040602050505020304" pitchFamily="18" charset="0"/>
              </a:rPr>
              <a:t>Our Project has 2 part</a:t>
            </a:r>
            <a:endParaRPr lang="en-US" sz="2500" dirty="0">
              <a:latin typeface="Lucida Bright" panose="02040602050505020304" pitchFamily="18" charset="0"/>
            </a:endParaRPr>
          </a:p>
          <a:p>
            <a:pPr marL="457200" indent="-457200" algn="l">
              <a:buAutoNum type="arabicParenR"/>
            </a:pPr>
            <a:r>
              <a:rPr lang="en-US" sz="2500" dirty="0" smtClean="0">
                <a:latin typeface="Lucida Bright" panose="02040602050505020304" pitchFamily="18" charset="0"/>
              </a:rPr>
              <a:t>Hardware Part</a:t>
            </a:r>
          </a:p>
          <a:p>
            <a:pPr marL="457200" indent="-457200" algn="l">
              <a:buAutoNum type="arabicParenR"/>
            </a:pPr>
            <a:r>
              <a:rPr lang="en-US" sz="2500" dirty="0" smtClean="0">
                <a:latin typeface="Lucida Bright" panose="02040602050505020304" pitchFamily="18" charset="0"/>
              </a:rPr>
              <a:t>Software Part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14763" y="6492875"/>
            <a:ext cx="753545" cy="365125"/>
          </a:xfrm>
        </p:spPr>
        <p:txBody>
          <a:bodyPr/>
          <a:lstStyle/>
          <a:p>
            <a:fld id="{0ED69CEA-737F-4FA4-A50E-0FD15984907F}" type="slidenum">
              <a:rPr lang="en-US" sz="1500" smtClean="0">
                <a:latin typeface="Lucida Bright" panose="02040602050505020304" pitchFamily="18" charset="0"/>
              </a:rPr>
              <a:t>12</a:t>
            </a:fld>
            <a:endParaRPr lang="en-US" sz="1500" dirty="0">
              <a:latin typeface="Lucida Bright" panose="020406020505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2229" y="764278"/>
            <a:ext cx="11669486" cy="5459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500" dirty="0" smtClean="0">
                <a:latin typeface="Lucida Bright" panose="02040602050505020304" pitchFamily="18" charset="0"/>
              </a:rPr>
              <a:t>Our Project</a:t>
            </a:r>
            <a:endParaRPr lang="en-US" sz="25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366" y="32441"/>
            <a:ext cx="1084942" cy="677333"/>
          </a:xfrm>
        </p:spPr>
        <p:txBody>
          <a:bodyPr anchor="ctr">
            <a:noAutofit/>
          </a:bodyPr>
          <a:lstStyle/>
          <a:p>
            <a:r>
              <a:rPr lang="en-US" sz="2000" dirty="0" smtClean="0">
                <a:latin typeface="Lucida Bright" panose="02040602050505020304" pitchFamily="18" charset="0"/>
              </a:rPr>
              <a:t>CCMS</a:t>
            </a:r>
            <a:endParaRPr lang="en-US" sz="2000" dirty="0">
              <a:latin typeface="Lucida Bright" panose="020406020505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41829" y="1364692"/>
            <a:ext cx="10572934" cy="4518583"/>
          </a:xfrm>
        </p:spPr>
        <p:txBody>
          <a:bodyPr>
            <a:normAutofit/>
          </a:bodyPr>
          <a:lstStyle/>
          <a:p>
            <a:pPr algn="l"/>
            <a:r>
              <a:rPr lang="en-US" sz="2500" dirty="0" smtClean="0">
                <a:effectLst/>
                <a:latin typeface="Lucida Bright" panose="02040602050505020304" pitchFamily="18" charset="0"/>
              </a:rPr>
              <a:t>Community</a:t>
            </a:r>
            <a:r>
              <a:rPr lang="en-US" sz="2500" dirty="0">
                <a:effectLst/>
                <a:latin typeface="Lucida Bright" panose="02040602050505020304" pitchFamily="18" charset="0"/>
              </a:rPr>
              <a:t> </a:t>
            </a:r>
            <a:r>
              <a:rPr lang="en-US" sz="2500" b="1" dirty="0">
                <a:effectLst/>
                <a:latin typeface="Lucida Bright" panose="02040602050505020304" pitchFamily="18" charset="0"/>
              </a:rPr>
              <a:t>clinic </a:t>
            </a:r>
            <a:r>
              <a:rPr lang="en-US" sz="2500" b="1" dirty="0" smtClean="0">
                <a:effectLst/>
                <a:latin typeface="Lucida Bright" panose="02040602050505020304" pitchFamily="18" charset="0"/>
              </a:rPr>
              <a:t>management System </a:t>
            </a:r>
            <a:r>
              <a:rPr lang="en-US" sz="2500" b="1" dirty="0">
                <a:effectLst/>
                <a:latin typeface="Lucida Bright" panose="02040602050505020304" pitchFamily="18" charset="0"/>
              </a:rPr>
              <a:t>software</a:t>
            </a:r>
            <a:r>
              <a:rPr lang="en-US" sz="2500" dirty="0">
                <a:effectLst/>
                <a:latin typeface="Lucida Bright" panose="02040602050505020304" pitchFamily="18" charset="0"/>
              </a:rPr>
              <a:t>  provides a suite of functionalities that makes it easy to manage a </a:t>
            </a:r>
            <a:r>
              <a:rPr lang="en-US" sz="2500" b="1" dirty="0">
                <a:effectLst/>
                <a:latin typeface="Lucida Bright" panose="02040602050505020304" pitchFamily="18" charset="0"/>
              </a:rPr>
              <a:t>clinic</a:t>
            </a:r>
            <a:r>
              <a:rPr lang="en-US" sz="2500" dirty="0" smtClean="0">
                <a:effectLst/>
                <a:latin typeface="Lucida Bright" panose="02040602050505020304" pitchFamily="18" charset="0"/>
              </a:rPr>
              <a:t>.</a:t>
            </a:r>
            <a:endParaRPr lang="en-US" sz="2500" dirty="0" smtClean="0">
              <a:latin typeface="Lucida Bright" panose="020406020505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14763" y="6492875"/>
            <a:ext cx="753545" cy="365125"/>
          </a:xfrm>
        </p:spPr>
        <p:txBody>
          <a:bodyPr/>
          <a:lstStyle/>
          <a:p>
            <a:fld id="{0ED69CEA-737F-4FA4-A50E-0FD15984907F}" type="slidenum">
              <a:rPr lang="en-US" sz="1500" smtClean="0">
                <a:latin typeface="Lucida Bright" panose="02040602050505020304" pitchFamily="18" charset="0"/>
              </a:rPr>
              <a:t>13</a:t>
            </a:fld>
            <a:endParaRPr lang="en-US" sz="1500" dirty="0">
              <a:latin typeface="Lucida Bright" panose="020406020505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764278"/>
            <a:ext cx="12168308" cy="5459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 smtClean="0">
                <a:latin typeface="Lucida Bright" panose="02040602050505020304" pitchFamily="18" charset="0"/>
              </a:rPr>
              <a:t>Community Clinic Management System</a:t>
            </a:r>
            <a:endParaRPr lang="en-US" sz="25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1862" y="0"/>
            <a:ext cx="3430137" cy="545910"/>
          </a:xfrm>
        </p:spPr>
        <p:txBody>
          <a:bodyPr>
            <a:noAutofit/>
          </a:bodyPr>
          <a:lstStyle/>
          <a:p>
            <a:r>
              <a:rPr lang="en-US" sz="3000" dirty="0" smtClean="0"/>
              <a:t>Project Name</a:t>
            </a:r>
            <a:endParaRPr lang="en-US" sz="3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78674" y="1897038"/>
            <a:ext cx="9635320" cy="25384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Lucida Bright" panose="02040602050505020304" pitchFamily="18" charset="0"/>
              </a:rPr>
              <a:t>Community Clinic Management System (CCMS)</a:t>
            </a:r>
            <a:endParaRPr lang="en-US" dirty="0">
              <a:latin typeface="Lucida Bright" panose="020406020505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8454" y="6492875"/>
            <a:ext cx="753545" cy="365125"/>
          </a:xfrm>
        </p:spPr>
        <p:txBody>
          <a:bodyPr/>
          <a:lstStyle/>
          <a:p>
            <a:fld id="{0ED69CEA-737F-4FA4-A50E-0FD1598490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4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3875" y="0"/>
            <a:ext cx="3198124" cy="545910"/>
          </a:xfrm>
        </p:spPr>
        <p:txBody>
          <a:bodyPr anchor="ctr">
            <a:noAutofit/>
          </a:bodyPr>
          <a:lstStyle/>
          <a:p>
            <a:r>
              <a:rPr lang="en-US" sz="2000" smtClean="0">
                <a:latin typeface="Lucida Bright" panose="02040602050505020304" pitchFamily="18" charset="0"/>
              </a:rPr>
              <a:t>Submission Supervision</a:t>
            </a:r>
            <a:endParaRPr lang="en-US" sz="2000" dirty="0">
              <a:latin typeface="Lucida Bright" panose="020406020505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57616" y="696037"/>
            <a:ext cx="4992807" cy="28119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 smtClean="0">
                <a:latin typeface="Lucida Bright" panose="02040602050505020304" pitchFamily="18" charset="0"/>
              </a:rPr>
              <a:t>Submitted By</a:t>
            </a:r>
          </a:p>
          <a:p>
            <a:pPr algn="l"/>
            <a:r>
              <a:rPr lang="en-US" sz="2000" dirty="0" smtClean="0">
                <a:latin typeface="Lucida Bright" panose="02040602050505020304" pitchFamily="18" charset="0"/>
              </a:rPr>
              <a:t>------------------------------------------------</a:t>
            </a:r>
          </a:p>
          <a:p>
            <a:pPr algn="l"/>
            <a:r>
              <a:rPr lang="en-US" sz="2000" dirty="0" smtClean="0">
                <a:latin typeface="Lucida Bright" panose="02040602050505020304" pitchFamily="18" charset="0"/>
              </a:rPr>
              <a:t>Md. Golam Habib (160221001)</a:t>
            </a:r>
          </a:p>
          <a:p>
            <a:pPr algn="l"/>
            <a:r>
              <a:rPr lang="en-US" sz="2000" dirty="0" smtClean="0">
                <a:latin typeface="Lucida Bright" panose="02040602050505020304" pitchFamily="18" charset="0"/>
              </a:rPr>
              <a:t>Md. </a:t>
            </a:r>
            <a:r>
              <a:rPr lang="en-US" sz="2000" dirty="0" err="1" smtClean="0">
                <a:latin typeface="Lucida Bright" panose="02040602050505020304" pitchFamily="18" charset="0"/>
              </a:rPr>
              <a:t>Ashikur</a:t>
            </a:r>
            <a:r>
              <a:rPr lang="en-US" sz="2000" dirty="0" smtClean="0">
                <a:latin typeface="Lucida Bright" panose="02040602050505020304" pitchFamily="18" charset="0"/>
              </a:rPr>
              <a:t> Rahman (</a:t>
            </a:r>
            <a:r>
              <a:rPr lang="en-US" sz="2000" dirty="0" smtClean="0">
                <a:effectLst/>
              </a:rPr>
              <a:t>160221005</a:t>
            </a:r>
            <a:r>
              <a:rPr lang="en-US" sz="2000" dirty="0" smtClean="0">
                <a:latin typeface="Lucida Bright" panose="02040602050505020304" pitchFamily="18" charset="0"/>
              </a:rPr>
              <a:t>)</a:t>
            </a:r>
          </a:p>
          <a:p>
            <a:pPr algn="l"/>
            <a:r>
              <a:rPr lang="en-US" sz="2000" dirty="0" smtClean="0">
                <a:latin typeface="Lucida Bright" panose="02040602050505020304" pitchFamily="18" charset="0"/>
              </a:rPr>
              <a:t>MD. </a:t>
            </a:r>
            <a:r>
              <a:rPr lang="en-US" sz="2000" dirty="0" err="1" smtClean="0">
                <a:latin typeface="Lucida Bright" panose="02040602050505020304" pitchFamily="18" charset="0"/>
              </a:rPr>
              <a:t>Nazrul</a:t>
            </a:r>
            <a:r>
              <a:rPr lang="en-US" sz="2000" dirty="0" smtClean="0">
                <a:latin typeface="Lucida Bright" panose="02040602050505020304" pitchFamily="18" charset="0"/>
              </a:rPr>
              <a:t> Islam (160221006)</a:t>
            </a:r>
            <a:endParaRPr lang="en-US" sz="2000" dirty="0">
              <a:latin typeface="Lucida Bright" panose="02040602050505020304" pitchFamily="18" charset="0"/>
            </a:endParaRPr>
          </a:p>
          <a:p>
            <a:pPr algn="l"/>
            <a:r>
              <a:rPr lang="en-US" sz="2000" dirty="0">
                <a:effectLst/>
              </a:rPr>
              <a:t>Md. Elias </a:t>
            </a:r>
            <a:r>
              <a:rPr lang="en-US" sz="2000" dirty="0" smtClean="0">
                <a:effectLst/>
              </a:rPr>
              <a:t>Hossain </a:t>
            </a:r>
            <a:r>
              <a:rPr lang="en-US" sz="2000" dirty="0" smtClean="0">
                <a:latin typeface="Lucida Bright" panose="02040602050505020304" pitchFamily="18" charset="0"/>
              </a:rPr>
              <a:t>(160221007)</a:t>
            </a:r>
            <a:endParaRPr lang="en-US" sz="2000" dirty="0">
              <a:latin typeface="Lucida Bright" panose="02040602050505020304" pitchFamily="18" charset="0"/>
            </a:endParaRPr>
          </a:p>
          <a:p>
            <a:pPr algn="l"/>
            <a:r>
              <a:rPr lang="en-US" sz="2000" dirty="0" err="1">
                <a:effectLst/>
              </a:rPr>
              <a:t>Aktarul</a:t>
            </a:r>
            <a:r>
              <a:rPr lang="en-US" sz="2000" dirty="0">
                <a:effectLst/>
              </a:rPr>
              <a:t> </a:t>
            </a:r>
            <a:r>
              <a:rPr lang="en-US" sz="2000" dirty="0" smtClean="0">
                <a:effectLst/>
              </a:rPr>
              <a:t>Islam</a:t>
            </a:r>
            <a:r>
              <a:rPr lang="en-US" sz="1800" dirty="0" smtClean="0">
                <a:effectLst/>
                <a:latin typeface="Lucida Bright" panose="02040602050505020304" pitchFamily="18" charset="0"/>
              </a:rPr>
              <a:t> </a:t>
            </a:r>
            <a:r>
              <a:rPr lang="en-US" sz="2000" dirty="0" smtClean="0">
                <a:latin typeface="Lucida Bright" panose="02040602050505020304" pitchFamily="18" charset="0"/>
              </a:rPr>
              <a:t>(160221008)</a:t>
            </a:r>
            <a:endParaRPr lang="en-US" sz="2000" dirty="0">
              <a:latin typeface="Lucida Bright" panose="02040602050505020304" pitchFamily="18" charset="0"/>
            </a:endParaRPr>
          </a:p>
          <a:p>
            <a:pPr algn="l"/>
            <a:r>
              <a:rPr lang="en-US" sz="2000" dirty="0" err="1">
                <a:effectLst/>
              </a:rPr>
              <a:t>Habiba</a:t>
            </a:r>
            <a:r>
              <a:rPr lang="en-US" sz="2000" dirty="0">
                <a:effectLst/>
              </a:rPr>
              <a:t> </a:t>
            </a:r>
            <a:r>
              <a:rPr lang="en-US" sz="2000" dirty="0" err="1" smtClean="0">
                <a:effectLst/>
              </a:rPr>
              <a:t>Arfin</a:t>
            </a:r>
            <a:r>
              <a:rPr lang="en-US" sz="1800" dirty="0" smtClean="0">
                <a:effectLst/>
                <a:latin typeface="Lucida Bright" panose="02040602050505020304" pitchFamily="18" charset="0"/>
              </a:rPr>
              <a:t> </a:t>
            </a:r>
            <a:r>
              <a:rPr lang="en-US" sz="2000" dirty="0" smtClean="0">
                <a:latin typeface="Lucida Bright" panose="02040602050505020304" pitchFamily="18" charset="0"/>
              </a:rPr>
              <a:t>(160221009)</a:t>
            </a:r>
            <a:endParaRPr lang="en-US" sz="2000" dirty="0">
              <a:latin typeface="Lucida Bright" panose="02040602050505020304" pitchFamily="18" charset="0"/>
            </a:endParaRPr>
          </a:p>
          <a:p>
            <a:pPr algn="l"/>
            <a:endParaRPr lang="en-US" sz="2000" dirty="0">
              <a:latin typeface="Lucida Bright" panose="020406020505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14763" y="6470128"/>
            <a:ext cx="753545" cy="365125"/>
          </a:xfrm>
        </p:spPr>
        <p:txBody>
          <a:bodyPr/>
          <a:lstStyle/>
          <a:p>
            <a:fld id="{0ED69CEA-737F-4FA4-A50E-0FD15984907F}" type="slidenum">
              <a:rPr lang="en-US" sz="1500" smtClean="0">
                <a:latin typeface="Lucida Bright" panose="02040602050505020304" pitchFamily="18" charset="0"/>
              </a:rPr>
              <a:t>3</a:t>
            </a:fld>
            <a:endParaRPr lang="en-US" sz="1500">
              <a:latin typeface="Lucida Bright" panose="02040602050505020304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635085" y="3016158"/>
            <a:ext cx="4992807" cy="24292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 smtClean="0">
                <a:latin typeface="Lucida Bright" panose="02040602050505020304" pitchFamily="18" charset="0"/>
              </a:rPr>
              <a:t>Supervised By</a:t>
            </a:r>
          </a:p>
          <a:p>
            <a:pPr algn="l"/>
            <a:r>
              <a:rPr lang="en-US" sz="2000" dirty="0" smtClean="0">
                <a:latin typeface="Lucida Bright" panose="02040602050505020304" pitchFamily="18" charset="0"/>
              </a:rPr>
              <a:t>------------------------------------------------</a:t>
            </a:r>
          </a:p>
          <a:p>
            <a:pPr algn="l"/>
            <a:r>
              <a:rPr lang="en-US" sz="2000" b="1" dirty="0"/>
              <a:t>MD. OBAIDUR RAHMAN</a:t>
            </a:r>
          </a:p>
          <a:p>
            <a:pPr algn="l"/>
            <a:r>
              <a:rPr lang="en-US" sz="2000" b="1" dirty="0" smtClean="0"/>
              <a:t>Associate </a:t>
            </a:r>
            <a:r>
              <a:rPr lang="en-US" sz="2000" b="1" dirty="0"/>
              <a:t>Professor &amp; Chairman</a:t>
            </a:r>
          </a:p>
          <a:p>
            <a:pPr algn="l"/>
            <a:r>
              <a:rPr lang="en-US" sz="2000" b="1" dirty="0"/>
              <a:t>Computer Science and Engineering (CSE)</a:t>
            </a:r>
          </a:p>
          <a:p>
            <a:pPr algn="l"/>
            <a:r>
              <a:rPr lang="en-US" sz="2000" b="1" dirty="0"/>
              <a:t>European University of Bangladesh</a:t>
            </a:r>
          </a:p>
          <a:p>
            <a:pPr algn="l"/>
            <a:endParaRPr lang="en-US" sz="20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40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3875" y="0"/>
            <a:ext cx="3198124" cy="545910"/>
          </a:xfrm>
        </p:spPr>
        <p:txBody>
          <a:bodyPr anchor="ctr">
            <a:noAutofit/>
          </a:bodyPr>
          <a:lstStyle/>
          <a:p>
            <a:r>
              <a:rPr lang="en-US" sz="2000" dirty="0" smtClean="0">
                <a:latin typeface="Lucida Bright" panose="02040602050505020304" pitchFamily="18" charset="0"/>
              </a:rPr>
              <a:t>Project Intro</a:t>
            </a:r>
            <a:endParaRPr lang="en-US" sz="2000" dirty="0">
              <a:latin typeface="Lucida Bright" panose="020406020505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14763" y="6470128"/>
            <a:ext cx="753545" cy="365125"/>
          </a:xfrm>
        </p:spPr>
        <p:txBody>
          <a:bodyPr/>
          <a:lstStyle/>
          <a:p>
            <a:fld id="{0ED69CEA-737F-4FA4-A50E-0FD15984907F}" type="slidenum">
              <a:rPr lang="en-US" sz="1500" smtClean="0">
                <a:latin typeface="Lucida Bright" panose="02040602050505020304" pitchFamily="18" charset="0"/>
              </a:rPr>
              <a:t>4</a:t>
            </a:fld>
            <a:endParaRPr lang="en-US" sz="1500">
              <a:latin typeface="Lucida Bright" panose="02040602050505020304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33829" y="682171"/>
            <a:ext cx="11553371" cy="56503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500" dirty="0" smtClean="0">
                <a:effectLst/>
                <a:latin typeface="Lucida Bright" panose="02040602050505020304" pitchFamily="18" charset="0"/>
              </a:rPr>
              <a:t>Healthcare is now a burning issue not only Bangladesh but all over the world. To </a:t>
            </a:r>
            <a:r>
              <a:rPr lang="en-US" sz="2500" dirty="0">
                <a:effectLst/>
                <a:latin typeface="Lucida Bright" panose="02040602050505020304" pitchFamily="18" charset="0"/>
              </a:rPr>
              <a:t>ensure equitable healthcare for every resident in Bangladesh, an extensive network of health services has been </a:t>
            </a:r>
            <a:r>
              <a:rPr lang="en-US" sz="2500" dirty="0" smtClean="0">
                <a:effectLst/>
                <a:latin typeface="Lucida Bright" panose="02040602050505020304" pitchFamily="18" charset="0"/>
              </a:rPr>
              <a:t>established. Bangladesh </a:t>
            </a:r>
            <a:r>
              <a:rPr lang="en-US" sz="2500" dirty="0">
                <a:effectLst/>
                <a:latin typeface="Lucida Bright" panose="02040602050505020304" pitchFamily="18" charset="0"/>
              </a:rPr>
              <a:t>has achieved notable progress on different health </a:t>
            </a:r>
            <a:r>
              <a:rPr lang="en-US" sz="2500" dirty="0" smtClean="0">
                <a:effectLst/>
                <a:latin typeface="Lucida Bright" panose="02040602050505020304" pitchFamily="18" charset="0"/>
              </a:rPr>
              <a:t>parameters.</a:t>
            </a:r>
          </a:p>
          <a:p>
            <a:pPr algn="just"/>
            <a:endParaRPr lang="en-US" sz="2500" dirty="0">
              <a:effectLst/>
              <a:latin typeface="Lucida Bright" panose="02040602050505020304" pitchFamily="18" charset="0"/>
            </a:endParaRPr>
          </a:p>
          <a:p>
            <a:pPr algn="just"/>
            <a:r>
              <a:rPr lang="en-US" sz="2500" dirty="0">
                <a:effectLst/>
                <a:latin typeface="Lucida Bright" panose="02040602050505020304" pitchFamily="18" charset="0"/>
              </a:rPr>
              <a:t>Infrastructure of healthcare facilities can be divided into three levels: medical universities, </a:t>
            </a:r>
            <a:endParaRPr lang="en-US" sz="2500" dirty="0" smtClean="0">
              <a:effectLst/>
              <a:latin typeface="Lucida Bright" panose="02040602050505020304" pitchFamily="18" charset="0"/>
            </a:endParaRPr>
          </a:p>
          <a:p>
            <a:pPr algn="just"/>
            <a:r>
              <a:rPr lang="en-US" sz="2500" dirty="0" smtClean="0">
                <a:effectLst/>
                <a:latin typeface="Lucida Bright" panose="02040602050505020304" pitchFamily="18" charset="0"/>
              </a:rPr>
              <a:t>medical </a:t>
            </a:r>
            <a:r>
              <a:rPr lang="en-US" sz="2500" dirty="0">
                <a:effectLst/>
                <a:latin typeface="Lucida Bright" panose="02040602050505020304" pitchFamily="18" charset="0"/>
              </a:rPr>
              <a:t>college hospitals, and </a:t>
            </a:r>
            <a:endParaRPr lang="en-US" sz="2500" dirty="0" smtClean="0">
              <a:effectLst/>
              <a:latin typeface="Lucida Bright" panose="02040602050505020304" pitchFamily="18" charset="0"/>
            </a:endParaRPr>
          </a:p>
          <a:p>
            <a:pPr algn="just"/>
            <a:r>
              <a:rPr lang="en-US" sz="2500" dirty="0" smtClean="0">
                <a:effectLst/>
                <a:latin typeface="Lucida Bright" panose="02040602050505020304" pitchFamily="18" charset="0"/>
              </a:rPr>
              <a:t>specialty </a:t>
            </a:r>
            <a:r>
              <a:rPr lang="en-US" sz="2500" dirty="0">
                <a:effectLst/>
                <a:latin typeface="Lucida Bright" panose="02040602050505020304" pitchFamily="18" charset="0"/>
              </a:rPr>
              <a:t>hospitals exist at the tertiary level. </a:t>
            </a:r>
            <a:endParaRPr lang="en-US" sz="2500" dirty="0" smtClean="0">
              <a:effectLst/>
              <a:latin typeface="Lucida Bright" panose="02040602050505020304" pitchFamily="18" charset="0"/>
            </a:endParaRPr>
          </a:p>
          <a:p>
            <a:pPr algn="just"/>
            <a:endParaRPr lang="en-US" sz="2500" dirty="0">
              <a:effectLst/>
              <a:latin typeface="Lucida Bright" panose="02040602050505020304" pitchFamily="18" charset="0"/>
            </a:endParaRPr>
          </a:p>
          <a:p>
            <a:pPr algn="just"/>
            <a:r>
              <a:rPr lang="en-US" sz="2500" dirty="0" smtClean="0">
                <a:effectLst/>
                <a:latin typeface="Lucida Bright" panose="02040602050505020304" pitchFamily="18" charset="0"/>
              </a:rPr>
              <a:t>District </a:t>
            </a:r>
            <a:r>
              <a:rPr lang="en-US" sz="2500" dirty="0">
                <a:effectLst/>
                <a:latin typeface="Lucida Bright" panose="02040602050505020304" pitchFamily="18" charset="0"/>
              </a:rPr>
              <a:t>hospitals, maternal and child welfare centers are considered to be on the secondary </a:t>
            </a:r>
            <a:r>
              <a:rPr lang="en-US" sz="2500" dirty="0" smtClean="0">
                <a:effectLst/>
                <a:latin typeface="Lucida Bright" panose="02040602050505020304" pitchFamily="18" charset="0"/>
              </a:rPr>
              <a:t>level.</a:t>
            </a:r>
            <a:r>
              <a:rPr lang="en-US" sz="2500" dirty="0">
                <a:effectLst/>
                <a:latin typeface="Lucida Bright" panose="02040602050505020304" pitchFamily="18" charset="0"/>
              </a:rPr>
              <a:t> </a:t>
            </a:r>
            <a:r>
              <a:rPr lang="en-US" sz="2500" dirty="0" err="1" smtClean="0">
                <a:effectLst/>
                <a:latin typeface="Lucida Bright" panose="02040602050505020304" pitchFamily="18" charset="0"/>
              </a:rPr>
              <a:t>Upazila</a:t>
            </a:r>
            <a:r>
              <a:rPr lang="en-US" sz="2500" dirty="0" smtClean="0">
                <a:effectLst/>
                <a:latin typeface="Lucida Bright" panose="02040602050505020304" pitchFamily="18" charset="0"/>
              </a:rPr>
              <a:t> </a:t>
            </a:r>
            <a:r>
              <a:rPr lang="en-US" sz="2500" dirty="0">
                <a:effectLst/>
                <a:latin typeface="Lucida Bright" panose="02040602050505020304" pitchFamily="18" charset="0"/>
              </a:rPr>
              <a:t>health </a:t>
            </a:r>
            <a:r>
              <a:rPr lang="en-US" sz="2500" dirty="0">
                <a:effectLst/>
                <a:latin typeface="Lucida Bright" panose="02040602050505020304" pitchFamily="18" charset="0"/>
              </a:rPr>
              <a:t>complexes, union health &amp; family welfare centers, and community clinics (lowest-level healthcare facilities) are the primary level healthcare providers.</a:t>
            </a:r>
            <a:endParaRPr lang="en-US" sz="25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4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3875" y="0"/>
            <a:ext cx="3198124" cy="545910"/>
          </a:xfrm>
        </p:spPr>
        <p:txBody>
          <a:bodyPr anchor="ctr">
            <a:noAutofit/>
          </a:bodyPr>
          <a:lstStyle/>
          <a:p>
            <a:r>
              <a:rPr lang="en-US" sz="2000" dirty="0" smtClean="0">
                <a:latin typeface="Lucida Bright" panose="02040602050505020304" pitchFamily="18" charset="0"/>
              </a:rPr>
              <a:t>Community Clinic</a:t>
            </a:r>
            <a:endParaRPr lang="en-US" sz="2000" dirty="0">
              <a:latin typeface="Lucida Bright" panose="020406020505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14763" y="6470128"/>
            <a:ext cx="753545" cy="365125"/>
          </a:xfrm>
        </p:spPr>
        <p:txBody>
          <a:bodyPr/>
          <a:lstStyle/>
          <a:p>
            <a:fld id="{0ED69CEA-737F-4FA4-A50E-0FD15984907F}" type="slidenum">
              <a:rPr lang="en-US" sz="1500" smtClean="0">
                <a:latin typeface="Lucida Bright" panose="02040602050505020304" pitchFamily="18" charset="0"/>
              </a:rPr>
              <a:t>5</a:t>
            </a:fld>
            <a:endParaRPr lang="en-US" sz="1500">
              <a:latin typeface="Lucida Bright" panose="02040602050505020304" pitchFamily="18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11455" y="791574"/>
            <a:ext cx="5505694" cy="55409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500" dirty="0" smtClean="0">
                <a:effectLst/>
                <a:latin typeface="Lucida Bright" panose="02040602050505020304" pitchFamily="18" charset="0"/>
              </a:rPr>
              <a:t>A </a:t>
            </a:r>
            <a:r>
              <a:rPr lang="en-US" sz="2500" dirty="0">
                <a:effectLst/>
                <a:latin typeface="Lucida Bright" panose="02040602050505020304" pitchFamily="18" charset="0"/>
              </a:rPr>
              <a:t>healthcare center, </a:t>
            </a:r>
            <a:r>
              <a:rPr lang="en-US" sz="2500" b="1" dirty="0">
                <a:effectLst/>
                <a:latin typeface="Lucida Bright" panose="02040602050505020304" pitchFamily="18" charset="0"/>
              </a:rPr>
              <a:t>health center</a:t>
            </a:r>
            <a:r>
              <a:rPr lang="en-US" sz="2500" dirty="0">
                <a:effectLst/>
                <a:latin typeface="Lucida Bright" panose="02040602050505020304" pitchFamily="18" charset="0"/>
              </a:rPr>
              <a:t>, or </a:t>
            </a:r>
            <a:r>
              <a:rPr lang="en-US" sz="2500" b="1" dirty="0">
                <a:effectLst/>
                <a:latin typeface="Lucida Bright" panose="02040602050505020304" pitchFamily="18" charset="0"/>
              </a:rPr>
              <a:t>community health center</a:t>
            </a:r>
            <a:r>
              <a:rPr lang="en-US" sz="2500" dirty="0">
                <a:effectLst/>
                <a:latin typeface="Lucida Bright" panose="02040602050505020304" pitchFamily="18" charset="0"/>
              </a:rPr>
              <a:t> is one of a network of </a:t>
            </a:r>
            <a:r>
              <a:rPr lang="en-US" sz="2500" b="1" dirty="0">
                <a:effectLst/>
                <a:latin typeface="Lucida Bright" panose="02040602050505020304" pitchFamily="18" charset="0"/>
              </a:rPr>
              <a:t>clinics</a:t>
            </a:r>
            <a:r>
              <a:rPr lang="en-US" sz="2500" dirty="0">
                <a:effectLst/>
                <a:latin typeface="Lucida Bright" panose="02040602050505020304" pitchFamily="18" charset="0"/>
              </a:rPr>
              <a:t> staffed by a group of general practitioners and nurses providing healthcare services to people in a certain area</a:t>
            </a:r>
            <a:r>
              <a:rPr lang="en-US" sz="2500" dirty="0" smtClean="0">
                <a:effectLst/>
                <a:latin typeface="Lucida Bright" panose="02040602050505020304" pitchFamily="18" charset="0"/>
              </a:rPr>
              <a:t>.</a:t>
            </a:r>
          </a:p>
          <a:p>
            <a:pPr algn="just"/>
            <a:endParaRPr lang="en-US" sz="2500" dirty="0">
              <a:effectLst/>
              <a:latin typeface="Lucida Bright" panose="02040602050505020304" pitchFamily="18" charset="0"/>
            </a:endParaRPr>
          </a:p>
          <a:p>
            <a:pPr algn="just"/>
            <a:r>
              <a:rPr lang="en-US" sz="2500" dirty="0">
                <a:effectLst/>
              </a:rPr>
              <a:t>Bangladesh has established more than 13,000 community clinics (CCs) to provide primary </a:t>
            </a:r>
            <a:r>
              <a:rPr lang="en-US" sz="2500" dirty="0" smtClean="0">
                <a:effectLst/>
              </a:rPr>
              <a:t>healthcare.</a:t>
            </a:r>
            <a:endParaRPr lang="en-US" sz="2500" dirty="0">
              <a:latin typeface="Lucida Bright" panose="02040602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149" y="1692321"/>
            <a:ext cx="6174385" cy="410851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764278"/>
            <a:ext cx="12168308" cy="5459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 smtClean="0">
                <a:latin typeface="Lucida Bright" panose="02040602050505020304" pitchFamily="18" charset="0"/>
              </a:rPr>
              <a:t>Community Clinic</a:t>
            </a:r>
            <a:endParaRPr lang="en-US" sz="25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366" y="32441"/>
            <a:ext cx="1084942" cy="677333"/>
          </a:xfrm>
        </p:spPr>
        <p:txBody>
          <a:bodyPr anchor="ctr">
            <a:noAutofit/>
          </a:bodyPr>
          <a:lstStyle/>
          <a:p>
            <a:r>
              <a:rPr lang="en-US" sz="2000" dirty="0" smtClean="0">
                <a:latin typeface="Lucida Bright" panose="02040602050505020304" pitchFamily="18" charset="0"/>
              </a:rPr>
              <a:t>CCMS</a:t>
            </a:r>
            <a:endParaRPr lang="en-US" sz="2000" dirty="0">
              <a:latin typeface="Lucida Bright" panose="020406020505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14763" y="6492875"/>
            <a:ext cx="753545" cy="365125"/>
          </a:xfrm>
        </p:spPr>
        <p:txBody>
          <a:bodyPr/>
          <a:lstStyle/>
          <a:p>
            <a:fld id="{0ED69CEA-737F-4FA4-A50E-0FD15984907F}" type="slidenum">
              <a:rPr lang="en-US" sz="1500" smtClean="0">
                <a:latin typeface="Lucida Bright" panose="02040602050505020304" pitchFamily="18" charset="0"/>
              </a:rPr>
              <a:t>6</a:t>
            </a:fld>
            <a:endParaRPr lang="en-US" sz="1500" dirty="0">
              <a:latin typeface="Lucida Bright" panose="020406020505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7371" y="764278"/>
            <a:ext cx="10705996" cy="5459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500" dirty="0" smtClean="0">
                <a:latin typeface="Lucida Bright" panose="02040602050505020304" pitchFamily="18" charset="0"/>
              </a:rPr>
              <a:t>Our Project</a:t>
            </a:r>
            <a:endParaRPr lang="en-US" sz="2500" dirty="0">
              <a:latin typeface="Lucida Bright" panose="02040602050505020304" pitchFamily="18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377371" y="1816585"/>
            <a:ext cx="11037391" cy="10427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 smtClean="0">
                <a:latin typeface="Lucida Bright" panose="02040602050505020304" pitchFamily="18" charset="0"/>
              </a:rPr>
              <a:t>Cloud based Health Care Monitoring system from root level of public health. Consist of hardware equipment's, Data and a System.</a:t>
            </a:r>
            <a:endParaRPr lang="en-US" sz="2500" dirty="0" smtClean="0">
              <a:latin typeface="Lucida Bright" panose="02040602050505020304" pitchFamily="18" charset="0"/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377371" y="2760557"/>
            <a:ext cx="10827658" cy="19155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latin typeface="Lucida Bright" panose="02040602050505020304" pitchFamily="18" charset="0"/>
              </a:rPr>
              <a:t>Community Clinic Management System</a:t>
            </a:r>
            <a:endParaRPr lang="en-US" sz="4000" b="1" dirty="0" smtClean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0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366" y="32441"/>
            <a:ext cx="1084942" cy="677333"/>
          </a:xfrm>
        </p:spPr>
        <p:txBody>
          <a:bodyPr anchor="ctr">
            <a:noAutofit/>
          </a:bodyPr>
          <a:lstStyle/>
          <a:p>
            <a:r>
              <a:rPr lang="en-US" sz="2000" dirty="0" smtClean="0">
                <a:latin typeface="Lucida Bright" panose="02040602050505020304" pitchFamily="18" charset="0"/>
              </a:rPr>
              <a:t>CCMS</a:t>
            </a:r>
            <a:endParaRPr lang="en-US" sz="2000" dirty="0">
              <a:latin typeface="Lucida Bright" panose="020406020505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14763" y="6492875"/>
            <a:ext cx="753545" cy="365125"/>
          </a:xfrm>
        </p:spPr>
        <p:txBody>
          <a:bodyPr/>
          <a:lstStyle/>
          <a:p>
            <a:fld id="{0ED69CEA-737F-4FA4-A50E-0FD15984907F}" type="slidenum">
              <a:rPr lang="en-US" sz="1500" smtClean="0">
                <a:latin typeface="Lucida Bright" panose="02040602050505020304" pitchFamily="18" charset="0"/>
              </a:rPr>
              <a:t>7</a:t>
            </a:fld>
            <a:endParaRPr lang="en-US" sz="1500" dirty="0">
              <a:latin typeface="Lucida Bright" panose="020406020505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7371" y="764278"/>
            <a:ext cx="10705996" cy="5459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500" dirty="0" smtClean="0">
                <a:latin typeface="Lucida Bright" panose="02040602050505020304" pitchFamily="18" charset="0"/>
              </a:rPr>
              <a:t>Our Project</a:t>
            </a:r>
            <a:endParaRPr lang="en-US" sz="2500" dirty="0">
              <a:latin typeface="Lucida Bright" panose="02040602050505020304" pitchFamily="18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377371" y="1816585"/>
            <a:ext cx="11037391" cy="10427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 smtClean="0">
                <a:latin typeface="Lucida Bright" panose="02040602050505020304" pitchFamily="18" charset="0"/>
              </a:rPr>
              <a:t>Though it’s a too much very big project, in this regard we have worked with</a:t>
            </a:r>
            <a:endParaRPr lang="en-US" sz="2500" dirty="0" smtClean="0">
              <a:latin typeface="Lucida Bright" panose="02040602050505020304" pitchFamily="18" charset="0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377370" y="2923396"/>
            <a:ext cx="11037391" cy="10427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Lucida Bright" panose="02040602050505020304" pitchFamily="18" charset="0"/>
              </a:rPr>
              <a:t>basic management of system and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Lucida Bright" panose="02040602050505020304" pitchFamily="18" charset="0"/>
              </a:rPr>
              <a:t>ECG data analysis</a:t>
            </a:r>
            <a:endParaRPr lang="en-US" sz="2500" dirty="0" smtClean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7"/>
            <a:ext cx="12168308" cy="6825559"/>
          </a:xfrm>
          <a:prstGeom prst="rect">
            <a:avLst/>
          </a:prstGeom>
          <a:effectLst>
            <a:glow rad="127000">
              <a:schemeClr val="accent1">
                <a:alpha val="39000"/>
              </a:schemeClr>
            </a:glow>
            <a:reflection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366" y="32441"/>
            <a:ext cx="1084942" cy="677333"/>
          </a:xfrm>
        </p:spPr>
        <p:txBody>
          <a:bodyPr anchor="ctr">
            <a:noAutofit/>
          </a:bodyPr>
          <a:lstStyle/>
          <a:p>
            <a:r>
              <a:rPr lang="en-US" sz="2000" dirty="0" smtClean="0">
                <a:latin typeface="Lucida Bright" panose="02040602050505020304" pitchFamily="18" charset="0"/>
              </a:rPr>
              <a:t>Health</a:t>
            </a:r>
            <a:endParaRPr lang="en-US" sz="2000" dirty="0">
              <a:latin typeface="Lucida Bright" panose="020406020505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14763" y="6492875"/>
            <a:ext cx="753545" cy="365125"/>
          </a:xfrm>
        </p:spPr>
        <p:txBody>
          <a:bodyPr/>
          <a:lstStyle/>
          <a:p>
            <a:fld id="{0ED69CEA-737F-4FA4-A50E-0FD15984907F}" type="slidenum">
              <a:rPr lang="en-US" sz="1500" smtClean="0">
                <a:latin typeface="Lucida Bright" panose="02040602050505020304" pitchFamily="18" charset="0"/>
              </a:rPr>
              <a:t>8</a:t>
            </a:fld>
            <a:endParaRPr lang="en-US" sz="1500" dirty="0">
              <a:latin typeface="Lucida Bright" panose="020406020505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7371" y="764278"/>
            <a:ext cx="10705996" cy="5459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500" dirty="0" smtClean="0">
                <a:latin typeface="Lucida Bright" panose="02040602050505020304" pitchFamily="18" charset="0"/>
              </a:rPr>
              <a:t>Need to know</a:t>
            </a:r>
            <a:endParaRPr lang="en-US" sz="2500" dirty="0">
              <a:latin typeface="Lucida Bright" panose="02040602050505020304" pitchFamily="18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377371" y="1816585"/>
            <a:ext cx="11037391" cy="6798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b="1" dirty="0" smtClean="0">
                <a:latin typeface="Lucida Bright" panose="02040602050505020304" pitchFamily="18" charset="0"/>
              </a:rPr>
              <a:t>Electrocardiography</a:t>
            </a:r>
          </a:p>
          <a:p>
            <a:pPr algn="l"/>
            <a:endParaRPr lang="en-US" sz="2500" dirty="0" smtClean="0">
              <a:latin typeface="Lucida Bright" panose="02040602050505020304" pitchFamily="18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77371" y="2628526"/>
            <a:ext cx="11037391" cy="22918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500" dirty="0">
                <a:effectLst/>
                <a:latin typeface="Lucida Bright" panose="02040602050505020304" pitchFamily="18" charset="0"/>
              </a:rPr>
              <a:t>Electrocardiography is the process of producing an electrocardiogram. It is a graph of voltage versus time of the electrical activity of the heart using electrodes placed on the </a:t>
            </a:r>
            <a:r>
              <a:rPr lang="en-US" sz="3500" dirty="0" smtClean="0">
                <a:effectLst/>
                <a:latin typeface="Lucida Bright" panose="02040602050505020304" pitchFamily="18" charset="0"/>
              </a:rPr>
              <a:t>skin.</a:t>
            </a:r>
            <a:endParaRPr lang="en-US" sz="3500" dirty="0" smtClean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366" y="32441"/>
            <a:ext cx="1084942" cy="677333"/>
          </a:xfrm>
        </p:spPr>
        <p:txBody>
          <a:bodyPr anchor="ctr">
            <a:noAutofit/>
          </a:bodyPr>
          <a:lstStyle/>
          <a:p>
            <a:r>
              <a:rPr lang="en-US" sz="2000" dirty="0" smtClean="0">
                <a:latin typeface="Lucida Bright" panose="02040602050505020304" pitchFamily="18" charset="0"/>
              </a:rPr>
              <a:t>Health</a:t>
            </a:r>
            <a:endParaRPr lang="en-US" sz="2000" dirty="0">
              <a:latin typeface="Lucida Bright" panose="020406020505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14763" y="6492875"/>
            <a:ext cx="753545" cy="365125"/>
          </a:xfrm>
        </p:spPr>
        <p:txBody>
          <a:bodyPr/>
          <a:lstStyle/>
          <a:p>
            <a:fld id="{0ED69CEA-737F-4FA4-A50E-0FD15984907F}" type="slidenum">
              <a:rPr lang="en-US" sz="1500" smtClean="0">
                <a:latin typeface="Lucida Bright" panose="02040602050505020304" pitchFamily="18" charset="0"/>
              </a:rPr>
              <a:t>9</a:t>
            </a:fld>
            <a:endParaRPr lang="en-US" sz="1500" dirty="0">
              <a:latin typeface="Lucida Bright" panose="020406020505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7371" y="764278"/>
            <a:ext cx="6464195" cy="5459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500" dirty="0" smtClean="0">
                <a:latin typeface="Lucida Bright" panose="02040602050505020304" pitchFamily="18" charset="0"/>
              </a:rPr>
              <a:t>ECG</a:t>
            </a:r>
            <a:endParaRPr lang="en-US" sz="2500" dirty="0">
              <a:latin typeface="Lucida Bright" panose="02040602050505020304" pitchFamily="18" charset="0"/>
            </a:endParaRPr>
          </a:p>
        </p:txBody>
      </p:sp>
      <p:pic>
        <p:nvPicPr>
          <p:cNvPr id="9" name="220px-ECG_principle_slow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41566" y="764278"/>
            <a:ext cx="5326742" cy="6077329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377371" y="1577077"/>
            <a:ext cx="6464195" cy="30965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>
                <a:effectLst/>
              </a:rPr>
              <a:t>An </a:t>
            </a:r>
            <a:r>
              <a:rPr lang="en-US" sz="4000" b="1" dirty="0">
                <a:effectLst/>
              </a:rPr>
              <a:t>electrocardiogram (ECG</a:t>
            </a:r>
            <a:r>
              <a:rPr lang="en-US" sz="4000" dirty="0">
                <a:effectLst/>
              </a:rPr>
              <a:t>) is a simple test that can be used to check your heart's rhythm and electrical activity.</a:t>
            </a:r>
            <a:endParaRPr lang="en-US" sz="40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33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122</TotalTime>
  <Words>505</Words>
  <Application>Microsoft Office PowerPoint</Application>
  <PresentationFormat>Widescreen</PresentationFormat>
  <Paragraphs>83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Calisto MT</vt:lpstr>
      <vt:lpstr>Lucida Bright</vt:lpstr>
      <vt:lpstr>Trebuchet MS</vt:lpstr>
      <vt:lpstr>Wingdings 2</vt:lpstr>
      <vt:lpstr>Slate</vt:lpstr>
      <vt:lpstr>WELCOME</vt:lpstr>
      <vt:lpstr>Project Name</vt:lpstr>
      <vt:lpstr>Submission Supervision</vt:lpstr>
      <vt:lpstr>Project Intro</vt:lpstr>
      <vt:lpstr>Community Clinic</vt:lpstr>
      <vt:lpstr>CCMS</vt:lpstr>
      <vt:lpstr>CCMS</vt:lpstr>
      <vt:lpstr>Health</vt:lpstr>
      <vt:lpstr>Health</vt:lpstr>
      <vt:lpstr>ECG Components</vt:lpstr>
      <vt:lpstr>ECG Components</vt:lpstr>
      <vt:lpstr>Projects consisting parts</vt:lpstr>
      <vt:lpstr>CCMS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Habib Palash</dc:creator>
  <cp:lastModifiedBy>Golam Habib Palash</cp:lastModifiedBy>
  <cp:revision>14</cp:revision>
  <dcterms:created xsi:type="dcterms:W3CDTF">2020-08-26T00:13:18Z</dcterms:created>
  <dcterms:modified xsi:type="dcterms:W3CDTF">2020-08-26T02:16:02Z</dcterms:modified>
</cp:coreProperties>
</file>