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Roboto Bold" charset="0"/>
      <p:regular r:id="rId20"/>
    </p:embeddedFont>
    <p:embeddedFont>
      <p:font typeface="Roboto" charset="0"/>
      <p:regular r:id="rId21"/>
    </p:embeddedFont>
    <p:embeddedFont>
      <p:font typeface="Calibri" pitchFamily="34" charset="0"/>
      <p:regular r:id="rId22"/>
      <p:bold r:id="rId23"/>
      <p:italic r:id="rId24"/>
      <p:boldItalic r:id="rId25"/>
    </p:embeddedFont>
    <p:embeddedFont>
      <p:font typeface="Arvo" charset="0"/>
      <p:regular r:id="rId26"/>
    </p:embeddedFont>
    <p:embeddedFont>
      <p:font typeface="Open Sans Light" charset="0"/>
      <p:regular r:id="rId27"/>
    </p:embeddedFont>
    <p:embeddedFont>
      <p:font typeface="Arimo" charset="0"/>
      <p:regular r:id="rId28"/>
    </p:embeddedFont>
    <p:embeddedFont>
      <p:font typeface="Open Sans Bold"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22" autoAdjust="0"/>
  </p:normalViewPr>
  <p:slideViewPr>
    <p:cSldViewPr>
      <p:cViewPr>
        <p:scale>
          <a:sx n="75" d="100"/>
          <a:sy n="75" d="100"/>
        </p:scale>
        <p:origin x="-474"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13C61"/>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b="6417"/>
          <a:stretch>
            <a:fillRect/>
          </a:stretch>
        </p:blipFill>
        <p:spPr>
          <a:xfrm>
            <a:off x="7766131" y="1824686"/>
            <a:ext cx="2582198" cy="2276572"/>
          </a:xfrm>
          <a:prstGeom prst="rect">
            <a:avLst/>
          </a:prstGeom>
        </p:spPr>
      </p:pic>
      <p:sp>
        <p:nvSpPr>
          <p:cNvPr id="3" name="TextBox 3"/>
          <p:cNvSpPr txBox="1"/>
          <p:nvPr/>
        </p:nvSpPr>
        <p:spPr>
          <a:xfrm>
            <a:off x="1331665" y="231777"/>
            <a:ext cx="15451129" cy="1093307"/>
          </a:xfrm>
          <a:prstGeom prst="rect">
            <a:avLst/>
          </a:prstGeom>
        </p:spPr>
        <p:txBody>
          <a:bodyPr lIns="0" tIns="0" rIns="0" bIns="0" rtlCol="0" anchor="t">
            <a:spAutoFit/>
          </a:bodyPr>
          <a:lstStyle/>
          <a:p>
            <a:pPr algn="ctr">
              <a:lnSpc>
                <a:spcPts val="4455"/>
              </a:lnSpc>
              <a:spcBef>
                <a:spcPct val="0"/>
              </a:spcBef>
            </a:pPr>
            <a:r>
              <a:rPr lang="en-US" sz="2700" spc="216">
                <a:solidFill>
                  <a:srgbClr val="FFFFFF"/>
                </a:solidFill>
                <a:latin typeface="Roboto Bold"/>
              </a:rPr>
              <a:t>BANGLADESH ARMY UNIVERSITY OF ENGINEERING &amp; TECHNOLOGY(BAUET)</a:t>
            </a:r>
          </a:p>
          <a:p>
            <a:pPr algn="ctr">
              <a:lnSpc>
                <a:spcPts val="4455"/>
              </a:lnSpc>
              <a:spcBef>
                <a:spcPct val="0"/>
              </a:spcBef>
            </a:pPr>
            <a:r>
              <a:rPr lang="en-US" sz="2700" spc="216">
                <a:solidFill>
                  <a:srgbClr val="FFFFFF"/>
                </a:solidFill>
                <a:latin typeface="Roboto Bold"/>
              </a:rPr>
              <a:t>DEPARTMENT OF COMPUTER SCIENCE AND ENGINEERING</a:t>
            </a:r>
          </a:p>
        </p:txBody>
      </p:sp>
      <p:pic>
        <p:nvPicPr>
          <p:cNvPr id="4" name="Picture 4"/>
          <p:cNvPicPr>
            <a:picLocks noChangeAspect="1"/>
          </p:cNvPicPr>
          <p:nvPr/>
        </p:nvPicPr>
        <p:blipFill>
          <a:blip r:embed="rId3">
            <a:alphaModFix amt="5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5572896" y="-2214012"/>
            <a:ext cx="7563304" cy="7487671"/>
          </a:xfrm>
          <a:prstGeom prst="rect">
            <a:avLst/>
          </a:prstGeom>
        </p:spPr>
      </p:pic>
      <p:pic>
        <p:nvPicPr>
          <p:cNvPr id="5" name="Picture 5"/>
          <p:cNvPicPr>
            <a:picLocks noChangeAspect="1"/>
          </p:cNvPicPr>
          <p:nvPr/>
        </p:nvPicPr>
        <p:blipFill>
          <a:blip r:embed="rId3">
            <a:alphaModFix amt="5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5086695" y="-2192632"/>
            <a:ext cx="7624945" cy="7548696"/>
          </a:xfrm>
          <a:prstGeom prst="rect">
            <a:avLst/>
          </a:prstGeom>
        </p:spPr>
      </p:pic>
      <p:sp>
        <p:nvSpPr>
          <p:cNvPr id="6" name="TextBox 6"/>
          <p:cNvSpPr txBox="1"/>
          <p:nvPr/>
        </p:nvSpPr>
        <p:spPr>
          <a:xfrm>
            <a:off x="908145" y="5958295"/>
            <a:ext cx="3612910" cy="3829114"/>
          </a:xfrm>
          <a:prstGeom prst="rect">
            <a:avLst/>
          </a:prstGeom>
        </p:spPr>
        <p:txBody>
          <a:bodyPr lIns="0" tIns="0" rIns="0" bIns="0" rtlCol="0" anchor="t">
            <a:spAutoFit/>
          </a:bodyPr>
          <a:lstStyle/>
          <a:p>
            <a:pPr>
              <a:lnSpc>
                <a:spcPts val="2602"/>
              </a:lnSpc>
              <a:spcBef>
                <a:spcPct val="0"/>
              </a:spcBef>
            </a:pPr>
            <a:r>
              <a:rPr lang="en-US" sz="1577" spc="1">
                <a:solidFill>
                  <a:srgbClr val="FFFFFF"/>
                </a:solidFill>
                <a:latin typeface="Roboto"/>
              </a:rPr>
              <a:t>PRESENTED BY:</a:t>
            </a:r>
          </a:p>
          <a:p>
            <a:pPr>
              <a:lnSpc>
                <a:spcPts val="2602"/>
              </a:lnSpc>
              <a:spcBef>
                <a:spcPct val="0"/>
              </a:spcBef>
            </a:pPr>
            <a:endParaRPr/>
          </a:p>
          <a:p>
            <a:pPr algn="just">
              <a:lnSpc>
                <a:spcPts val="2311"/>
              </a:lnSpc>
              <a:spcBef>
                <a:spcPct val="0"/>
              </a:spcBef>
            </a:pPr>
            <a:r>
              <a:rPr lang="en-US" sz="1401" spc="112">
                <a:solidFill>
                  <a:srgbClr val="FFFFFF"/>
                </a:solidFill>
                <a:latin typeface="Roboto"/>
              </a:rPr>
              <a:t>GOLAM RABBI HASAN</a:t>
            </a:r>
          </a:p>
          <a:p>
            <a:pPr algn="just">
              <a:lnSpc>
                <a:spcPts val="2311"/>
              </a:lnSpc>
              <a:spcBef>
                <a:spcPct val="0"/>
              </a:spcBef>
            </a:pPr>
            <a:r>
              <a:rPr lang="en-US" sz="1401" spc="112">
                <a:solidFill>
                  <a:srgbClr val="FFFFFF"/>
                </a:solidFill>
                <a:latin typeface="Roboto"/>
              </a:rPr>
              <a:t>ID:18204042</a:t>
            </a:r>
          </a:p>
          <a:p>
            <a:pPr>
              <a:lnSpc>
                <a:spcPts val="2311"/>
              </a:lnSpc>
              <a:spcBef>
                <a:spcPct val="0"/>
              </a:spcBef>
            </a:pPr>
            <a:r>
              <a:rPr lang="en-US" sz="1401" spc="112">
                <a:solidFill>
                  <a:srgbClr val="FFFFFF"/>
                </a:solidFill>
                <a:latin typeface="Roboto"/>
              </a:rPr>
              <a:t>ISHAAT RAHMAN DIPU</a:t>
            </a:r>
          </a:p>
          <a:p>
            <a:pPr>
              <a:lnSpc>
                <a:spcPts val="2311"/>
              </a:lnSpc>
              <a:spcBef>
                <a:spcPct val="0"/>
              </a:spcBef>
            </a:pPr>
            <a:r>
              <a:rPr lang="en-US" sz="1401" spc="112">
                <a:solidFill>
                  <a:srgbClr val="FFFFFF"/>
                </a:solidFill>
                <a:latin typeface="Roboto"/>
              </a:rPr>
              <a:t>ID:18204048</a:t>
            </a:r>
          </a:p>
          <a:p>
            <a:pPr>
              <a:lnSpc>
                <a:spcPts val="2311"/>
              </a:lnSpc>
              <a:spcBef>
                <a:spcPct val="0"/>
              </a:spcBef>
            </a:pPr>
            <a:r>
              <a:rPr lang="en-US" sz="1401" spc="112">
                <a:solidFill>
                  <a:srgbClr val="FFFFFF"/>
                </a:solidFill>
                <a:latin typeface="Roboto"/>
              </a:rPr>
              <a:t>ABDULLAH AL MAMUN</a:t>
            </a:r>
          </a:p>
          <a:p>
            <a:pPr>
              <a:lnSpc>
                <a:spcPts val="2311"/>
              </a:lnSpc>
              <a:spcBef>
                <a:spcPct val="0"/>
              </a:spcBef>
            </a:pPr>
            <a:r>
              <a:rPr lang="en-US" sz="1401" spc="112">
                <a:solidFill>
                  <a:srgbClr val="FFFFFF"/>
                </a:solidFill>
                <a:latin typeface="Roboto"/>
              </a:rPr>
              <a:t>ID:18204050</a:t>
            </a:r>
          </a:p>
          <a:p>
            <a:pPr>
              <a:lnSpc>
                <a:spcPts val="2311"/>
              </a:lnSpc>
              <a:spcBef>
                <a:spcPct val="0"/>
              </a:spcBef>
            </a:pPr>
            <a:r>
              <a:rPr lang="en-US" sz="1401" spc="112">
                <a:solidFill>
                  <a:srgbClr val="FFFFFF"/>
                </a:solidFill>
                <a:latin typeface="Roboto"/>
              </a:rPr>
              <a:t>KAZI SAD-AL SAKIB</a:t>
            </a:r>
          </a:p>
          <a:p>
            <a:pPr>
              <a:lnSpc>
                <a:spcPts val="2311"/>
              </a:lnSpc>
              <a:spcBef>
                <a:spcPct val="0"/>
              </a:spcBef>
            </a:pPr>
            <a:r>
              <a:rPr lang="en-US" sz="1401" spc="112">
                <a:solidFill>
                  <a:srgbClr val="FFFFFF"/>
                </a:solidFill>
                <a:latin typeface="Roboto"/>
              </a:rPr>
              <a:t>ID:18104040</a:t>
            </a:r>
          </a:p>
          <a:p>
            <a:pPr>
              <a:lnSpc>
                <a:spcPts val="2311"/>
              </a:lnSpc>
              <a:spcBef>
                <a:spcPct val="0"/>
              </a:spcBef>
            </a:pPr>
            <a:r>
              <a:rPr lang="en-US" sz="1401" spc="112">
                <a:solidFill>
                  <a:srgbClr val="FFFFFF"/>
                </a:solidFill>
                <a:latin typeface="Roboto"/>
              </a:rPr>
              <a:t>SABBIR AHMED PREOM</a:t>
            </a:r>
          </a:p>
          <a:p>
            <a:pPr>
              <a:lnSpc>
                <a:spcPts val="2311"/>
              </a:lnSpc>
              <a:spcBef>
                <a:spcPct val="0"/>
              </a:spcBef>
            </a:pPr>
            <a:r>
              <a:rPr lang="en-US" sz="1401" spc="112">
                <a:solidFill>
                  <a:srgbClr val="FFFFFF"/>
                </a:solidFill>
                <a:latin typeface="Roboto"/>
              </a:rPr>
              <a:t>ID:17204080</a:t>
            </a:r>
          </a:p>
          <a:p>
            <a:pPr algn="ctr">
              <a:lnSpc>
                <a:spcPts val="2602"/>
              </a:lnSpc>
              <a:spcBef>
                <a:spcPct val="0"/>
              </a:spcBef>
            </a:pPr>
            <a:endParaRPr/>
          </a:p>
        </p:txBody>
      </p:sp>
      <p:sp>
        <p:nvSpPr>
          <p:cNvPr id="7" name="TextBox 7"/>
          <p:cNvSpPr txBox="1"/>
          <p:nvPr/>
        </p:nvSpPr>
        <p:spPr>
          <a:xfrm>
            <a:off x="5631302" y="4533369"/>
            <a:ext cx="7297611" cy="740290"/>
          </a:xfrm>
          <a:prstGeom prst="rect">
            <a:avLst/>
          </a:prstGeom>
        </p:spPr>
        <p:txBody>
          <a:bodyPr lIns="0" tIns="0" rIns="0" bIns="0" rtlCol="0" anchor="t">
            <a:spAutoFit/>
          </a:bodyPr>
          <a:lstStyle/>
          <a:p>
            <a:pPr algn="just">
              <a:lnSpc>
                <a:spcPts val="2062"/>
              </a:lnSpc>
              <a:spcBef>
                <a:spcPct val="0"/>
              </a:spcBef>
            </a:pPr>
            <a:r>
              <a:rPr lang="en-US" sz="1250" spc="100">
                <a:solidFill>
                  <a:srgbClr val="FFFFFF"/>
                </a:solidFill>
                <a:latin typeface="Roboto"/>
              </a:rPr>
              <a:t>COURSE CODE: CSE-4106</a:t>
            </a:r>
          </a:p>
          <a:p>
            <a:pPr algn="just">
              <a:lnSpc>
                <a:spcPts val="2062"/>
              </a:lnSpc>
              <a:spcBef>
                <a:spcPct val="0"/>
              </a:spcBef>
            </a:pPr>
            <a:r>
              <a:rPr lang="en-US" sz="1250" spc="100">
                <a:solidFill>
                  <a:srgbClr val="FFFFFF"/>
                </a:solidFill>
                <a:latin typeface="Roboto"/>
              </a:rPr>
              <a:t>COURSE TITLE:   SOFTWARE DEVELOPMENT FOR WEB APPS SESSIONAL</a:t>
            </a:r>
          </a:p>
          <a:p>
            <a:pPr algn="just">
              <a:lnSpc>
                <a:spcPts val="2062"/>
              </a:lnSpc>
              <a:spcBef>
                <a:spcPct val="0"/>
              </a:spcBef>
            </a:pPr>
            <a:r>
              <a:rPr lang="en-US" sz="1250" spc="100">
                <a:solidFill>
                  <a:srgbClr val="FFFFFF"/>
                </a:solidFill>
                <a:latin typeface="Roboto"/>
              </a:rPr>
              <a:t>PROJECT TITLE: A CAR TRADING PORTAL USING DJANGO WEB FRAMEWORK</a:t>
            </a:r>
          </a:p>
        </p:txBody>
      </p:sp>
      <p:sp>
        <p:nvSpPr>
          <p:cNvPr id="8" name="TextBox 8"/>
          <p:cNvSpPr txBox="1"/>
          <p:nvPr/>
        </p:nvSpPr>
        <p:spPr>
          <a:xfrm>
            <a:off x="13311333" y="5958295"/>
            <a:ext cx="3471461" cy="3344855"/>
          </a:xfrm>
          <a:prstGeom prst="rect">
            <a:avLst/>
          </a:prstGeom>
        </p:spPr>
        <p:txBody>
          <a:bodyPr lIns="0" tIns="0" rIns="0" bIns="0" rtlCol="0" anchor="t">
            <a:spAutoFit/>
          </a:bodyPr>
          <a:lstStyle/>
          <a:p>
            <a:pPr>
              <a:lnSpc>
                <a:spcPts val="2702"/>
              </a:lnSpc>
              <a:spcBef>
                <a:spcPct val="0"/>
              </a:spcBef>
            </a:pPr>
            <a:r>
              <a:rPr lang="en-US" sz="1638" spc="131">
                <a:solidFill>
                  <a:srgbClr val="FFFFFF"/>
                </a:solidFill>
                <a:latin typeface="Roboto"/>
              </a:rPr>
              <a:t>PRESENTED TO</a:t>
            </a:r>
          </a:p>
          <a:p>
            <a:pPr algn="ctr">
              <a:lnSpc>
                <a:spcPts val="2702"/>
              </a:lnSpc>
              <a:spcBef>
                <a:spcPct val="0"/>
              </a:spcBef>
            </a:pPr>
            <a:endParaRPr/>
          </a:p>
          <a:p>
            <a:pPr>
              <a:lnSpc>
                <a:spcPts val="2702"/>
              </a:lnSpc>
              <a:spcBef>
                <a:spcPct val="0"/>
              </a:spcBef>
            </a:pPr>
            <a:r>
              <a:rPr lang="en-US" sz="1638" spc="131">
                <a:solidFill>
                  <a:srgbClr val="FFFFFF"/>
                </a:solidFill>
                <a:latin typeface="Roboto"/>
              </a:rPr>
              <a:t>MD. OMAR FARUQ,</a:t>
            </a:r>
          </a:p>
          <a:p>
            <a:pPr>
              <a:lnSpc>
                <a:spcPts val="2702"/>
              </a:lnSpc>
              <a:spcBef>
                <a:spcPct val="0"/>
              </a:spcBef>
            </a:pPr>
            <a:r>
              <a:rPr lang="en-US" sz="1638" spc="131">
                <a:solidFill>
                  <a:srgbClr val="FFFFFF"/>
                </a:solidFill>
                <a:latin typeface="Roboto"/>
              </a:rPr>
              <a:t>LECTURER, DEPT OF CSE,BAUET</a:t>
            </a:r>
          </a:p>
          <a:p>
            <a:pPr>
              <a:lnSpc>
                <a:spcPts val="2702"/>
              </a:lnSpc>
              <a:spcBef>
                <a:spcPct val="0"/>
              </a:spcBef>
            </a:pPr>
            <a:endParaRPr/>
          </a:p>
          <a:p>
            <a:pPr>
              <a:lnSpc>
                <a:spcPts val="2702"/>
              </a:lnSpc>
              <a:spcBef>
                <a:spcPct val="0"/>
              </a:spcBef>
            </a:pPr>
            <a:r>
              <a:rPr lang="en-US" sz="1638" spc="131">
                <a:solidFill>
                  <a:srgbClr val="FFFFFF"/>
                </a:solidFill>
                <a:latin typeface="Roboto"/>
              </a:rPr>
              <a:t>MD. NAZMUS SALEHIN,</a:t>
            </a:r>
          </a:p>
          <a:p>
            <a:pPr>
              <a:lnSpc>
                <a:spcPts val="2702"/>
              </a:lnSpc>
              <a:spcBef>
                <a:spcPct val="0"/>
              </a:spcBef>
            </a:pPr>
            <a:r>
              <a:rPr lang="en-US" sz="1638" spc="131">
                <a:solidFill>
                  <a:srgbClr val="FFFFFF"/>
                </a:solidFill>
                <a:latin typeface="Roboto"/>
              </a:rPr>
              <a:t>LECTURER, DEPT OF CSE,BAUET</a:t>
            </a:r>
          </a:p>
          <a:p>
            <a:pPr>
              <a:lnSpc>
                <a:spcPts val="2702"/>
              </a:lnSpc>
              <a:spcBef>
                <a:spcPct val="0"/>
              </a:spcBef>
            </a:pPr>
            <a:endParaRPr/>
          </a:p>
          <a:p>
            <a:pPr>
              <a:lnSpc>
                <a:spcPts val="2702"/>
              </a:lnSpc>
              <a:spcBef>
                <a:spcPct val="0"/>
              </a:spcBef>
            </a:pPr>
            <a:r>
              <a:rPr lang="en-US" sz="1638" spc="131">
                <a:solidFill>
                  <a:srgbClr val="FFFFFF"/>
                </a:solidFill>
                <a:latin typeface="Roboto"/>
              </a:rPr>
              <a:t>MST. IRIN SULTANA,</a:t>
            </a:r>
          </a:p>
          <a:p>
            <a:pPr>
              <a:lnSpc>
                <a:spcPts val="2702"/>
              </a:lnSpc>
              <a:spcBef>
                <a:spcPct val="0"/>
              </a:spcBef>
            </a:pPr>
            <a:r>
              <a:rPr lang="en-US" sz="1638" spc="131">
                <a:solidFill>
                  <a:srgbClr val="FFFFFF"/>
                </a:solidFill>
                <a:latin typeface="Roboto"/>
              </a:rPr>
              <a:t>LECTURER, DEPT OF CSE,BAUET</a:t>
            </a:r>
          </a:p>
        </p:txBody>
      </p:sp>
      <p:sp>
        <p:nvSpPr>
          <p:cNvPr id="9" name="TextBox 9"/>
          <p:cNvSpPr txBox="1"/>
          <p:nvPr/>
        </p:nvSpPr>
        <p:spPr>
          <a:xfrm>
            <a:off x="5065349" y="8427295"/>
            <a:ext cx="1896747" cy="1011011"/>
          </a:xfrm>
          <a:prstGeom prst="rect">
            <a:avLst/>
          </a:prstGeom>
        </p:spPr>
        <p:txBody>
          <a:bodyPr lIns="0" tIns="0" rIns="0" bIns="0" rtlCol="0" anchor="t">
            <a:spAutoFit/>
          </a:bodyPr>
          <a:lstStyle/>
          <a:p>
            <a:pPr>
              <a:lnSpc>
                <a:spcPts val="2706"/>
              </a:lnSpc>
              <a:spcBef>
                <a:spcPct val="0"/>
              </a:spcBef>
            </a:pPr>
            <a:r>
              <a:rPr lang="en-US" sz="1640" spc="131">
                <a:solidFill>
                  <a:srgbClr val="FFFFFF"/>
                </a:solidFill>
                <a:latin typeface="Roboto"/>
              </a:rPr>
              <a:t>SESSION:2018-19</a:t>
            </a:r>
          </a:p>
          <a:p>
            <a:pPr>
              <a:lnSpc>
                <a:spcPts val="2706"/>
              </a:lnSpc>
              <a:spcBef>
                <a:spcPct val="0"/>
              </a:spcBef>
            </a:pPr>
            <a:r>
              <a:rPr lang="en-US" sz="1640" spc="131">
                <a:solidFill>
                  <a:srgbClr val="FFFFFF"/>
                </a:solidFill>
                <a:latin typeface="Roboto"/>
              </a:rPr>
              <a:t>DEPT :CSE</a:t>
            </a:r>
          </a:p>
          <a:p>
            <a:pPr>
              <a:lnSpc>
                <a:spcPts val="2706"/>
              </a:lnSpc>
              <a:spcBef>
                <a:spcPct val="0"/>
              </a:spcBef>
            </a:pPr>
            <a:r>
              <a:rPr lang="en-US" sz="1640" spc="131">
                <a:solidFill>
                  <a:srgbClr val="FFFFFF"/>
                </a:solidFill>
                <a:latin typeface="Roboto"/>
              </a:rPr>
              <a:t>BATCH: 8TH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13C61"/>
        </a:solidFill>
        <a:effectLst/>
      </p:bgPr>
    </p:bg>
    <p:spTree>
      <p:nvGrpSpPr>
        <p:cNvPr id="1" name=""/>
        <p:cNvGrpSpPr/>
        <p:nvPr/>
      </p:nvGrpSpPr>
      <p:grpSpPr>
        <a:xfrm>
          <a:off x="0" y="0"/>
          <a:ext cx="0" cy="0"/>
          <a:chOff x="0" y="0"/>
          <a:chExt cx="0" cy="0"/>
        </a:xfrm>
      </p:grpSpPr>
      <p:sp>
        <p:nvSpPr>
          <p:cNvPr id="2" name="TextBox 2"/>
          <p:cNvSpPr txBox="1"/>
          <p:nvPr/>
        </p:nvSpPr>
        <p:spPr>
          <a:xfrm>
            <a:off x="1028700" y="1009650"/>
            <a:ext cx="10348341" cy="476223"/>
          </a:xfrm>
          <a:prstGeom prst="rect">
            <a:avLst/>
          </a:prstGeom>
        </p:spPr>
        <p:txBody>
          <a:bodyPr lIns="0" tIns="0" rIns="0" bIns="0" rtlCol="0" anchor="t">
            <a:spAutoFit/>
          </a:bodyPr>
          <a:lstStyle/>
          <a:p>
            <a:pPr>
              <a:lnSpc>
                <a:spcPts val="3600"/>
              </a:lnSpc>
            </a:pPr>
            <a:r>
              <a:rPr lang="en-US" sz="3000" spc="60">
                <a:solidFill>
                  <a:srgbClr val="FFFFFF"/>
                </a:solidFill>
                <a:latin typeface="Roboto"/>
              </a:rPr>
              <a:t>Methodology</a:t>
            </a:r>
          </a:p>
        </p:txBody>
      </p:sp>
      <p:sp>
        <p:nvSpPr>
          <p:cNvPr id="3" name="AutoShape 3"/>
          <p:cNvSpPr/>
          <p:nvPr/>
        </p:nvSpPr>
        <p:spPr>
          <a:xfrm>
            <a:off x="0" y="0"/>
            <a:ext cx="436615" cy="10287000"/>
          </a:xfrm>
          <a:prstGeom prst="rect">
            <a:avLst/>
          </a:prstGeom>
          <a:solidFill>
            <a:srgbClr val="FFFFFF"/>
          </a:solidFill>
        </p:spPr>
      </p:sp>
      <p:sp>
        <p:nvSpPr>
          <p:cNvPr id="4" name="TextBox 4"/>
          <p:cNvSpPr txBox="1"/>
          <p:nvPr/>
        </p:nvSpPr>
        <p:spPr>
          <a:xfrm>
            <a:off x="1028700" y="1674071"/>
            <a:ext cx="15594213" cy="7047614"/>
          </a:xfrm>
          <a:prstGeom prst="rect">
            <a:avLst/>
          </a:prstGeom>
        </p:spPr>
        <p:txBody>
          <a:bodyPr lIns="0" tIns="0" rIns="0" bIns="0" rtlCol="0" anchor="t">
            <a:spAutoFit/>
          </a:bodyPr>
          <a:lstStyle/>
          <a:p>
            <a:pPr algn="just">
              <a:lnSpc>
                <a:spcPts val="3700"/>
              </a:lnSpc>
            </a:pPr>
            <a:r>
              <a:rPr lang="en-US" sz="2642">
                <a:solidFill>
                  <a:srgbClr val="FFFFFF"/>
                </a:solidFill>
                <a:latin typeface="Roboto"/>
              </a:rPr>
              <a:t>Step 1: At first you have to enter the website.</a:t>
            </a:r>
          </a:p>
          <a:p>
            <a:pPr algn="just">
              <a:lnSpc>
                <a:spcPts val="3700"/>
              </a:lnSpc>
            </a:pPr>
            <a:r>
              <a:rPr lang="en-US" sz="2642">
                <a:solidFill>
                  <a:srgbClr val="FFFFFF"/>
                </a:solidFill>
                <a:latin typeface="Roboto"/>
              </a:rPr>
              <a:t>Step 2: For Buy you have to log in/register on the website.</a:t>
            </a:r>
          </a:p>
          <a:p>
            <a:pPr algn="just">
              <a:lnSpc>
                <a:spcPts val="3700"/>
              </a:lnSpc>
            </a:pPr>
            <a:r>
              <a:rPr lang="en-US" sz="2642">
                <a:solidFill>
                  <a:srgbClr val="FFFFFF"/>
                </a:solidFill>
                <a:latin typeface="Roboto"/>
              </a:rPr>
              <a:t>Step 3: For completing our registration, you have to go registration page and fill the</a:t>
            </a:r>
          </a:p>
          <a:p>
            <a:pPr algn="just">
              <a:lnSpc>
                <a:spcPts val="3700"/>
              </a:lnSpc>
            </a:pPr>
            <a:r>
              <a:rPr lang="en-US" sz="2642">
                <a:solidFill>
                  <a:srgbClr val="FFFFFF"/>
                </a:solidFill>
                <a:latin typeface="Roboto"/>
              </a:rPr>
              <a:t>boxes with the required information.</a:t>
            </a:r>
          </a:p>
          <a:p>
            <a:pPr algn="just">
              <a:lnSpc>
                <a:spcPts val="3700"/>
              </a:lnSpc>
            </a:pPr>
            <a:r>
              <a:rPr lang="en-US" sz="2642">
                <a:solidFill>
                  <a:srgbClr val="FFFFFF"/>
                </a:solidFill>
                <a:latin typeface="Roboto"/>
              </a:rPr>
              <a:t>Step 4: For searching the desired car you can use the search icon from the dashboard or</a:t>
            </a:r>
          </a:p>
          <a:p>
            <a:pPr algn="just">
              <a:lnSpc>
                <a:spcPts val="3700"/>
              </a:lnSpc>
            </a:pPr>
            <a:r>
              <a:rPr lang="en-US" sz="2642">
                <a:solidFill>
                  <a:srgbClr val="FFFFFF"/>
                </a:solidFill>
                <a:latin typeface="Roboto"/>
              </a:rPr>
              <a:t>the advanced filter section from the home page.</a:t>
            </a:r>
          </a:p>
          <a:p>
            <a:pPr algn="just">
              <a:lnSpc>
                <a:spcPts val="3700"/>
              </a:lnSpc>
            </a:pPr>
            <a:r>
              <a:rPr lang="en-US" sz="2642">
                <a:solidFill>
                  <a:srgbClr val="FFFFFF"/>
                </a:solidFill>
                <a:latin typeface="Roboto"/>
              </a:rPr>
              <a:t>Step5: Then the website shows a single-car page. This page shows you particular car</a:t>
            </a:r>
          </a:p>
          <a:p>
            <a:pPr algn="just">
              <a:lnSpc>
                <a:spcPts val="3700"/>
              </a:lnSpc>
            </a:pPr>
            <a:r>
              <a:rPr lang="en-US" sz="2642">
                <a:solidFill>
                  <a:srgbClr val="FFFFFF"/>
                </a:solidFill>
                <a:latin typeface="Roboto"/>
              </a:rPr>
              <a:t>details on the left side and there is a send message button. If the customer wants to send a</a:t>
            </a:r>
          </a:p>
          <a:p>
            <a:pPr algn="just">
              <a:lnSpc>
                <a:spcPts val="3700"/>
              </a:lnSpc>
            </a:pPr>
            <a:r>
              <a:rPr lang="en-US" sz="2642">
                <a:solidFill>
                  <a:srgbClr val="FFFFFF"/>
                </a:solidFill>
                <a:latin typeface="Roboto"/>
              </a:rPr>
              <a:t>message to the car owner then the customer can send a message with the help of that</a:t>
            </a:r>
          </a:p>
          <a:p>
            <a:pPr algn="just">
              <a:lnSpc>
                <a:spcPts val="3700"/>
              </a:lnSpc>
            </a:pPr>
            <a:r>
              <a:rPr lang="en-US" sz="2642">
                <a:solidFill>
                  <a:srgbClr val="FFFFFF"/>
                </a:solidFill>
                <a:latin typeface="Roboto"/>
              </a:rPr>
              <a:t>button.</a:t>
            </a:r>
          </a:p>
          <a:p>
            <a:pPr algn="just">
              <a:lnSpc>
                <a:spcPts val="3700"/>
              </a:lnSpc>
            </a:pPr>
            <a:r>
              <a:rPr lang="en-US" sz="2642">
                <a:solidFill>
                  <a:srgbClr val="FFFFFF"/>
                </a:solidFill>
                <a:latin typeface="Roboto"/>
              </a:rPr>
              <a:t>Step 6: To Contract with the car dealer, the customer can use the contract menu from the</a:t>
            </a:r>
          </a:p>
          <a:p>
            <a:pPr algn="just">
              <a:lnSpc>
                <a:spcPts val="3700"/>
              </a:lnSpc>
            </a:pPr>
            <a:r>
              <a:rPr lang="en-US" sz="2642">
                <a:solidFill>
                  <a:srgbClr val="FFFFFF"/>
                </a:solidFill>
                <a:latin typeface="Roboto"/>
              </a:rPr>
              <a:t>dashboard</a:t>
            </a:r>
          </a:p>
          <a:p>
            <a:pPr algn="just">
              <a:lnSpc>
                <a:spcPts val="3700"/>
              </a:lnSpc>
            </a:pPr>
            <a:r>
              <a:rPr lang="en-US" sz="2642">
                <a:solidFill>
                  <a:srgbClr val="FFFFFF"/>
                </a:solidFill>
                <a:latin typeface="Roboto"/>
              </a:rPr>
              <a:t>Step 7: To Return Home, the customer can click the home menu from the dashboard</a:t>
            </a:r>
          </a:p>
          <a:p>
            <a:pPr algn="just">
              <a:lnSpc>
                <a:spcPts val="3700"/>
              </a:lnSpc>
            </a:pPr>
            <a:r>
              <a:rPr lang="en-US" sz="2642">
                <a:solidFill>
                  <a:srgbClr val="FFFFFF"/>
                </a:solidFill>
                <a:latin typeface="Roboto"/>
              </a:rPr>
              <a:t>Step 8: To Exit the website, the customer can click the log out from the dashboard and exit</a:t>
            </a:r>
          </a:p>
          <a:p>
            <a:pPr algn="just">
              <a:lnSpc>
                <a:spcPts val="3700"/>
              </a:lnSpc>
            </a:pPr>
            <a:r>
              <a:rPr lang="en-US" sz="2642">
                <a:solidFill>
                  <a:srgbClr val="FFFFFF"/>
                </a:solidFill>
                <a:latin typeface="Roboto"/>
              </a:rPr>
              <a:t>The website.</a:t>
            </a:r>
          </a:p>
        </p:txBody>
      </p:sp>
      <p:sp>
        <p:nvSpPr>
          <p:cNvPr id="5" name="TextBox 5"/>
          <p:cNvSpPr txBox="1"/>
          <p:nvPr/>
        </p:nvSpPr>
        <p:spPr>
          <a:xfrm>
            <a:off x="591769" y="9800200"/>
            <a:ext cx="17428536" cy="280615"/>
          </a:xfrm>
          <a:prstGeom prst="rect">
            <a:avLst/>
          </a:prstGeom>
        </p:spPr>
        <p:txBody>
          <a:bodyPr lIns="0" tIns="0" rIns="0" bIns="0" rtlCol="0" anchor="t">
            <a:spAutoFit/>
          </a:bodyPr>
          <a:lstStyle/>
          <a:p>
            <a:pPr algn="ctr">
              <a:lnSpc>
                <a:spcPts val="2380"/>
              </a:lnSpc>
            </a:pPr>
            <a:r>
              <a:rPr lang="en-US" sz="1700">
                <a:solidFill>
                  <a:srgbClr val="FFFFFF"/>
                </a:solidFill>
                <a:latin typeface="Open Sans Light"/>
              </a:rPr>
              <a:t>Date: 4/21/2022                                                                                   A Car Trading Portal Using Django Web Framework                                                                                                 Page-10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13C61"/>
        </a:solidFill>
        <a:effectLst/>
      </p:bgPr>
    </p:bg>
    <p:spTree>
      <p:nvGrpSpPr>
        <p:cNvPr id="1" name=""/>
        <p:cNvGrpSpPr/>
        <p:nvPr/>
      </p:nvGrpSpPr>
      <p:grpSpPr>
        <a:xfrm>
          <a:off x="0" y="0"/>
          <a:ext cx="0" cy="0"/>
          <a:chOff x="0" y="0"/>
          <a:chExt cx="0" cy="0"/>
        </a:xfrm>
      </p:grpSpPr>
      <p:sp>
        <p:nvSpPr>
          <p:cNvPr id="2" name="AutoShape 2"/>
          <p:cNvSpPr/>
          <p:nvPr/>
        </p:nvSpPr>
        <p:spPr>
          <a:xfrm>
            <a:off x="0" y="0"/>
            <a:ext cx="398373" cy="10287000"/>
          </a:xfrm>
          <a:prstGeom prst="rect">
            <a:avLst/>
          </a:prstGeom>
          <a:solidFill>
            <a:srgbClr val="FFFFFF"/>
          </a:solidFill>
        </p:spPr>
      </p:sp>
      <p:pic>
        <p:nvPicPr>
          <p:cNvPr id="3" name="Picture 3"/>
          <p:cNvPicPr>
            <a:picLocks noChangeAspect="1"/>
          </p:cNvPicPr>
          <p:nvPr/>
        </p:nvPicPr>
        <p:blipFill>
          <a:blip r:embed="rId2"/>
          <a:srcRect t="1707" r="6801" b="6081"/>
          <a:stretch>
            <a:fillRect/>
          </a:stretch>
        </p:blipFill>
        <p:spPr>
          <a:xfrm>
            <a:off x="5082596" y="586074"/>
            <a:ext cx="8122808" cy="8531440"/>
          </a:xfrm>
          <a:prstGeom prst="rect">
            <a:avLst/>
          </a:prstGeom>
        </p:spPr>
      </p:pic>
      <p:grpSp>
        <p:nvGrpSpPr>
          <p:cNvPr id="4" name="Group 4"/>
          <p:cNvGrpSpPr/>
          <p:nvPr/>
        </p:nvGrpSpPr>
        <p:grpSpPr>
          <a:xfrm>
            <a:off x="741885" y="166161"/>
            <a:ext cx="9794944" cy="1725077"/>
            <a:chOff x="0" y="0"/>
            <a:chExt cx="13059925" cy="2300103"/>
          </a:xfrm>
        </p:grpSpPr>
        <p:sp>
          <p:nvSpPr>
            <p:cNvPr id="5" name="TextBox 5"/>
            <p:cNvSpPr txBox="1"/>
            <p:nvPr/>
          </p:nvSpPr>
          <p:spPr>
            <a:xfrm>
              <a:off x="0" y="-9525"/>
              <a:ext cx="13059925" cy="708025"/>
            </a:xfrm>
            <a:prstGeom prst="rect">
              <a:avLst/>
            </a:prstGeom>
          </p:spPr>
          <p:txBody>
            <a:bodyPr lIns="0" tIns="0" rIns="0" bIns="0" rtlCol="0" anchor="t">
              <a:spAutoFit/>
            </a:bodyPr>
            <a:lstStyle/>
            <a:p>
              <a:pPr algn="l">
                <a:lnSpc>
                  <a:spcPts val="4126"/>
                </a:lnSpc>
              </a:pPr>
              <a:r>
                <a:rPr lang="en-US" sz="3438" spc="68">
                  <a:solidFill>
                    <a:srgbClr val="FFFFFF"/>
                  </a:solidFill>
                  <a:latin typeface="Arvo"/>
                </a:rPr>
                <a:t>Flow Chart</a:t>
              </a:r>
            </a:p>
          </p:txBody>
        </p:sp>
        <p:sp>
          <p:nvSpPr>
            <p:cNvPr id="6" name="TextBox 6"/>
            <p:cNvSpPr txBox="1"/>
            <p:nvPr/>
          </p:nvSpPr>
          <p:spPr>
            <a:xfrm>
              <a:off x="0" y="1826218"/>
              <a:ext cx="13059925" cy="473885"/>
            </a:xfrm>
            <a:prstGeom prst="rect">
              <a:avLst/>
            </a:prstGeom>
          </p:spPr>
          <p:txBody>
            <a:bodyPr lIns="0" tIns="0" rIns="0" bIns="0" rtlCol="0" anchor="t">
              <a:spAutoFit/>
            </a:bodyPr>
            <a:lstStyle/>
            <a:p>
              <a:pPr marL="0" lvl="0" indent="0" algn="l">
                <a:lnSpc>
                  <a:spcPts val="3129"/>
                </a:lnSpc>
              </a:pPr>
              <a:endParaRPr/>
            </a:p>
          </p:txBody>
        </p:sp>
      </p:grpSp>
      <p:sp>
        <p:nvSpPr>
          <p:cNvPr id="7" name="TextBox 7"/>
          <p:cNvSpPr txBox="1"/>
          <p:nvPr/>
        </p:nvSpPr>
        <p:spPr>
          <a:xfrm>
            <a:off x="5362655" y="9220200"/>
            <a:ext cx="7730944" cy="323213"/>
          </a:xfrm>
          <a:prstGeom prst="rect">
            <a:avLst/>
          </a:prstGeom>
        </p:spPr>
        <p:txBody>
          <a:bodyPr lIns="0" tIns="0" rIns="0" bIns="0" rtlCol="0" anchor="t">
            <a:spAutoFit/>
          </a:bodyPr>
          <a:lstStyle/>
          <a:p>
            <a:pPr algn="ctr">
              <a:lnSpc>
                <a:spcPts val="2660"/>
              </a:lnSpc>
            </a:pPr>
            <a:r>
              <a:rPr lang="en-US" sz="1900">
                <a:solidFill>
                  <a:srgbClr val="FFFFFF"/>
                </a:solidFill>
                <a:latin typeface="Open Sans Bold"/>
              </a:rPr>
              <a:t>Figure-1:Flow chart of Employee Car Web Portal Web Application</a:t>
            </a:r>
          </a:p>
        </p:txBody>
      </p:sp>
      <p:sp>
        <p:nvSpPr>
          <p:cNvPr id="8" name="TextBox 8"/>
          <p:cNvSpPr txBox="1"/>
          <p:nvPr/>
        </p:nvSpPr>
        <p:spPr>
          <a:xfrm>
            <a:off x="591769" y="9800200"/>
            <a:ext cx="17428536" cy="280615"/>
          </a:xfrm>
          <a:prstGeom prst="rect">
            <a:avLst/>
          </a:prstGeom>
        </p:spPr>
        <p:txBody>
          <a:bodyPr lIns="0" tIns="0" rIns="0" bIns="0" rtlCol="0" anchor="t">
            <a:spAutoFit/>
          </a:bodyPr>
          <a:lstStyle/>
          <a:p>
            <a:pPr algn="ctr">
              <a:lnSpc>
                <a:spcPts val="2380"/>
              </a:lnSpc>
            </a:pPr>
            <a:r>
              <a:rPr lang="en-US" sz="1700">
                <a:solidFill>
                  <a:srgbClr val="FFFFFF"/>
                </a:solidFill>
                <a:latin typeface="Open Sans Light"/>
              </a:rPr>
              <a:t>Date: 4/21/2022                                                                                   A Car Trading Portal Using Django Web Framework                                                                                                 Page-11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13C61"/>
        </a:solidFill>
        <a:effectLst/>
      </p:bgPr>
    </p:bg>
    <p:spTree>
      <p:nvGrpSpPr>
        <p:cNvPr id="1" name=""/>
        <p:cNvGrpSpPr/>
        <p:nvPr/>
      </p:nvGrpSpPr>
      <p:grpSpPr>
        <a:xfrm>
          <a:off x="0" y="0"/>
          <a:ext cx="0" cy="0"/>
          <a:chOff x="0" y="0"/>
          <a:chExt cx="0" cy="0"/>
        </a:xfrm>
      </p:grpSpPr>
      <p:sp>
        <p:nvSpPr>
          <p:cNvPr id="2" name="AutoShape 2"/>
          <p:cNvSpPr/>
          <p:nvPr/>
        </p:nvSpPr>
        <p:spPr>
          <a:xfrm>
            <a:off x="0" y="0"/>
            <a:ext cx="723431" cy="10287000"/>
          </a:xfrm>
          <a:prstGeom prst="rect">
            <a:avLst/>
          </a:prstGeom>
          <a:solidFill>
            <a:srgbClr val="FFFFFF"/>
          </a:solidFill>
        </p:spPr>
      </p:sp>
      <p:pic>
        <p:nvPicPr>
          <p:cNvPr id="3" name="Picture 3"/>
          <p:cNvPicPr>
            <a:picLocks noChangeAspect="1"/>
          </p:cNvPicPr>
          <p:nvPr/>
        </p:nvPicPr>
        <p:blipFill>
          <a:blip r:embed="rId2"/>
          <a:srcRect/>
          <a:stretch>
            <a:fillRect/>
          </a:stretch>
        </p:blipFill>
        <p:spPr>
          <a:xfrm>
            <a:off x="6601042" y="1839094"/>
            <a:ext cx="6584308" cy="6041174"/>
          </a:xfrm>
          <a:prstGeom prst="rect">
            <a:avLst/>
          </a:prstGeom>
        </p:spPr>
      </p:pic>
      <p:sp>
        <p:nvSpPr>
          <p:cNvPr id="4" name="TextBox 4"/>
          <p:cNvSpPr txBox="1"/>
          <p:nvPr/>
        </p:nvSpPr>
        <p:spPr>
          <a:xfrm>
            <a:off x="1152547" y="509286"/>
            <a:ext cx="8363822" cy="676275"/>
          </a:xfrm>
          <a:prstGeom prst="rect">
            <a:avLst/>
          </a:prstGeom>
        </p:spPr>
        <p:txBody>
          <a:bodyPr lIns="0" tIns="0" rIns="0" bIns="0" rtlCol="0" anchor="t">
            <a:spAutoFit/>
          </a:bodyPr>
          <a:lstStyle/>
          <a:p>
            <a:pPr>
              <a:lnSpc>
                <a:spcPts val="5284"/>
              </a:lnSpc>
            </a:pPr>
            <a:r>
              <a:rPr lang="en-US" sz="4403" spc="88">
                <a:solidFill>
                  <a:srgbClr val="FFFFFF"/>
                </a:solidFill>
                <a:latin typeface="Arvo"/>
              </a:rPr>
              <a:t>Use Case Diagram</a:t>
            </a:r>
          </a:p>
        </p:txBody>
      </p:sp>
      <p:sp>
        <p:nvSpPr>
          <p:cNvPr id="5" name="TextBox 5"/>
          <p:cNvSpPr txBox="1"/>
          <p:nvPr/>
        </p:nvSpPr>
        <p:spPr>
          <a:xfrm>
            <a:off x="5444047" y="8364997"/>
            <a:ext cx="8898298" cy="396157"/>
          </a:xfrm>
          <a:prstGeom prst="rect">
            <a:avLst/>
          </a:prstGeom>
        </p:spPr>
        <p:txBody>
          <a:bodyPr lIns="0" tIns="0" rIns="0" bIns="0" rtlCol="0" anchor="t">
            <a:spAutoFit/>
          </a:bodyPr>
          <a:lstStyle/>
          <a:p>
            <a:pPr algn="ctr">
              <a:lnSpc>
                <a:spcPts val="3360"/>
              </a:lnSpc>
            </a:pPr>
            <a:r>
              <a:rPr lang="en-US" sz="2400">
                <a:solidFill>
                  <a:srgbClr val="FFFFFF"/>
                </a:solidFill>
                <a:latin typeface="Open Sans Bold"/>
              </a:rPr>
              <a:t>Figure-2:Use Case Diagram of Car Trading Web Application </a:t>
            </a:r>
          </a:p>
        </p:txBody>
      </p:sp>
      <p:sp>
        <p:nvSpPr>
          <p:cNvPr id="6" name="TextBox 6"/>
          <p:cNvSpPr txBox="1"/>
          <p:nvPr/>
        </p:nvSpPr>
        <p:spPr>
          <a:xfrm>
            <a:off x="591769" y="9800200"/>
            <a:ext cx="17428536" cy="280615"/>
          </a:xfrm>
          <a:prstGeom prst="rect">
            <a:avLst/>
          </a:prstGeom>
        </p:spPr>
        <p:txBody>
          <a:bodyPr lIns="0" tIns="0" rIns="0" bIns="0" rtlCol="0" anchor="t">
            <a:spAutoFit/>
          </a:bodyPr>
          <a:lstStyle/>
          <a:p>
            <a:pPr algn="ctr">
              <a:lnSpc>
                <a:spcPts val="2380"/>
              </a:lnSpc>
            </a:pPr>
            <a:r>
              <a:rPr lang="en-US" sz="1700">
                <a:solidFill>
                  <a:srgbClr val="FFFFFF"/>
                </a:solidFill>
                <a:latin typeface="Open Sans Light"/>
              </a:rPr>
              <a:t>Date: 4/21/2022                                                                                   A Car Trading Portal Using Django Web Framework                                                                                                 Page-12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13C61"/>
        </a:solidFill>
        <a:effectLst/>
      </p:bgPr>
    </p:bg>
    <p:spTree>
      <p:nvGrpSpPr>
        <p:cNvPr id="1" name=""/>
        <p:cNvGrpSpPr/>
        <p:nvPr/>
      </p:nvGrpSpPr>
      <p:grpSpPr>
        <a:xfrm>
          <a:off x="0" y="0"/>
          <a:ext cx="0" cy="0"/>
          <a:chOff x="0" y="0"/>
          <a:chExt cx="0" cy="0"/>
        </a:xfrm>
      </p:grpSpPr>
      <p:sp>
        <p:nvSpPr>
          <p:cNvPr id="2" name="AutoShape 2"/>
          <p:cNvSpPr/>
          <p:nvPr/>
        </p:nvSpPr>
        <p:spPr>
          <a:xfrm>
            <a:off x="0" y="0"/>
            <a:ext cx="321889" cy="10287000"/>
          </a:xfrm>
          <a:prstGeom prst="rect">
            <a:avLst/>
          </a:prstGeom>
          <a:solidFill>
            <a:srgbClr val="FFFFFF"/>
          </a:solidFill>
        </p:spPr>
      </p:sp>
      <p:pic>
        <p:nvPicPr>
          <p:cNvPr id="3" name="Picture 3"/>
          <p:cNvPicPr>
            <a:picLocks noChangeAspect="1"/>
          </p:cNvPicPr>
          <p:nvPr/>
        </p:nvPicPr>
        <p:blipFill>
          <a:blip r:embed="rId2"/>
          <a:srcRect l="10592" r="5668" b="12262"/>
          <a:stretch>
            <a:fillRect/>
          </a:stretch>
        </p:blipFill>
        <p:spPr>
          <a:xfrm>
            <a:off x="4216928" y="1171153"/>
            <a:ext cx="10731693" cy="7346669"/>
          </a:xfrm>
          <a:prstGeom prst="rect">
            <a:avLst/>
          </a:prstGeom>
        </p:spPr>
      </p:pic>
      <p:grpSp>
        <p:nvGrpSpPr>
          <p:cNvPr id="4" name="Group 4"/>
          <p:cNvGrpSpPr/>
          <p:nvPr/>
        </p:nvGrpSpPr>
        <p:grpSpPr>
          <a:xfrm>
            <a:off x="1028700" y="379141"/>
            <a:ext cx="6376456" cy="1299118"/>
            <a:chOff x="0" y="0"/>
            <a:chExt cx="8501942" cy="1732157"/>
          </a:xfrm>
        </p:grpSpPr>
        <p:sp>
          <p:nvSpPr>
            <p:cNvPr id="5" name="TextBox 5"/>
            <p:cNvSpPr txBox="1"/>
            <p:nvPr/>
          </p:nvSpPr>
          <p:spPr>
            <a:xfrm>
              <a:off x="0" y="-9525"/>
              <a:ext cx="8501942" cy="695217"/>
            </a:xfrm>
            <a:prstGeom prst="rect">
              <a:avLst/>
            </a:prstGeom>
          </p:spPr>
          <p:txBody>
            <a:bodyPr lIns="0" tIns="0" rIns="0" bIns="0" rtlCol="0" anchor="t">
              <a:spAutoFit/>
            </a:bodyPr>
            <a:lstStyle/>
            <a:p>
              <a:pPr algn="l">
                <a:lnSpc>
                  <a:spcPts val="4092"/>
                </a:lnSpc>
              </a:pPr>
              <a:r>
                <a:rPr lang="en-US" sz="3410" spc="68">
                  <a:solidFill>
                    <a:srgbClr val="FFFFFF"/>
                  </a:solidFill>
                  <a:latin typeface="Arvo"/>
                </a:rPr>
                <a:t> Class Diagram</a:t>
              </a:r>
            </a:p>
          </p:txBody>
        </p:sp>
        <p:sp>
          <p:nvSpPr>
            <p:cNvPr id="6" name="TextBox 6"/>
            <p:cNvSpPr txBox="1"/>
            <p:nvPr/>
          </p:nvSpPr>
          <p:spPr>
            <a:xfrm>
              <a:off x="0" y="1418487"/>
              <a:ext cx="8501942" cy="313670"/>
            </a:xfrm>
            <a:prstGeom prst="rect">
              <a:avLst/>
            </a:prstGeom>
          </p:spPr>
          <p:txBody>
            <a:bodyPr lIns="0" tIns="0" rIns="0" bIns="0" rtlCol="0" anchor="t">
              <a:spAutoFit/>
            </a:bodyPr>
            <a:lstStyle/>
            <a:p>
              <a:pPr marL="0" lvl="0" indent="0" algn="l">
                <a:lnSpc>
                  <a:spcPts val="2037"/>
                </a:lnSpc>
              </a:pPr>
              <a:endParaRPr/>
            </a:p>
          </p:txBody>
        </p:sp>
      </p:grpSp>
      <p:sp>
        <p:nvSpPr>
          <p:cNvPr id="7" name="TextBox 7"/>
          <p:cNvSpPr txBox="1"/>
          <p:nvPr/>
        </p:nvSpPr>
        <p:spPr>
          <a:xfrm>
            <a:off x="5271958" y="8479723"/>
            <a:ext cx="8898298" cy="396157"/>
          </a:xfrm>
          <a:prstGeom prst="rect">
            <a:avLst/>
          </a:prstGeom>
        </p:spPr>
        <p:txBody>
          <a:bodyPr lIns="0" tIns="0" rIns="0" bIns="0" rtlCol="0" anchor="t">
            <a:spAutoFit/>
          </a:bodyPr>
          <a:lstStyle/>
          <a:p>
            <a:pPr algn="ctr">
              <a:lnSpc>
                <a:spcPts val="3360"/>
              </a:lnSpc>
            </a:pPr>
            <a:r>
              <a:rPr lang="en-US" sz="2400">
                <a:solidFill>
                  <a:srgbClr val="FFFFFF"/>
                </a:solidFill>
                <a:latin typeface="Open Sans Bold"/>
              </a:rPr>
              <a:t>Figure-2:Use Case Diagram of Car Trading Web Application </a:t>
            </a:r>
          </a:p>
        </p:txBody>
      </p:sp>
      <p:sp>
        <p:nvSpPr>
          <p:cNvPr id="8" name="TextBox 8"/>
          <p:cNvSpPr txBox="1"/>
          <p:nvPr/>
        </p:nvSpPr>
        <p:spPr>
          <a:xfrm>
            <a:off x="591769" y="9800200"/>
            <a:ext cx="17428536" cy="280615"/>
          </a:xfrm>
          <a:prstGeom prst="rect">
            <a:avLst/>
          </a:prstGeom>
        </p:spPr>
        <p:txBody>
          <a:bodyPr lIns="0" tIns="0" rIns="0" bIns="0" rtlCol="0" anchor="t">
            <a:spAutoFit/>
          </a:bodyPr>
          <a:lstStyle/>
          <a:p>
            <a:pPr algn="ctr">
              <a:lnSpc>
                <a:spcPts val="2380"/>
              </a:lnSpc>
            </a:pPr>
            <a:r>
              <a:rPr lang="en-US" sz="1700">
                <a:solidFill>
                  <a:srgbClr val="FFFFFF"/>
                </a:solidFill>
                <a:latin typeface="Open Sans Light"/>
              </a:rPr>
              <a:t>Date: 4/21/2022                                                                                   A Car Trading Portal Using Django Web Framework                                                                                                 Page-13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13C61"/>
        </a:solidFill>
        <a:effectLst/>
      </p:bgPr>
    </p:bg>
    <p:spTree>
      <p:nvGrpSpPr>
        <p:cNvPr id="1" name=""/>
        <p:cNvGrpSpPr/>
        <p:nvPr/>
      </p:nvGrpSpPr>
      <p:grpSpPr>
        <a:xfrm>
          <a:off x="0" y="0"/>
          <a:ext cx="0" cy="0"/>
          <a:chOff x="0" y="0"/>
          <a:chExt cx="0" cy="0"/>
        </a:xfrm>
      </p:grpSpPr>
      <p:grpSp>
        <p:nvGrpSpPr>
          <p:cNvPr id="2" name="Group 2"/>
          <p:cNvGrpSpPr/>
          <p:nvPr/>
        </p:nvGrpSpPr>
        <p:grpSpPr>
          <a:xfrm>
            <a:off x="1697320" y="3886834"/>
            <a:ext cx="3388048" cy="4359851"/>
            <a:chOff x="0" y="0"/>
            <a:chExt cx="3133810" cy="4032689"/>
          </a:xfrm>
        </p:grpSpPr>
        <p:sp>
          <p:nvSpPr>
            <p:cNvPr id="3" name="Freeform 3"/>
            <p:cNvSpPr/>
            <p:nvPr/>
          </p:nvSpPr>
          <p:spPr>
            <a:xfrm>
              <a:off x="0" y="0"/>
              <a:ext cx="3133810" cy="4032689"/>
            </a:xfrm>
            <a:custGeom>
              <a:avLst/>
              <a:gdLst/>
              <a:ahLst/>
              <a:cxnLst/>
              <a:rect l="l" t="t" r="r" b="b"/>
              <a:pathLst>
                <a:path w="3133810" h="4032689">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89"/>
                    <a:pt x="3009350" y="4032689"/>
                  </a:cubicBezTo>
                  <a:close/>
                </a:path>
              </a:pathLst>
            </a:custGeom>
            <a:solidFill>
              <a:srgbClr val="737373"/>
            </a:solidFill>
          </p:spPr>
        </p:sp>
      </p:grpSp>
      <p:grpSp>
        <p:nvGrpSpPr>
          <p:cNvPr id="4" name="Group 4"/>
          <p:cNvGrpSpPr/>
          <p:nvPr/>
        </p:nvGrpSpPr>
        <p:grpSpPr>
          <a:xfrm>
            <a:off x="9367528" y="3886834"/>
            <a:ext cx="3388048" cy="4359851"/>
            <a:chOff x="0" y="0"/>
            <a:chExt cx="3133810" cy="4032689"/>
          </a:xfrm>
        </p:grpSpPr>
        <p:sp>
          <p:nvSpPr>
            <p:cNvPr id="5" name="Freeform 5"/>
            <p:cNvSpPr/>
            <p:nvPr/>
          </p:nvSpPr>
          <p:spPr>
            <a:xfrm>
              <a:off x="0" y="0"/>
              <a:ext cx="3133810" cy="4032689"/>
            </a:xfrm>
            <a:custGeom>
              <a:avLst/>
              <a:gdLst/>
              <a:ahLst/>
              <a:cxnLst/>
              <a:rect l="l" t="t" r="r" b="b"/>
              <a:pathLst>
                <a:path w="3133810" h="4032689">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89"/>
                    <a:pt x="3009350" y="4032689"/>
                  </a:cubicBezTo>
                  <a:close/>
                </a:path>
              </a:pathLst>
            </a:custGeom>
            <a:solidFill>
              <a:srgbClr val="737373"/>
            </a:solidFill>
          </p:spPr>
        </p:sp>
      </p:grpSp>
      <p:grpSp>
        <p:nvGrpSpPr>
          <p:cNvPr id="6" name="Group 6"/>
          <p:cNvGrpSpPr/>
          <p:nvPr/>
        </p:nvGrpSpPr>
        <p:grpSpPr>
          <a:xfrm>
            <a:off x="13202632" y="3886834"/>
            <a:ext cx="3388048" cy="4359851"/>
            <a:chOff x="0" y="0"/>
            <a:chExt cx="3133810" cy="4032689"/>
          </a:xfrm>
        </p:grpSpPr>
        <p:sp>
          <p:nvSpPr>
            <p:cNvPr id="7" name="Freeform 7"/>
            <p:cNvSpPr/>
            <p:nvPr/>
          </p:nvSpPr>
          <p:spPr>
            <a:xfrm>
              <a:off x="0" y="0"/>
              <a:ext cx="3133810" cy="4032689"/>
            </a:xfrm>
            <a:custGeom>
              <a:avLst/>
              <a:gdLst/>
              <a:ahLst/>
              <a:cxnLst/>
              <a:rect l="l" t="t" r="r" b="b"/>
              <a:pathLst>
                <a:path w="3133810" h="4032689">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89"/>
                    <a:pt x="3009350" y="4032689"/>
                  </a:cubicBezTo>
                  <a:close/>
                </a:path>
              </a:pathLst>
            </a:custGeom>
            <a:solidFill>
              <a:srgbClr val="737373"/>
            </a:solidFill>
          </p:spPr>
        </p:sp>
      </p:grpSp>
      <p:grpSp>
        <p:nvGrpSpPr>
          <p:cNvPr id="8" name="Group 8"/>
          <p:cNvGrpSpPr/>
          <p:nvPr/>
        </p:nvGrpSpPr>
        <p:grpSpPr>
          <a:xfrm>
            <a:off x="5532424" y="3886834"/>
            <a:ext cx="3388048" cy="4359851"/>
            <a:chOff x="0" y="0"/>
            <a:chExt cx="3133810" cy="4032689"/>
          </a:xfrm>
        </p:grpSpPr>
        <p:sp>
          <p:nvSpPr>
            <p:cNvPr id="9" name="Freeform 9"/>
            <p:cNvSpPr/>
            <p:nvPr/>
          </p:nvSpPr>
          <p:spPr>
            <a:xfrm>
              <a:off x="0" y="0"/>
              <a:ext cx="3133810" cy="4032689"/>
            </a:xfrm>
            <a:custGeom>
              <a:avLst/>
              <a:gdLst/>
              <a:ahLst/>
              <a:cxnLst/>
              <a:rect l="l" t="t" r="r" b="b"/>
              <a:pathLst>
                <a:path w="3133810" h="4032689">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89"/>
                    <a:pt x="3009350" y="4032689"/>
                  </a:cubicBezTo>
                  <a:close/>
                </a:path>
              </a:pathLst>
            </a:custGeom>
            <a:solidFill>
              <a:srgbClr val="737373"/>
            </a:solidFill>
          </p:spPr>
        </p:sp>
      </p:grpSp>
      <p:sp>
        <p:nvSpPr>
          <p:cNvPr id="10" name="TextBox 10"/>
          <p:cNvSpPr txBox="1"/>
          <p:nvPr/>
        </p:nvSpPr>
        <p:spPr>
          <a:xfrm>
            <a:off x="1017213" y="1019175"/>
            <a:ext cx="12392938" cy="828621"/>
          </a:xfrm>
          <a:prstGeom prst="rect">
            <a:avLst/>
          </a:prstGeom>
        </p:spPr>
        <p:txBody>
          <a:bodyPr lIns="0" tIns="0" rIns="0" bIns="0" rtlCol="0" anchor="t">
            <a:spAutoFit/>
          </a:bodyPr>
          <a:lstStyle/>
          <a:p>
            <a:pPr marL="0" lvl="0" indent="0">
              <a:lnSpc>
                <a:spcPts val="6480"/>
              </a:lnSpc>
              <a:spcBef>
                <a:spcPct val="0"/>
              </a:spcBef>
            </a:pPr>
            <a:r>
              <a:rPr lang="en-US" sz="5400" spc="540">
                <a:solidFill>
                  <a:srgbClr val="FFFFFF"/>
                </a:solidFill>
                <a:latin typeface="Arvo"/>
              </a:rPr>
              <a:t>Used Technology</a:t>
            </a:r>
          </a:p>
        </p:txBody>
      </p:sp>
      <p:sp>
        <p:nvSpPr>
          <p:cNvPr id="11" name="TextBox 11"/>
          <p:cNvSpPr txBox="1"/>
          <p:nvPr/>
        </p:nvSpPr>
        <p:spPr>
          <a:xfrm>
            <a:off x="2021039" y="4950977"/>
            <a:ext cx="2715079" cy="2980675"/>
          </a:xfrm>
          <a:prstGeom prst="rect">
            <a:avLst/>
          </a:prstGeom>
        </p:spPr>
        <p:txBody>
          <a:bodyPr lIns="0" tIns="0" rIns="0" bIns="0" rtlCol="0" anchor="t">
            <a:spAutoFit/>
          </a:bodyPr>
          <a:lstStyle/>
          <a:p>
            <a:pPr marL="647703" lvl="1" indent="-323852" algn="just">
              <a:lnSpc>
                <a:spcPts val="3900"/>
              </a:lnSpc>
              <a:buFont typeface="Arial"/>
              <a:buChar char="•"/>
            </a:pPr>
            <a:r>
              <a:rPr lang="en-US" sz="3000" spc="75">
                <a:solidFill>
                  <a:srgbClr val="FFFFFF"/>
                </a:solidFill>
                <a:latin typeface="Roboto"/>
              </a:rPr>
              <a:t>Atom</a:t>
            </a:r>
          </a:p>
          <a:p>
            <a:pPr marL="647703" lvl="1" indent="-323852" algn="just">
              <a:lnSpc>
                <a:spcPts val="3900"/>
              </a:lnSpc>
              <a:buFont typeface="Arial"/>
              <a:buChar char="•"/>
            </a:pPr>
            <a:r>
              <a:rPr lang="en-US" sz="3000" spc="75">
                <a:solidFill>
                  <a:srgbClr val="FFFFFF"/>
                </a:solidFill>
                <a:latin typeface="Roboto"/>
              </a:rPr>
              <a:t>Git</a:t>
            </a:r>
          </a:p>
          <a:p>
            <a:pPr marL="647703" lvl="1" indent="-323852" algn="just">
              <a:lnSpc>
                <a:spcPts val="3900"/>
              </a:lnSpc>
              <a:buFont typeface="Arial"/>
              <a:buChar char="•"/>
            </a:pPr>
            <a:r>
              <a:rPr lang="en-US" sz="3000" spc="75">
                <a:solidFill>
                  <a:srgbClr val="FFFFFF"/>
                </a:solidFill>
                <a:latin typeface="Roboto"/>
              </a:rPr>
              <a:t>pgAdmin</a:t>
            </a:r>
          </a:p>
          <a:p>
            <a:pPr marL="647703" lvl="1" indent="-323852" algn="just">
              <a:lnSpc>
                <a:spcPts val="3900"/>
              </a:lnSpc>
              <a:buFont typeface="Arial"/>
              <a:buChar char="•"/>
            </a:pPr>
            <a:r>
              <a:rPr lang="en-US" sz="3000" spc="75">
                <a:solidFill>
                  <a:srgbClr val="FFFFFF"/>
                </a:solidFill>
                <a:latin typeface="Roboto"/>
              </a:rPr>
              <a:t>Google Chrome</a:t>
            </a:r>
          </a:p>
          <a:p>
            <a:pPr marL="647703" lvl="1" indent="-323852" algn="just">
              <a:lnSpc>
                <a:spcPts val="3900"/>
              </a:lnSpc>
              <a:buFont typeface="Arial"/>
              <a:buChar char="•"/>
            </a:pPr>
            <a:r>
              <a:rPr lang="en-US" sz="3000" spc="75">
                <a:solidFill>
                  <a:srgbClr val="FFFFFF"/>
                </a:solidFill>
                <a:latin typeface="Roboto"/>
              </a:rPr>
              <a:t>Notepad++</a:t>
            </a:r>
          </a:p>
        </p:txBody>
      </p:sp>
      <p:sp>
        <p:nvSpPr>
          <p:cNvPr id="12" name="TextBox 12"/>
          <p:cNvSpPr txBox="1"/>
          <p:nvPr/>
        </p:nvSpPr>
        <p:spPr>
          <a:xfrm>
            <a:off x="2370289" y="4024387"/>
            <a:ext cx="2715079" cy="573296"/>
          </a:xfrm>
          <a:prstGeom prst="rect">
            <a:avLst/>
          </a:prstGeom>
        </p:spPr>
        <p:txBody>
          <a:bodyPr lIns="0" tIns="0" rIns="0" bIns="0" rtlCol="0" anchor="t">
            <a:spAutoFit/>
          </a:bodyPr>
          <a:lstStyle/>
          <a:p>
            <a:pPr marL="0" lvl="1" indent="0">
              <a:lnSpc>
                <a:spcPts val="4710"/>
              </a:lnSpc>
              <a:spcBef>
                <a:spcPct val="0"/>
              </a:spcBef>
            </a:pPr>
            <a:r>
              <a:rPr lang="en-US" sz="3000" spc="75">
                <a:solidFill>
                  <a:srgbClr val="FFFFFF"/>
                </a:solidFill>
                <a:latin typeface="Roboto"/>
              </a:rPr>
              <a:t>SOFTWARE</a:t>
            </a:r>
          </a:p>
        </p:txBody>
      </p:sp>
      <p:sp>
        <p:nvSpPr>
          <p:cNvPr id="13" name="TextBox 13"/>
          <p:cNvSpPr txBox="1"/>
          <p:nvPr/>
        </p:nvSpPr>
        <p:spPr>
          <a:xfrm>
            <a:off x="9672392" y="5352277"/>
            <a:ext cx="2752790" cy="2579376"/>
          </a:xfrm>
          <a:prstGeom prst="rect">
            <a:avLst/>
          </a:prstGeom>
        </p:spPr>
        <p:txBody>
          <a:bodyPr lIns="0" tIns="0" rIns="0" bIns="0" rtlCol="0" anchor="t">
            <a:spAutoFit/>
          </a:bodyPr>
          <a:lstStyle/>
          <a:p>
            <a:pPr marL="673087" lvl="1" indent="-336543">
              <a:lnSpc>
                <a:spcPts val="4052"/>
              </a:lnSpc>
              <a:buFont typeface="Arial"/>
              <a:buChar char="•"/>
            </a:pPr>
            <a:r>
              <a:rPr lang="en-US" sz="3117" spc="77">
                <a:solidFill>
                  <a:srgbClr val="FFFFFF"/>
                </a:solidFill>
                <a:latin typeface="Roboto"/>
              </a:rPr>
              <a:t>HTML</a:t>
            </a:r>
          </a:p>
          <a:p>
            <a:pPr marL="673087" lvl="1" indent="-336543">
              <a:lnSpc>
                <a:spcPts val="4052"/>
              </a:lnSpc>
              <a:buFont typeface="Arial"/>
              <a:buChar char="•"/>
            </a:pPr>
            <a:r>
              <a:rPr lang="en-US" sz="3117" spc="77">
                <a:solidFill>
                  <a:srgbClr val="FFFFFF"/>
                </a:solidFill>
                <a:latin typeface="Roboto"/>
              </a:rPr>
              <a:t>CSS</a:t>
            </a:r>
          </a:p>
          <a:p>
            <a:pPr marL="673087" lvl="1" indent="-336543">
              <a:lnSpc>
                <a:spcPts val="4052"/>
              </a:lnSpc>
              <a:buFont typeface="Arial"/>
              <a:buChar char="•"/>
            </a:pPr>
            <a:r>
              <a:rPr lang="en-US" sz="3117" spc="77">
                <a:solidFill>
                  <a:srgbClr val="FFFFFF"/>
                </a:solidFill>
                <a:latin typeface="Roboto"/>
              </a:rPr>
              <a:t>JavaScript</a:t>
            </a:r>
          </a:p>
          <a:p>
            <a:pPr marL="673087" lvl="1" indent="-336543">
              <a:lnSpc>
                <a:spcPts val="4052"/>
              </a:lnSpc>
              <a:buFont typeface="Arial"/>
              <a:buChar char="•"/>
            </a:pPr>
            <a:r>
              <a:rPr lang="en-US" sz="3117" spc="77">
                <a:solidFill>
                  <a:srgbClr val="FFFFFF"/>
                </a:solidFill>
                <a:latin typeface="Roboto"/>
              </a:rPr>
              <a:t>Python</a:t>
            </a:r>
          </a:p>
          <a:p>
            <a:pPr algn="l">
              <a:lnSpc>
                <a:spcPts val="4052"/>
              </a:lnSpc>
            </a:pPr>
            <a:endParaRPr/>
          </a:p>
        </p:txBody>
      </p:sp>
      <p:sp>
        <p:nvSpPr>
          <p:cNvPr id="14" name="TextBox 14"/>
          <p:cNvSpPr txBox="1"/>
          <p:nvPr/>
        </p:nvSpPr>
        <p:spPr>
          <a:xfrm>
            <a:off x="9516622" y="4051980"/>
            <a:ext cx="3064329" cy="946623"/>
          </a:xfrm>
          <a:prstGeom prst="rect">
            <a:avLst/>
          </a:prstGeom>
        </p:spPr>
        <p:txBody>
          <a:bodyPr lIns="0" tIns="0" rIns="0" bIns="0" rtlCol="0" anchor="t">
            <a:spAutoFit/>
          </a:bodyPr>
          <a:lstStyle/>
          <a:p>
            <a:pPr>
              <a:lnSpc>
                <a:spcPts val="3720"/>
              </a:lnSpc>
            </a:pPr>
            <a:r>
              <a:rPr lang="en-US" sz="3000" spc="75">
                <a:solidFill>
                  <a:srgbClr val="FFFFFF"/>
                </a:solidFill>
                <a:latin typeface="Roboto"/>
              </a:rPr>
              <a:t>PROGRAMING </a:t>
            </a:r>
          </a:p>
          <a:p>
            <a:pPr marL="0" lvl="1" indent="0">
              <a:lnSpc>
                <a:spcPts val="3720"/>
              </a:lnSpc>
            </a:pPr>
            <a:r>
              <a:rPr lang="en-US" sz="3000" spc="75">
                <a:solidFill>
                  <a:srgbClr val="FFFFFF"/>
                </a:solidFill>
                <a:latin typeface="Roboto"/>
              </a:rPr>
              <a:t>LANGUAGE</a:t>
            </a:r>
          </a:p>
        </p:txBody>
      </p:sp>
      <p:sp>
        <p:nvSpPr>
          <p:cNvPr id="15" name="TextBox 15"/>
          <p:cNvSpPr txBox="1"/>
          <p:nvPr/>
        </p:nvSpPr>
        <p:spPr>
          <a:xfrm>
            <a:off x="13364492" y="5352277"/>
            <a:ext cx="3064329" cy="1495100"/>
          </a:xfrm>
          <a:prstGeom prst="rect">
            <a:avLst/>
          </a:prstGeom>
        </p:spPr>
        <p:txBody>
          <a:bodyPr lIns="0" tIns="0" rIns="0" bIns="0" rtlCol="0" anchor="t">
            <a:spAutoFit/>
          </a:bodyPr>
          <a:lstStyle/>
          <a:p>
            <a:pPr marL="647703" lvl="1" indent="-323852">
              <a:lnSpc>
                <a:spcPts val="3900"/>
              </a:lnSpc>
              <a:buFont typeface="Arial"/>
              <a:buChar char="•"/>
            </a:pPr>
            <a:r>
              <a:rPr lang="en-US" sz="3000" spc="75">
                <a:solidFill>
                  <a:srgbClr val="FFFFFF"/>
                </a:solidFill>
                <a:latin typeface="Roboto"/>
              </a:rPr>
              <a:t>Django</a:t>
            </a:r>
          </a:p>
          <a:p>
            <a:pPr marL="647703" lvl="1" indent="-323852">
              <a:lnSpc>
                <a:spcPts val="3900"/>
              </a:lnSpc>
              <a:buFont typeface="Arial"/>
              <a:buChar char="•"/>
            </a:pPr>
            <a:r>
              <a:rPr lang="en-US" sz="3000" spc="75">
                <a:solidFill>
                  <a:srgbClr val="FFFFFF"/>
                </a:solidFill>
                <a:latin typeface="Roboto"/>
              </a:rPr>
              <a:t>Bootstrap</a:t>
            </a:r>
          </a:p>
          <a:p>
            <a:pPr marL="647703" lvl="1" indent="-323852" algn="l">
              <a:lnSpc>
                <a:spcPts val="3900"/>
              </a:lnSpc>
              <a:buFont typeface="Arial"/>
              <a:buChar char="•"/>
            </a:pPr>
            <a:r>
              <a:rPr lang="en-US" sz="3000" spc="75">
                <a:solidFill>
                  <a:srgbClr val="FFFFFF"/>
                </a:solidFill>
                <a:latin typeface="Roboto"/>
              </a:rPr>
              <a:t>Jqurey</a:t>
            </a:r>
          </a:p>
        </p:txBody>
      </p:sp>
      <p:sp>
        <p:nvSpPr>
          <p:cNvPr id="16" name="TextBox 16"/>
          <p:cNvSpPr txBox="1"/>
          <p:nvPr/>
        </p:nvSpPr>
        <p:spPr>
          <a:xfrm>
            <a:off x="13472322" y="4014862"/>
            <a:ext cx="2956498" cy="678561"/>
          </a:xfrm>
          <a:prstGeom prst="rect">
            <a:avLst/>
          </a:prstGeom>
        </p:spPr>
        <p:txBody>
          <a:bodyPr lIns="0" tIns="0" rIns="0" bIns="0" rtlCol="0" anchor="t">
            <a:spAutoFit/>
          </a:bodyPr>
          <a:lstStyle/>
          <a:p>
            <a:pPr marL="0" lvl="1" indent="0">
              <a:lnSpc>
                <a:spcPts val="5652"/>
              </a:lnSpc>
              <a:spcBef>
                <a:spcPct val="0"/>
              </a:spcBef>
            </a:pPr>
            <a:r>
              <a:rPr lang="en-US" sz="3600" spc="89">
                <a:solidFill>
                  <a:srgbClr val="FFFFFF"/>
                </a:solidFill>
                <a:latin typeface="Roboto"/>
              </a:rPr>
              <a:t>Frameworks</a:t>
            </a:r>
          </a:p>
        </p:txBody>
      </p:sp>
      <p:sp>
        <p:nvSpPr>
          <p:cNvPr id="17" name="TextBox 17"/>
          <p:cNvSpPr txBox="1"/>
          <p:nvPr/>
        </p:nvSpPr>
        <p:spPr>
          <a:xfrm>
            <a:off x="5696819" y="5352277"/>
            <a:ext cx="2874403" cy="1495100"/>
          </a:xfrm>
          <a:prstGeom prst="rect">
            <a:avLst/>
          </a:prstGeom>
        </p:spPr>
        <p:txBody>
          <a:bodyPr lIns="0" tIns="0" rIns="0" bIns="0" rtlCol="0" anchor="t">
            <a:spAutoFit/>
          </a:bodyPr>
          <a:lstStyle/>
          <a:p>
            <a:pPr marL="647703" lvl="1" indent="-323852">
              <a:lnSpc>
                <a:spcPts val="3900"/>
              </a:lnSpc>
              <a:buFont typeface="Arial"/>
              <a:buChar char="•"/>
            </a:pPr>
            <a:r>
              <a:rPr lang="en-US" sz="3000" spc="75">
                <a:solidFill>
                  <a:srgbClr val="FFFFFF"/>
                </a:solidFill>
                <a:latin typeface="Roboto"/>
              </a:rPr>
              <a:t>PERSONAL COMPUTER</a:t>
            </a:r>
          </a:p>
          <a:p>
            <a:pPr algn="l">
              <a:lnSpc>
                <a:spcPts val="3900"/>
              </a:lnSpc>
            </a:pPr>
            <a:endParaRPr/>
          </a:p>
        </p:txBody>
      </p:sp>
      <p:sp>
        <p:nvSpPr>
          <p:cNvPr id="18" name="TextBox 18"/>
          <p:cNvSpPr txBox="1"/>
          <p:nvPr/>
        </p:nvSpPr>
        <p:spPr>
          <a:xfrm>
            <a:off x="5868909" y="4072257"/>
            <a:ext cx="2715079" cy="573296"/>
          </a:xfrm>
          <a:prstGeom prst="rect">
            <a:avLst/>
          </a:prstGeom>
        </p:spPr>
        <p:txBody>
          <a:bodyPr lIns="0" tIns="0" rIns="0" bIns="0" rtlCol="0" anchor="t">
            <a:spAutoFit/>
          </a:bodyPr>
          <a:lstStyle/>
          <a:p>
            <a:pPr marL="0" lvl="1" indent="0">
              <a:lnSpc>
                <a:spcPts val="4710"/>
              </a:lnSpc>
              <a:spcBef>
                <a:spcPct val="0"/>
              </a:spcBef>
            </a:pPr>
            <a:r>
              <a:rPr lang="en-US" sz="3000" spc="75">
                <a:solidFill>
                  <a:srgbClr val="FFFFFF"/>
                </a:solidFill>
                <a:latin typeface="Roboto"/>
              </a:rPr>
              <a:t>HARDWARE</a:t>
            </a:r>
          </a:p>
        </p:txBody>
      </p:sp>
      <p:sp>
        <p:nvSpPr>
          <p:cNvPr id="19" name="TextBox 19"/>
          <p:cNvSpPr txBox="1"/>
          <p:nvPr/>
        </p:nvSpPr>
        <p:spPr>
          <a:xfrm>
            <a:off x="591769" y="9800200"/>
            <a:ext cx="17428536" cy="280615"/>
          </a:xfrm>
          <a:prstGeom prst="rect">
            <a:avLst/>
          </a:prstGeom>
        </p:spPr>
        <p:txBody>
          <a:bodyPr lIns="0" tIns="0" rIns="0" bIns="0" rtlCol="0" anchor="t">
            <a:spAutoFit/>
          </a:bodyPr>
          <a:lstStyle/>
          <a:p>
            <a:pPr algn="ctr">
              <a:lnSpc>
                <a:spcPts val="2380"/>
              </a:lnSpc>
            </a:pPr>
            <a:r>
              <a:rPr lang="en-US" sz="1700">
                <a:solidFill>
                  <a:srgbClr val="FFFFFF"/>
                </a:solidFill>
                <a:latin typeface="Open Sans Light"/>
              </a:rPr>
              <a:t>Date: 4/21/2022                                                                                   A Car Trading Portal Using Django Web Framework                                                                                                 Page-14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0135817"/>
          </a:xfrm>
          <a:prstGeom prst="rect">
            <a:avLst/>
          </a:prstGeom>
          <a:solidFill>
            <a:srgbClr val="113C61"/>
          </a:solidFill>
        </p:spPr>
      </p:sp>
      <p:sp>
        <p:nvSpPr>
          <p:cNvPr id="3" name="TextBox 3"/>
          <p:cNvSpPr txBox="1"/>
          <p:nvPr/>
        </p:nvSpPr>
        <p:spPr>
          <a:xfrm>
            <a:off x="1028700" y="962025"/>
            <a:ext cx="9060725" cy="521967"/>
          </a:xfrm>
          <a:prstGeom prst="rect">
            <a:avLst/>
          </a:prstGeom>
        </p:spPr>
        <p:txBody>
          <a:bodyPr lIns="0" tIns="0" rIns="0" bIns="0" rtlCol="0" anchor="t">
            <a:spAutoFit/>
          </a:bodyPr>
          <a:lstStyle/>
          <a:p>
            <a:pPr algn="l">
              <a:lnSpc>
                <a:spcPts val="4140"/>
              </a:lnSpc>
            </a:pPr>
            <a:r>
              <a:rPr lang="en-US" sz="3000" spc="60">
                <a:solidFill>
                  <a:srgbClr val="FFFFFF"/>
                </a:solidFill>
                <a:latin typeface="Roboto"/>
              </a:rPr>
              <a:t>Features</a:t>
            </a:r>
          </a:p>
        </p:txBody>
      </p:sp>
      <p:sp>
        <p:nvSpPr>
          <p:cNvPr id="4" name="TextBox 4"/>
          <p:cNvSpPr txBox="1"/>
          <p:nvPr/>
        </p:nvSpPr>
        <p:spPr>
          <a:xfrm>
            <a:off x="1028700" y="2189198"/>
            <a:ext cx="13356809" cy="4470987"/>
          </a:xfrm>
          <a:prstGeom prst="rect">
            <a:avLst/>
          </a:prstGeom>
        </p:spPr>
        <p:txBody>
          <a:bodyPr lIns="0" tIns="0" rIns="0" bIns="0" rtlCol="0" anchor="t">
            <a:spAutoFit/>
          </a:bodyPr>
          <a:lstStyle/>
          <a:p>
            <a:pPr marL="534260" lvl="1" indent="-267130">
              <a:lnSpc>
                <a:spcPts val="3959"/>
              </a:lnSpc>
              <a:buFont typeface="Arial"/>
              <a:buChar char="•"/>
            </a:pPr>
            <a:r>
              <a:rPr lang="en-US" sz="2474" spc="123">
                <a:solidFill>
                  <a:srgbClr val="FFFFFF"/>
                </a:solidFill>
                <a:latin typeface="Roboto"/>
              </a:rPr>
              <a:t>Easy to use.</a:t>
            </a:r>
          </a:p>
          <a:p>
            <a:pPr marL="534260" lvl="1" indent="-267130">
              <a:lnSpc>
                <a:spcPts val="3959"/>
              </a:lnSpc>
              <a:buFont typeface="Arial"/>
              <a:buChar char="•"/>
            </a:pPr>
            <a:r>
              <a:rPr lang="en-US" sz="2474" spc="123">
                <a:solidFill>
                  <a:srgbClr val="FFFFFF"/>
                </a:solidFill>
                <a:latin typeface="Arimo"/>
              </a:rPr>
              <a:t>It is completely secure.</a:t>
            </a:r>
          </a:p>
          <a:p>
            <a:pPr marL="534260" lvl="1" indent="-267130">
              <a:lnSpc>
                <a:spcPts val="3959"/>
              </a:lnSpc>
              <a:buFont typeface="Arial"/>
              <a:buChar char="•"/>
            </a:pPr>
            <a:r>
              <a:rPr lang="en-US" sz="2474" spc="123">
                <a:solidFill>
                  <a:srgbClr val="FFFFFF"/>
                </a:solidFill>
                <a:latin typeface="Arimo"/>
              </a:rPr>
              <a:t>It is controlled by the admin.</a:t>
            </a:r>
          </a:p>
          <a:p>
            <a:pPr marL="534260" lvl="1" indent="-267130">
              <a:lnSpc>
                <a:spcPts val="3959"/>
              </a:lnSpc>
              <a:buFont typeface="Arial"/>
              <a:buChar char="•"/>
            </a:pPr>
            <a:r>
              <a:rPr lang="en-US" sz="2474" spc="123">
                <a:solidFill>
                  <a:srgbClr val="FFFFFF"/>
                </a:solidFill>
                <a:latin typeface="Arimo"/>
              </a:rPr>
              <a:t>This system is easily compatible with most of the web browsers.</a:t>
            </a:r>
          </a:p>
          <a:p>
            <a:pPr marL="534260" lvl="1" indent="-267130">
              <a:lnSpc>
                <a:spcPts val="3959"/>
              </a:lnSpc>
              <a:buFont typeface="Arial"/>
              <a:buChar char="•"/>
            </a:pPr>
            <a:r>
              <a:rPr lang="en-US" sz="2474" spc="123">
                <a:solidFill>
                  <a:srgbClr val="FFFFFF"/>
                </a:solidFill>
                <a:latin typeface="Arimo"/>
              </a:rPr>
              <a:t>Admin can view all the records whenever necessary with ease.</a:t>
            </a:r>
          </a:p>
          <a:p>
            <a:pPr marL="534260" lvl="1" indent="-267130">
              <a:lnSpc>
                <a:spcPts val="3959"/>
              </a:lnSpc>
              <a:buFont typeface="Arial"/>
              <a:buChar char="•"/>
            </a:pPr>
            <a:r>
              <a:rPr lang="en-US" sz="2474" spc="123">
                <a:solidFill>
                  <a:srgbClr val="FFFFFF"/>
                </a:solidFill>
                <a:latin typeface="Roboto"/>
              </a:rPr>
              <a:t>Free of cost registration in the website</a:t>
            </a:r>
          </a:p>
          <a:p>
            <a:pPr marL="534260" lvl="1" indent="-267130">
              <a:lnSpc>
                <a:spcPts val="3959"/>
              </a:lnSpc>
              <a:buFont typeface="Arial"/>
              <a:buChar char="•"/>
            </a:pPr>
            <a:r>
              <a:rPr lang="en-US" sz="2474" spc="123">
                <a:solidFill>
                  <a:srgbClr val="FFFFFF"/>
                </a:solidFill>
                <a:latin typeface="Roboto"/>
              </a:rPr>
              <a:t>Commision is not required in buying/selling used car</a:t>
            </a:r>
          </a:p>
          <a:p>
            <a:pPr>
              <a:lnSpc>
                <a:spcPts val="3959"/>
              </a:lnSpc>
            </a:pPr>
            <a:endParaRPr/>
          </a:p>
          <a:p>
            <a:pPr marL="0" lvl="0" indent="0" algn="l">
              <a:lnSpc>
                <a:spcPts val="3489"/>
              </a:lnSpc>
            </a:pPr>
            <a:endParaRPr/>
          </a:p>
        </p:txBody>
      </p:sp>
      <p:sp>
        <p:nvSpPr>
          <p:cNvPr id="5" name="AutoShape 5"/>
          <p:cNvSpPr/>
          <p:nvPr/>
        </p:nvSpPr>
        <p:spPr>
          <a:xfrm>
            <a:off x="0" y="0"/>
            <a:ext cx="589583" cy="10287000"/>
          </a:xfrm>
          <a:prstGeom prst="rect">
            <a:avLst/>
          </a:prstGeom>
          <a:solidFill>
            <a:srgbClr val="FFFFFF"/>
          </a:solidFill>
        </p:spPr>
      </p:sp>
      <p:sp>
        <p:nvSpPr>
          <p:cNvPr id="6" name="TextBox 6"/>
          <p:cNvSpPr txBox="1"/>
          <p:nvPr/>
        </p:nvSpPr>
        <p:spPr>
          <a:xfrm>
            <a:off x="591769" y="9800200"/>
            <a:ext cx="17428536" cy="280615"/>
          </a:xfrm>
          <a:prstGeom prst="rect">
            <a:avLst/>
          </a:prstGeom>
        </p:spPr>
        <p:txBody>
          <a:bodyPr lIns="0" tIns="0" rIns="0" bIns="0" rtlCol="0" anchor="t">
            <a:spAutoFit/>
          </a:bodyPr>
          <a:lstStyle/>
          <a:p>
            <a:pPr algn="ctr">
              <a:lnSpc>
                <a:spcPts val="2380"/>
              </a:lnSpc>
            </a:pPr>
            <a:r>
              <a:rPr lang="en-US" sz="1700">
                <a:solidFill>
                  <a:srgbClr val="FFFFFF"/>
                </a:solidFill>
                <a:latin typeface="Open Sans Light"/>
              </a:rPr>
              <a:t>Date: 4/21/2022                                                                                   A Car Trading Portal Using Django Web Framework                                                                                                 Page-15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0135817"/>
          </a:xfrm>
          <a:prstGeom prst="rect">
            <a:avLst/>
          </a:prstGeom>
          <a:solidFill>
            <a:srgbClr val="113C61"/>
          </a:solidFill>
        </p:spPr>
      </p:sp>
      <p:grpSp>
        <p:nvGrpSpPr>
          <p:cNvPr id="3" name="Group 3"/>
          <p:cNvGrpSpPr/>
          <p:nvPr/>
        </p:nvGrpSpPr>
        <p:grpSpPr>
          <a:xfrm>
            <a:off x="1434652" y="693041"/>
            <a:ext cx="9060725" cy="1415287"/>
            <a:chOff x="0" y="0"/>
            <a:chExt cx="12080966" cy="1887050"/>
          </a:xfrm>
        </p:grpSpPr>
        <p:sp>
          <p:nvSpPr>
            <p:cNvPr id="4" name="TextBox 4"/>
            <p:cNvSpPr txBox="1"/>
            <p:nvPr/>
          </p:nvSpPr>
          <p:spPr>
            <a:xfrm>
              <a:off x="0" y="-9525"/>
              <a:ext cx="12080966" cy="860281"/>
            </a:xfrm>
            <a:prstGeom prst="rect">
              <a:avLst/>
            </a:prstGeom>
          </p:spPr>
          <p:txBody>
            <a:bodyPr lIns="0" tIns="0" rIns="0" bIns="0" rtlCol="0" anchor="t">
              <a:spAutoFit/>
            </a:bodyPr>
            <a:lstStyle/>
            <a:p>
              <a:pPr algn="l">
                <a:lnSpc>
                  <a:spcPts val="5040"/>
                </a:lnSpc>
              </a:pPr>
              <a:r>
                <a:rPr lang="en-US" sz="4200" spc="84">
                  <a:solidFill>
                    <a:srgbClr val="FFFFFF"/>
                  </a:solidFill>
                  <a:latin typeface="Arvo"/>
                </a:rPr>
                <a:t>Future Work</a:t>
              </a:r>
            </a:p>
          </p:txBody>
        </p:sp>
        <p:sp>
          <p:nvSpPr>
            <p:cNvPr id="5" name="TextBox 5"/>
            <p:cNvSpPr txBox="1"/>
            <p:nvPr/>
          </p:nvSpPr>
          <p:spPr>
            <a:xfrm>
              <a:off x="0" y="1191725"/>
              <a:ext cx="12080966" cy="695325"/>
            </a:xfrm>
            <a:prstGeom prst="rect">
              <a:avLst/>
            </a:prstGeom>
          </p:spPr>
          <p:txBody>
            <a:bodyPr lIns="0" tIns="0" rIns="0" bIns="0" rtlCol="0" anchor="t">
              <a:spAutoFit/>
            </a:bodyPr>
            <a:lstStyle/>
            <a:p>
              <a:pPr algn="l">
                <a:lnSpc>
                  <a:spcPts val="4079"/>
                </a:lnSpc>
              </a:pPr>
              <a:endParaRPr/>
            </a:p>
          </p:txBody>
        </p:sp>
      </p:grpSp>
      <p:sp>
        <p:nvSpPr>
          <p:cNvPr id="6" name="AutoShape 6"/>
          <p:cNvSpPr/>
          <p:nvPr/>
        </p:nvSpPr>
        <p:spPr>
          <a:xfrm>
            <a:off x="0" y="0"/>
            <a:ext cx="513099" cy="10287000"/>
          </a:xfrm>
          <a:prstGeom prst="rect">
            <a:avLst/>
          </a:prstGeom>
          <a:solidFill>
            <a:srgbClr val="FFFFFF"/>
          </a:solidFill>
        </p:spPr>
      </p:sp>
      <p:sp>
        <p:nvSpPr>
          <p:cNvPr id="7" name="TextBox 7"/>
          <p:cNvSpPr txBox="1"/>
          <p:nvPr/>
        </p:nvSpPr>
        <p:spPr>
          <a:xfrm>
            <a:off x="1434652" y="2051178"/>
            <a:ext cx="12292907" cy="4114865"/>
          </a:xfrm>
          <a:prstGeom prst="rect">
            <a:avLst/>
          </a:prstGeom>
        </p:spPr>
        <p:txBody>
          <a:bodyPr lIns="0" tIns="0" rIns="0" bIns="0" rtlCol="0" anchor="t">
            <a:spAutoFit/>
          </a:bodyPr>
          <a:lstStyle/>
          <a:p>
            <a:pPr marL="568413" lvl="1" indent="-284207">
              <a:lnSpc>
                <a:spcPts val="3606"/>
              </a:lnSpc>
              <a:buFont typeface="Arial"/>
              <a:buChar char="•"/>
            </a:pPr>
            <a:r>
              <a:rPr lang="en-US" sz="2632" spc="65">
                <a:solidFill>
                  <a:srgbClr val="FFFFFF"/>
                </a:solidFill>
                <a:latin typeface="Roboto"/>
              </a:rPr>
              <a:t>The option to print the records in future.</a:t>
            </a:r>
          </a:p>
          <a:p>
            <a:pPr marL="568413" lvl="1" indent="-284207">
              <a:lnSpc>
                <a:spcPts val="3606"/>
              </a:lnSpc>
              <a:buFont typeface="Arial"/>
              <a:buChar char="•"/>
            </a:pPr>
            <a:r>
              <a:rPr lang="en-US" sz="2632" spc="65">
                <a:solidFill>
                  <a:srgbClr val="FFFFFF"/>
                </a:solidFill>
                <a:latin typeface="Roboto"/>
              </a:rPr>
              <a:t>We intend to add a payment getaway structure in the future.</a:t>
            </a:r>
          </a:p>
          <a:p>
            <a:pPr marL="568413" lvl="1" indent="-284207">
              <a:lnSpc>
                <a:spcPts val="3606"/>
              </a:lnSpc>
              <a:buFont typeface="Arial"/>
              <a:buChar char="•"/>
            </a:pPr>
            <a:r>
              <a:rPr lang="en-US" sz="2632" spc="65">
                <a:solidFill>
                  <a:srgbClr val="FFFFFF"/>
                </a:solidFill>
                <a:latin typeface="Roboto"/>
              </a:rPr>
              <a:t>We would like to implement a regular backup mechanism to back up thewebsite database to avoid disasters.</a:t>
            </a:r>
          </a:p>
          <a:p>
            <a:pPr marL="568413" lvl="1" indent="-284207">
              <a:lnSpc>
                <a:spcPts val="3606"/>
              </a:lnSpc>
              <a:buFont typeface="Arial"/>
              <a:buChar char="•"/>
            </a:pPr>
            <a:r>
              <a:rPr lang="en-US" sz="2632" spc="65">
                <a:solidFill>
                  <a:srgbClr val="FFFFFF"/>
                </a:solidFill>
                <a:latin typeface="Roboto"/>
              </a:rPr>
              <a:t>The system can be developed in such a way that its existin can be modified to better versions</a:t>
            </a:r>
          </a:p>
          <a:p>
            <a:pPr marL="568413" lvl="1" indent="-284207">
              <a:lnSpc>
                <a:spcPts val="3606"/>
              </a:lnSpc>
              <a:buFont typeface="Arial"/>
              <a:buChar char="•"/>
            </a:pPr>
            <a:r>
              <a:rPr lang="en-US" sz="2632" spc="65">
                <a:solidFill>
                  <a:srgbClr val="FFFFFF"/>
                </a:solidFill>
                <a:latin typeface="Roboto"/>
              </a:rPr>
              <a:t>An unregistered person may only see common pages with all buyer and seller’s information.</a:t>
            </a:r>
          </a:p>
          <a:p>
            <a:pPr>
              <a:lnSpc>
                <a:spcPts val="3606"/>
              </a:lnSpc>
            </a:pPr>
            <a:endParaRPr/>
          </a:p>
        </p:txBody>
      </p:sp>
      <p:sp>
        <p:nvSpPr>
          <p:cNvPr id="8" name="TextBox 8"/>
          <p:cNvSpPr txBox="1"/>
          <p:nvPr/>
        </p:nvSpPr>
        <p:spPr>
          <a:xfrm>
            <a:off x="591769" y="9800200"/>
            <a:ext cx="17428536" cy="280615"/>
          </a:xfrm>
          <a:prstGeom prst="rect">
            <a:avLst/>
          </a:prstGeom>
        </p:spPr>
        <p:txBody>
          <a:bodyPr lIns="0" tIns="0" rIns="0" bIns="0" rtlCol="0" anchor="t">
            <a:spAutoFit/>
          </a:bodyPr>
          <a:lstStyle/>
          <a:p>
            <a:pPr algn="ctr">
              <a:lnSpc>
                <a:spcPts val="2380"/>
              </a:lnSpc>
            </a:pPr>
            <a:r>
              <a:rPr lang="en-US" sz="1700">
                <a:solidFill>
                  <a:srgbClr val="FFFFFF"/>
                </a:solidFill>
                <a:latin typeface="Open Sans Light"/>
              </a:rPr>
              <a:t>Date: 4/21/2022                                                                                   A Car Trading Portal Using Django Web Framework                                                                                                 Page-16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0135817"/>
          </a:xfrm>
          <a:prstGeom prst="rect">
            <a:avLst/>
          </a:prstGeom>
          <a:solidFill>
            <a:srgbClr val="113C61"/>
          </a:solidFill>
        </p:spPr>
      </p:sp>
      <p:sp>
        <p:nvSpPr>
          <p:cNvPr id="3" name="TextBox 3"/>
          <p:cNvSpPr txBox="1"/>
          <p:nvPr/>
        </p:nvSpPr>
        <p:spPr>
          <a:xfrm>
            <a:off x="1678562" y="1631024"/>
            <a:ext cx="9060725" cy="476223"/>
          </a:xfrm>
          <a:prstGeom prst="rect">
            <a:avLst/>
          </a:prstGeom>
        </p:spPr>
        <p:txBody>
          <a:bodyPr lIns="0" tIns="0" rIns="0" bIns="0" rtlCol="0" anchor="t">
            <a:spAutoFit/>
          </a:bodyPr>
          <a:lstStyle/>
          <a:p>
            <a:pPr algn="l">
              <a:lnSpc>
                <a:spcPts val="3600"/>
              </a:lnSpc>
            </a:pPr>
            <a:r>
              <a:rPr lang="en-US" sz="3000" spc="60">
                <a:solidFill>
                  <a:srgbClr val="FFFFFF"/>
                </a:solidFill>
                <a:latin typeface="Arvo"/>
              </a:rPr>
              <a:t>Conclusion</a:t>
            </a:r>
          </a:p>
        </p:txBody>
      </p:sp>
      <p:sp>
        <p:nvSpPr>
          <p:cNvPr id="4" name="TextBox 4"/>
          <p:cNvSpPr txBox="1"/>
          <p:nvPr/>
        </p:nvSpPr>
        <p:spPr>
          <a:xfrm>
            <a:off x="5101224" y="4210760"/>
            <a:ext cx="9060725" cy="523875"/>
          </a:xfrm>
          <a:prstGeom prst="rect">
            <a:avLst/>
          </a:prstGeom>
        </p:spPr>
        <p:txBody>
          <a:bodyPr lIns="0" tIns="0" rIns="0" bIns="0" rtlCol="0" anchor="t">
            <a:spAutoFit/>
          </a:bodyPr>
          <a:lstStyle/>
          <a:p>
            <a:pPr algn="l">
              <a:lnSpc>
                <a:spcPts val="4079"/>
              </a:lnSpc>
            </a:pPr>
            <a:endParaRPr/>
          </a:p>
        </p:txBody>
      </p:sp>
      <p:sp>
        <p:nvSpPr>
          <p:cNvPr id="5" name="TextBox 5"/>
          <p:cNvSpPr txBox="1"/>
          <p:nvPr/>
        </p:nvSpPr>
        <p:spPr>
          <a:xfrm>
            <a:off x="1678562" y="2362460"/>
            <a:ext cx="14586698" cy="3706124"/>
          </a:xfrm>
          <a:prstGeom prst="rect">
            <a:avLst/>
          </a:prstGeom>
        </p:spPr>
        <p:txBody>
          <a:bodyPr lIns="0" tIns="0" rIns="0" bIns="0" rtlCol="0" anchor="t">
            <a:spAutoFit/>
          </a:bodyPr>
          <a:lstStyle/>
          <a:p>
            <a:pPr algn="just">
              <a:lnSpc>
                <a:spcPts val="3275"/>
              </a:lnSpc>
            </a:pPr>
            <a:r>
              <a:rPr lang="en-US" sz="2799" spc="58">
                <a:solidFill>
                  <a:srgbClr val="FFFFFF"/>
                </a:solidFill>
                <a:latin typeface="Roboto"/>
              </a:rPr>
              <a:t>With vehicle ownership shifting towards leasing, the importance of the used-car</a:t>
            </a:r>
          </a:p>
          <a:p>
            <a:pPr algn="just">
              <a:lnSpc>
                <a:spcPts val="3275"/>
              </a:lnSpc>
            </a:pPr>
            <a:r>
              <a:rPr lang="en-US" sz="2799" spc="25">
                <a:solidFill>
                  <a:srgbClr val="FFFFFF"/>
                </a:solidFill>
                <a:latin typeface="Arimo"/>
              </a:rPr>
              <a:t>website will keep rising in the coming years. In the meantime, the used-car market</a:t>
            </a:r>
          </a:p>
          <a:p>
            <a:pPr algn="just">
              <a:lnSpc>
                <a:spcPts val="3275"/>
              </a:lnSpc>
            </a:pPr>
            <a:r>
              <a:rPr lang="en-US" sz="2799" spc="25">
                <a:solidFill>
                  <a:srgbClr val="FFFFFF"/>
                </a:solidFill>
                <a:latin typeface="Arimo"/>
              </a:rPr>
              <a:t>will be completely reshaped by online sales. It is a very powerful trend, providing</a:t>
            </a:r>
          </a:p>
          <a:p>
            <a:pPr algn="just">
              <a:lnSpc>
                <a:spcPts val="3275"/>
              </a:lnSpc>
            </a:pPr>
            <a:r>
              <a:rPr lang="en-US" sz="2799" spc="25">
                <a:solidFill>
                  <a:srgbClr val="FFFFFF"/>
                </a:solidFill>
                <a:latin typeface="Arimo"/>
              </a:rPr>
              <a:t>a step change in terms of customer journey, while optimizing business efficiency.</a:t>
            </a:r>
          </a:p>
          <a:p>
            <a:pPr algn="just">
              <a:lnSpc>
                <a:spcPts val="3275"/>
              </a:lnSpc>
            </a:pPr>
            <a:r>
              <a:rPr lang="en-US" sz="2799" spc="25">
                <a:solidFill>
                  <a:srgbClr val="FFFFFF"/>
                </a:solidFill>
                <a:latin typeface="Arimo"/>
              </a:rPr>
              <a:t>Online sales will shake up the competitive landscape, with the emergence of new players, and an overall consolidation of the competition. We hope that our project will deliver the most of its requirements.</a:t>
            </a:r>
          </a:p>
          <a:p>
            <a:pPr algn="just">
              <a:lnSpc>
                <a:spcPts val="3275"/>
              </a:lnSpc>
            </a:pPr>
            <a:endParaRPr/>
          </a:p>
          <a:p>
            <a:pPr marL="0" lvl="0" indent="0" algn="just">
              <a:lnSpc>
                <a:spcPts val="3275"/>
              </a:lnSpc>
            </a:pPr>
            <a:endParaRPr/>
          </a:p>
        </p:txBody>
      </p:sp>
      <p:sp>
        <p:nvSpPr>
          <p:cNvPr id="6" name="AutoShape 6"/>
          <p:cNvSpPr/>
          <p:nvPr/>
        </p:nvSpPr>
        <p:spPr>
          <a:xfrm>
            <a:off x="0" y="0"/>
            <a:ext cx="570462" cy="10287000"/>
          </a:xfrm>
          <a:prstGeom prst="rect">
            <a:avLst/>
          </a:prstGeom>
          <a:solidFill>
            <a:srgbClr val="FFFFFF"/>
          </a:solidFill>
        </p:spPr>
      </p:sp>
      <p:sp>
        <p:nvSpPr>
          <p:cNvPr id="7" name="TextBox 7"/>
          <p:cNvSpPr txBox="1"/>
          <p:nvPr/>
        </p:nvSpPr>
        <p:spPr>
          <a:xfrm>
            <a:off x="591769" y="9800200"/>
            <a:ext cx="17428536" cy="280615"/>
          </a:xfrm>
          <a:prstGeom prst="rect">
            <a:avLst/>
          </a:prstGeom>
        </p:spPr>
        <p:txBody>
          <a:bodyPr lIns="0" tIns="0" rIns="0" bIns="0" rtlCol="0" anchor="t">
            <a:spAutoFit/>
          </a:bodyPr>
          <a:lstStyle/>
          <a:p>
            <a:pPr algn="ctr">
              <a:lnSpc>
                <a:spcPts val="2380"/>
              </a:lnSpc>
            </a:pPr>
            <a:r>
              <a:rPr lang="en-US" sz="1700">
                <a:solidFill>
                  <a:srgbClr val="FFFFFF"/>
                </a:solidFill>
                <a:latin typeface="Open Sans Light"/>
              </a:rPr>
              <a:t>Date: 4/21/2022                                                                                   A Car Trading Portal Using Django Web Framework                                                                                                 Page-17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13C61"/>
        </a:solidFill>
        <a:effectLst/>
      </p:bgPr>
    </p:bg>
    <p:spTree>
      <p:nvGrpSpPr>
        <p:cNvPr id="1" name=""/>
        <p:cNvGrpSpPr/>
        <p:nvPr/>
      </p:nvGrpSpPr>
      <p:grpSpPr>
        <a:xfrm>
          <a:off x="0" y="0"/>
          <a:ext cx="0" cy="0"/>
          <a:chOff x="0" y="0"/>
          <a:chExt cx="0" cy="0"/>
        </a:xfrm>
      </p:grpSpPr>
      <p:grpSp>
        <p:nvGrpSpPr>
          <p:cNvPr id="2" name="Group 2"/>
          <p:cNvGrpSpPr/>
          <p:nvPr/>
        </p:nvGrpSpPr>
        <p:grpSpPr>
          <a:xfrm>
            <a:off x="6258194" y="3536373"/>
            <a:ext cx="11230935" cy="5566782"/>
            <a:chOff x="0" y="0"/>
            <a:chExt cx="14974581" cy="7422377"/>
          </a:xfrm>
        </p:grpSpPr>
        <p:sp>
          <p:nvSpPr>
            <p:cNvPr id="3" name="TextBox 3"/>
            <p:cNvSpPr txBox="1"/>
            <p:nvPr/>
          </p:nvSpPr>
          <p:spPr>
            <a:xfrm>
              <a:off x="2076" y="-19050"/>
              <a:ext cx="14972505" cy="1258360"/>
            </a:xfrm>
            <a:prstGeom prst="rect">
              <a:avLst/>
            </a:prstGeom>
          </p:spPr>
          <p:txBody>
            <a:bodyPr lIns="0" tIns="0" rIns="0" bIns="0" rtlCol="0" anchor="t">
              <a:spAutoFit/>
            </a:bodyPr>
            <a:lstStyle/>
            <a:p>
              <a:pPr algn="l">
                <a:lnSpc>
                  <a:spcPts val="7318"/>
                </a:lnSpc>
              </a:pPr>
              <a:r>
                <a:rPr lang="en-US" sz="6098" spc="121">
                  <a:solidFill>
                    <a:srgbClr val="FFFFFF"/>
                  </a:solidFill>
                  <a:latin typeface="Arvo"/>
                </a:rPr>
                <a:t>THANK YOU</a:t>
              </a:r>
            </a:p>
          </p:txBody>
        </p:sp>
        <p:sp>
          <p:nvSpPr>
            <p:cNvPr id="4" name="TextBox 4"/>
            <p:cNvSpPr txBox="1"/>
            <p:nvPr/>
          </p:nvSpPr>
          <p:spPr>
            <a:xfrm>
              <a:off x="0" y="2602657"/>
              <a:ext cx="14972505" cy="619549"/>
            </a:xfrm>
            <a:prstGeom prst="rect">
              <a:avLst/>
            </a:prstGeom>
          </p:spPr>
          <p:txBody>
            <a:bodyPr lIns="0" tIns="0" rIns="0" bIns="0" rtlCol="0" anchor="t">
              <a:spAutoFit/>
            </a:bodyPr>
            <a:lstStyle/>
            <a:p>
              <a:pPr algn="l">
                <a:lnSpc>
                  <a:spcPts val="4025"/>
                </a:lnSpc>
              </a:pPr>
              <a:endParaRPr/>
            </a:p>
          </p:txBody>
        </p:sp>
        <p:sp>
          <p:nvSpPr>
            <p:cNvPr id="5" name="TextBox 5"/>
            <p:cNvSpPr txBox="1"/>
            <p:nvPr/>
          </p:nvSpPr>
          <p:spPr>
            <a:xfrm>
              <a:off x="2076" y="3333508"/>
              <a:ext cx="14972505" cy="545189"/>
            </a:xfrm>
            <a:prstGeom prst="rect">
              <a:avLst/>
            </a:prstGeom>
          </p:spPr>
          <p:txBody>
            <a:bodyPr lIns="0" tIns="0" rIns="0" bIns="0" rtlCol="0" anchor="t">
              <a:spAutoFit/>
            </a:bodyPr>
            <a:lstStyle/>
            <a:p>
              <a:pPr marL="0" lvl="0" indent="0" algn="l">
                <a:lnSpc>
                  <a:spcPts val="3643"/>
                </a:lnSpc>
              </a:pPr>
              <a:endParaRPr/>
            </a:p>
          </p:txBody>
        </p:sp>
        <p:sp>
          <p:nvSpPr>
            <p:cNvPr id="6" name="TextBox 6"/>
            <p:cNvSpPr txBox="1"/>
            <p:nvPr/>
          </p:nvSpPr>
          <p:spPr>
            <a:xfrm>
              <a:off x="2076" y="4374527"/>
              <a:ext cx="14972505" cy="619490"/>
            </a:xfrm>
            <a:prstGeom prst="rect">
              <a:avLst/>
            </a:prstGeom>
          </p:spPr>
          <p:txBody>
            <a:bodyPr lIns="0" tIns="0" rIns="0" bIns="0" rtlCol="0" anchor="t">
              <a:spAutoFit/>
            </a:bodyPr>
            <a:lstStyle/>
            <a:p>
              <a:pPr algn="l">
                <a:lnSpc>
                  <a:spcPts val="4025"/>
                </a:lnSpc>
              </a:pPr>
              <a:endParaRPr/>
            </a:p>
          </p:txBody>
        </p:sp>
        <p:sp>
          <p:nvSpPr>
            <p:cNvPr id="7" name="TextBox 7"/>
            <p:cNvSpPr txBox="1"/>
            <p:nvPr/>
          </p:nvSpPr>
          <p:spPr>
            <a:xfrm>
              <a:off x="2076" y="6146337"/>
              <a:ext cx="14972505" cy="619549"/>
            </a:xfrm>
            <a:prstGeom prst="rect">
              <a:avLst/>
            </a:prstGeom>
          </p:spPr>
          <p:txBody>
            <a:bodyPr lIns="0" tIns="0" rIns="0" bIns="0" rtlCol="0" anchor="t">
              <a:spAutoFit/>
            </a:bodyPr>
            <a:lstStyle/>
            <a:p>
              <a:pPr algn="l">
                <a:lnSpc>
                  <a:spcPts val="4025"/>
                </a:lnSpc>
              </a:pPr>
              <a:endParaRPr/>
            </a:p>
          </p:txBody>
        </p:sp>
        <p:sp>
          <p:nvSpPr>
            <p:cNvPr id="8" name="TextBox 8"/>
            <p:cNvSpPr txBox="1"/>
            <p:nvPr/>
          </p:nvSpPr>
          <p:spPr>
            <a:xfrm>
              <a:off x="2076" y="6877188"/>
              <a:ext cx="14972505" cy="545189"/>
            </a:xfrm>
            <a:prstGeom prst="rect">
              <a:avLst/>
            </a:prstGeom>
          </p:spPr>
          <p:txBody>
            <a:bodyPr lIns="0" tIns="0" rIns="0" bIns="0" rtlCol="0" anchor="t">
              <a:spAutoFit/>
            </a:bodyPr>
            <a:lstStyle/>
            <a:p>
              <a:pPr marL="0" lvl="0" indent="0" algn="l">
                <a:lnSpc>
                  <a:spcPts val="3643"/>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13C61"/>
        </a:solidFill>
        <a:effectLst/>
      </p:bgPr>
    </p:bg>
    <p:spTree>
      <p:nvGrpSpPr>
        <p:cNvPr id="1" name=""/>
        <p:cNvGrpSpPr/>
        <p:nvPr/>
      </p:nvGrpSpPr>
      <p:grpSpPr>
        <a:xfrm>
          <a:off x="0" y="0"/>
          <a:ext cx="0" cy="0"/>
          <a:chOff x="0" y="0"/>
          <a:chExt cx="0" cy="0"/>
        </a:xfrm>
      </p:grpSpPr>
      <p:sp>
        <p:nvSpPr>
          <p:cNvPr id="2" name="AutoShape 2"/>
          <p:cNvSpPr/>
          <p:nvPr/>
        </p:nvSpPr>
        <p:spPr>
          <a:xfrm>
            <a:off x="0" y="0"/>
            <a:ext cx="4215139" cy="10287000"/>
          </a:xfrm>
          <a:prstGeom prst="rect">
            <a:avLst/>
          </a:prstGeom>
          <a:solidFill>
            <a:srgbClr val="FFFFFF"/>
          </a:solidFill>
        </p:spPr>
      </p:sp>
      <p:sp>
        <p:nvSpPr>
          <p:cNvPr id="3" name="AutoShape 3"/>
          <p:cNvSpPr/>
          <p:nvPr/>
        </p:nvSpPr>
        <p:spPr>
          <a:xfrm>
            <a:off x="4138939" y="1769906"/>
            <a:ext cx="152400" cy="6248400"/>
          </a:xfrm>
          <a:prstGeom prst="rect">
            <a:avLst/>
          </a:prstGeom>
          <a:solidFill>
            <a:srgbClr val="AE8441"/>
          </a:solidFill>
        </p:spPr>
      </p:sp>
      <p:grpSp>
        <p:nvGrpSpPr>
          <p:cNvPr id="4" name="Group 4"/>
          <p:cNvGrpSpPr/>
          <p:nvPr/>
        </p:nvGrpSpPr>
        <p:grpSpPr>
          <a:xfrm>
            <a:off x="5616746" y="4554495"/>
            <a:ext cx="9299857" cy="2903499"/>
            <a:chOff x="0" y="0"/>
            <a:chExt cx="12399809" cy="3871332"/>
          </a:xfrm>
        </p:grpSpPr>
        <p:sp>
          <p:nvSpPr>
            <p:cNvPr id="5" name="TextBox 5"/>
            <p:cNvSpPr txBox="1"/>
            <p:nvPr/>
          </p:nvSpPr>
          <p:spPr>
            <a:xfrm>
              <a:off x="0" y="-9525"/>
              <a:ext cx="12399809" cy="1711036"/>
            </a:xfrm>
            <a:prstGeom prst="rect">
              <a:avLst/>
            </a:prstGeom>
          </p:spPr>
          <p:txBody>
            <a:bodyPr lIns="0" tIns="0" rIns="0" bIns="0" rtlCol="0" anchor="t">
              <a:spAutoFit/>
            </a:bodyPr>
            <a:lstStyle/>
            <a:p>
              <a:pPr algn="l">
                <a:lnSpc>
                  <a:spcPts val="5040"/>
                </a:lnSpc>
              </a:pPr>
              <a:r>
                <a:rPr lang="en-US" sz="4200" spc="84">
                  <a:solidFill>
                    <a:srgbClr val="FFFFFF"/>
                  </a:solidFill>
                  <a:latin typeface="Arvo"/>
                </a:rPr>
                <a:t>A Car Trading Portal Using Django Web Framework</a:t>
              </a:r>
            </a:p>
          </p:txBody>
        </p:sp>
        <p:sp>
          <p:nvSpPr>
            <p:cNvPr id="6" name="TextBox 6"/>
            <p:cNvSpPr txBox="1"/>
            <p:nvPr/>
          </p:nvSpPr>
          <p:spPr>
            <a:xfrm>
              <a:off x="0" y="2042480"/>
              <a:ext cx="12399809" cy="568217"/>
            </a:xfrm>
            <a:prstGeom prst="rect">
              <a:avLst/>
            </a:prstGeom>
          </p:spPr>
          <p:txBody>
            <a:bodyPr lIns="0" tIns="0" rIns="0" bIns="0" rtlCol="0" anchor="t">
              <a:spAutoFit/>
            </a:bodyPr>
            <a:lstStyle/>
            <a:p>
              <a:pPr>
                <a:lnSpc>
                  <a:spcPts val="3360"/>
                </a:lnSpc>
              </a:pPr>
              <a:endParaRPr/>
            </a:p>
          </p:txBody>
        </p:sp>
        <p:sp>
          <p:nvSpPr>
            <p:cNvPr id="7" name="TextBox 7"/>
            <p:cNvSpPr txBox="1"/>
            <p:nvPr/>
          </p:nvSpPr>
          <p:spPr>
            <a:xfrm>
              <a:off x="0" y="3187860"/>
              <a:ext cx="12399809" cy="683472"/>
            </a:xfrm>
            <a:prstGeom prst="rect">
              <a:avLst/>
            </a:prstGeom>
          </p:spPr>
          <p:txBody>
            <a:bodyPr lIns="0" tIns="0" rIns="0" bIns="0" rtlCol="0" anchor="t">
              <a:spAutoFit/>
            </a:bodyPr>
            <a:lstStyle/>
            <a:p>
              <a:pPr marL="0" lvl="0" indent="0" algn="l">
                <a:lnSpc>
                  <a:spcPts val="4479"/>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13C61"/>
        </a:solidFill>
        <a:effectLst/>
      </p:bgPr>
    </p:bg>
    <p:spTree>
      <p:nvGrpSpPr>
        <p:cNvPr id="1" name=""/>
        <p:cNvGrpSpPr/>
        <p:nvPr/>
      </p:nvGrpSpPr>
      <p:grpSpPr>
        <a:xfrm>
          <a:off x="0" y="0"/>
          <a:ext cx="0" cy="0"/>
          <a:chOff x="0" y="0"/>
          <a:chExt cx="0" cy="0"/>
        </a:xfrm>
      </p:grpSpPr>
      <p:sp>
        <p:nvSpPr>
          <p:cNvPr id="2" name="AutoShape 2"/>
          <p:cNvSpPr/>
          <p:nvPr/>
        </p:nvSpPr>
        <p:spPr>
          <a:xfrm>
            <a:off x="0" y="0"/>
            <a:ext cx="341010" cy="10287000"/>
          </a:xfrm>
          <a:prstGeom prst="rect">
            <a:avLst/>
          </a:prstGeom>
          <a:solidFill>
            <a:srgbClr val="FFFFFF"/>
          </a:solidFill>
        </p:spPr>
      </p:sp>
      <p:grpSp>
        <p:nvGrpSpPr>
          <p:cNvPr id="3" name="Group 3"/>
          <p:cNvGrpSpPr/>
          <p:nvPr/>
        </p:nvGrpSpPr>
        <p:grpSpPr>
          <a:xfrm>
            <a:off x="1028700" y="653180"/>
            <a:ext cx="11281476" cy="7930686"/>
            <a:chOff x="0" y="0"/>
            <a:chExt cx="15041968" cy="10574248"/>
          </a:xfrm>
        </p:grpSpPr>
        <p:sp>
          <p:nvSpPr>
            <p:cNvPr id="4" name="TextBox 4"/>
            <p:cNvSpPr txBox="1"/>
            <p:nvPr/>
          </p:nvSpPr>
          <p:spPr>
            <a:xfrm>
              <a:off x="0" y="-9525"/>
              <a:ext cx="15041968" cy="619089"/>
            </a:xfrm>
            <a:prstGeom prst="rect">
              <a:avLst/>
            </a:prstGeom>
          </p:spPr>
          <p:txBody>
            <a:bodyPr lIns="0" tIns="0" rIns="0" bIns="0" rtlCol="0" anchor="t">
              <a:spAutoFit/>
            </a:bodyPr>
            <a:lstStyle/>
            <a:p>
              <a:pPr algn="l">
                <a:lnSpc>
                  <a:spcPts val="3599"/>
                </a:lnSpc>
              </a:pPr>
              <a:r>
                <a:rPr lang="en-US" sz="2999" spc="59">
                  <a:solidFill>
                    <a:srgbClr val="FFFFFF"/>
                  </a:solidFill>
                  <a:latin typeface="Arvo"/>
                </a:rPr>
                <a:t>Outlines</a:t>
              </a:r>
            </a:p>
          </p:txBody>
        </p:sp>
        <p:sp>
          <p:nvSpPr>
            <p:cNvPr id="5" name="TextBox 5"/>
            <p:cNvSpPr txBox="1"/>
            <p:nvPr/>
          </p:nvSpPr>
          <p:spPr>
            <a:xfrm>
              <a:off x="0" y="2042458"/>
              <a:ext cx="15041968" cy="8531789"/>
            </a:xfrm>
            <a:prstGeom prst="rect">
              <a:avLst/>
            </a:prstGeom>
          </p:spPr>
          <p:txBody>
            <a:bodyPr lIns="0" tIns="0" rIns="0" bIns="0" rtlCol="0" anchor="t">
              <a:spAutoFit/>
            </a:bodyPr>
            <a:lstStyle/>
            <a:p>
              <a:pPr marL="528596" lvl="1" indent="-264298">
                <a:lnSpc>
                  <a:spcPts val="3917"/>
                </a:lnSpc>
                <a:buFont typeface="Arial"/>
                <a:buChar char="•"/>
              </a:pPr>
              <a:r>
                <a:rPr lang="en-US" sz="2448" spc="122">
                  <a:solidFill>
                    <a:srgbClr val="FFFFFF"/>
                  </a:solidFill>
                  <a:latin typeface="Roboto"/>
                </a:rPr>
                <a:t>Introduction</a:t>
              </a:r>
            </a:p>
            <a:p>
              <a:pPr marL="528596" lvl="1" indent="-264298">
                <a:lnSpc>
                  <a:spcPts val="3917"/>
                </a:lnSpc>
                <a:buFont typeface="Arial"/>
                <a:buChar char="•"/>
              </a:pPr>
              <a:r>
                <a:rPr lang="en-US" sz="2448" spc="122">
                  <a:solidFill>
                    <a:srgbClr val="FFFFFF"/>
                  </a:solidFill>
                  <a:latin typeface="Roboto"/>
                </a:rPr>
                <a:t>Goals And Objectives</a:t>
              </a:r>
            </a:p>
            <a:p>
              <a:pPr marL="528596" lvl="1" indent="-264298">
                <a:lnSpc>
                  <a:spcPts val="3917"/>
                </a:lnSpc>
                <a:buFont typeface="Arial"/>
                <a:buChar char="•"/>
              </a:pPr>
              <a:r>
                <a:rPr lang="en-US" sz="2448" spc="122">
                  <a:solidFill>
                    <a:srgbClr val="FFFFFF"/>
                  </a:solidFill>
                  <a:latin typeface="Roboto"/>
                </a:rPr>
                <a:t>How will the system benefit the companies? </a:t>
              </a:r>
            </a:p>
            <a:p>
              <a:pPr marL="528596" lvl="1" indent="-264298">
                <a:lnSpc>
                  <a:spcPts val="3917"/>
                </a:lnSpc>
                <a:buFont typeface="Arial"/>
                <a:buChar char="•"/>
              </a:pPr>
              <a:r>
                <a:rPr lang="en-US" sz="2448" spc="122">
                  <a:solidFill>
                    <a:srgbClr val="FFFFFF"/>
                  </a:solidFill>
                  <a:latin typeface="Roboto"/>
                </a:rPr>
                <a:t>Existing System</a:t>
              </a:r>
            </a:p>
            <a:p>
              <a:pPr marL="528596" lvl="1" indent="-264298">
                <a:lnSpc>
                  <a:spcPts val="3917"/>
                </a:lnSpc>
                <a:buFont typeface="Arial"/>
                <a:buChar char="•"/>
              </a:pPr>
              <a:r>
                <a:rPr lang="en-US" sz="2448" spc="122">
                  <a:solidFill>
                    <a:srgbClr val="FFFFFF"/>
                  </a:solidFill>
                  <a:latin typeface="Roboto"/>
                </a:rPr>
                <a:t>Proposed System</a:t>
              </a:r>
            </a:p>
            <a:p>
              <a:pPr marL="528596" lvl="1" indent="-264298">
                <a:lnSpc>
                  <a:spcPts val="3917"/>
                </a:lnSpc>
                <a:buFont typeface="Arial"/>
                <a:buChar char="•"/>
              </a:pPr>
              <a:r>
                <a:rPr lang="en-US" sz="2448" spc="122">
                  <a:solidFill>
                    <a:srgbClr val="FFFFFF"/>
                  </a:solidFill>
                  <a:latin typeface="Roboto"/>
                </a:rPr>
                <a:t>Methodology</a:t>
              </a:r>
            </a:p>
            <a:p>
              <a:pPr marL="528596" lvl="1" indent="-264298">
                <a:lnSpc>
                  <a:spcPts val="3917"/>
                </a:lnSpc>
                <a:buFont typeface="Arial"/>
                <a:buChar char="•"/>
              </a:pPr>
              <a:r>
                <a:rPr lang="en-US" sz="2448" spc="122">
                  <a:solidFill>
                    <a:srgbClr val="FFFFFF"/>
                  </a:solidFill>
                  <a:latin typeface="Roboto"/>
                </a:rPr>
                <a:t>Flow Chart</a:t>
              </a:r>
            </a:p>
            <a:p>
              <a:pPr marL="528596" lvl="1" indent="-264298">
                <a:lnSpc>
                  <a:spcPts val="3917"/>
                </a:lnSpc>
                <a:buFont typeface="Arial"/>
                <a:buChar char="•"/>
              </a:pPr>
              <a:r>
                <a:rPr lang="en-US" sz="2448" spc="122">
                  <a:solidFill>
                    <a:srgbClr val="FFFFFF"/>
                  </a:solidFill>
                  <a:latin typeface="Roboto"/>
                </a:rPr>
                <a:t>Use Case Diagram</a:t>
              </a:r>
            </a:p>
            <a:p>
              <a:pPr marL="528596" lvl="1" indent="-264298">
                <a:lnSpc>
                  <a:spcPts val="3917"/>
                </a:lnSpc>
                <a:buFont typeface="Arial"/>
                <a:buChar char="•"/>
              </a:pPr>
              <a:r>
                <a:rPr lang="en-US" sz="2448" spc="122">
                  <a:solidFill>
                    <a:srgbClr val="FFFFFF"/>
                  </a:solidFill>
                  <a:latin typeface="Roboto"/>
                </a:rPr>
                <a:t>Class Diagram</a:t>
              </a:r>
            </a:p>
            <a:p>
              <a:pPr marL="528596" lvl="1" indent="-264298">
                <a:lnSpc>
                  <a:spcPts val="3917"/>
                </a:lnSpc>
                <a:buFont typeface="Arial"/>
                <a:buChar char="•"/>
              </a:pPr>
              <a:r>
                <a:rPr lang="en-US" sz="2448" spc="122">
                  <a:solidFill>
                    <a:srgbClr val="FFFFFF"/>
                  </a:solidFill>
                  <a:latin typeface="Roboto"/>
                </a:rPr>
                <a:t>Used Technology</a:t>
              </a:r>
            </a:p>
            <a:p>
              <a:pPr marL="528596" lvl="1" indent="-264298">
                <a:lnSpc>
                  <a:spcPts val="3917"/>
                </a:lnSpc>
                <a:buFont typeface="Arial"/>
                <a:buChar char="•"/>
              </a:pPr>
              <a:r>
                <a:rPr lang="en-US" sz="2448" spc="122">
                  <a:solidFill>
                    <a:srgbClr val="FFFFFF"/>
                  </a:solidFill>
                  <a:latin typeface="Roboto"/>
                </a:rPr>
                <a:t>Features</a:t>
              </a:r>
            </a:p>
            <a:p>
              <a:pPr marL="528596" lvl="1" indent="-264298">
                <a:lnSpc>
                  <a:spcPts val="3917"/>
                </a:lnSpc>
                <a:buFont typeface="Arial"/>
                <a:buChar char="•"/>
              </a:pPr>
              <a:r>
                <a:rPr lang="en-US" sz="2448" spc="122">
                  <a:solidFill>
                    <a:srgbClr val="FFFFFF"/>
                  </a:solidFill>
                  <a:latin typeface="Roboto"/>
                </a:rPr>
                <a:t>Future Work</a:t>
              </a:r>
            </a:p>
            <a:p>
              <a:pPr marL="528596" lvl="1" indent="-264298" algn="l">
                <a:lnSpc>
                  <a:spcPts val="3917"/>
                </a:lnSpc>
                <a:buFont typeface="Arial"/>
                <a:buChar char="•"/>
              </a:pPr>
              <a:r>
                <a:rPr lang="en-US" sz="2448" spc="122">
                  <a:solidFill>
                    <a:srgbClr val="FFFFFF"/>
                  </a:solidFill>
                  <a:latin typeface="Roboto"/>
                </a:rPr>
                <a:t>Conclusion</a:t>
              </a:r>
            </a:p>
          </p:txBody>
        </p:sp>
      </p:grpSp>
      <p:sp>
        <p:nvSpPr>
          <p:cNvPr id="6" name="TextBox 6"/>
          <p:cNvSpPr txBox="1"/>
          <p:nvPr/>
        </p:nvSpPr>
        <p:spPr>
          <a:xfrm>
            <a:off x="859464" y="9819321"/>
            <a:ext cx="17313810" cy="280615"/>
          </a:xfrm>
          <a:prstGeom prst="rect">
            <a:avLst/>
          </a:prstGeom>
        </p:spPr>
        <p:txBody>
          <a:bodyPr lIns="0" tIns="0" rIns="0" bIns="0" rtlCol="0" anchor="t">
            <a:spAutoFit/>
          </a:bodyPr>
          <a:lstStyle/>
          <a:p>
            <a:pPr algn="ctr">
              <a:lnSpc>
                <a:spcPts val="2380"/>
              </a:lnSpc>
            </a:pPr>
            <a:r>
              <a:rPr lang="en-US" sz="1700">
                <a:solidFill>
                  <a:srgbClr val="FFFFFF"/>
                </a:solidFill>
                <a:latin typeface="Open Sans Light"/>
              </a:rPr>
              <a:t>Date: 4/21/2022                                                                                   A Car Trading Portal Using Django Web Framework                                                                                                 Page-3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13C61"/>
        </a:solidFill>
        <a:effectLst/>
      </p:bgPr>
    </p:bg>
    <p:spTree>
      <p:nvGrpSpPr>
        <p:cNvPr id="1" name=""/>
        <p:cNvGrpSpPr/>
        <p:nvPr/>
      </p:nvGrpSpPr>
      <p:grpSpPr>
        <a:xfrm>
          <a:off x="0" y="0"/>
          <a:ext cx="0" cy="0"/>
          <a:chOff x="0" y="0"/>
          <a:chExt cx="0" cy="0"/>
        </a:xfrm>
      </p:grpSpPr>
      <p:sp>
        <p:nvSpPr>
          <p:cNvPr id="2" name="TextBox 2"/>
          <p:cNvSpPr txBox="1"/>
          <p:nvPr/>
        </p:nvSpPr>
        <p:spPr>
          <a:xfrm>
            <a:off x="1028700" y="1015325"/>
            <a:ext cx="11611551" cy="561940"/>
          </a:xfrm>
          <a:prstGeom prst="rect">
            <a:avLst/>
          </a:prstGeom>
        </p:spPr>
        <p:txBody>
          <a:bodyPr lIns="0" tIns="0" rIns="0" bIns="0" rtlCol="0" anchor="t">
            <a:spAutoFit/>
          </a:bodyPr>
          <a:lstStyle/>
          <a:p>
            <a:pPr algn="just">
              <a:lnSpc>
                <a:spcPts val="4501"/>
              </a:lnSpc>
            </a:pPr>
            <a:r>
              <a:rPr lang="en-US" sz="3000">
                <a:solidFill>
                  <a:srgbClr val="FFFFFF"/>
                </a:solidFill>
                <a:latin typeface="Roboto"/>
              </a:rPr>
              <a:t>INTRODUCTION</a:t>
            </a:r>
          </a:p>
        </p:txBody>
      </p:sp>
      <p:sp>
        <p:nvSpPr>
          <p:cNvPr id="3" name="AutoShape 3"/>
          <p:cNvSpPr/>
          <p:nvPr/>
        </p:nvSpPr>
        <p:spPr>
          <a:xfrm>
            <a:off x="0" y="0"/>
            <a:ext cx="321889" cy="10287000"/>
          </a:xfrm>
          <a:prstGeom prst="rect">
            <a:avLst/>
          </a:prstGeom>
          <a:solidFill>
            <a:srgbClr val="FFFFFF"/>
          </a:solidFill>
        </p:spPr>
      </p:sp>
      <p:sp>
        <p:nvSpPr>
          <p:cNvPr id="4" name="TextBox 4"/>
          <p:cNvSpPr txBox="1"/>
          <p:nvPr/>
        </p:nvSpPr>
        <p:spPr>
          <a:xfrm>
            <a:off x="687374" y="2257133"/>
            <a:ext cx="15523122" cy="3851275"/>
          </a:xfrm>
          <a:prstGeom prst="rect">
            <a:avLst/>
          </a:prstGeom>
        </p:spPr>
        <p:txBody>
          <a:bodyPr lIns="0" tIns="0" rIns="0" bIns="0" rtlCol="0" anchor="t">
            <a:spAutoFit/>
          </a:bodyPr>
          <a:lstStyle/>
          <a:p>
            <a:pPr marL="539753" lvl="1" indent="-269876" algn="just">
              <a:lnSpc>
                <a:spcPts val="3425"/>
              </a:lnSpc>
              <a:buFont typeface="Arial"/>
              <a:buChar char="•"/>
            </a:pPr>
            <a:r>
              <a:rPr lang="en-US" sz="2500" spc="62">
                <a:solidFill>
                  <a:srgbClr val="FFFFFF"/>
                </a:solidFill>
                <a:latin typeface="Roboto"/>
              </a:rPr>
              <a:t>Car Trading means buying/selling used cars including budget,</a:t>
            </a:r>
          </a:p>
          <a:p>
            <a:pPr algn="just">
              <a:lnSpc>
                <a:spcPts val="3425"/>
              </a:lnSpc>
            </a:pPr>
            <a:r>
              <a:rPr lang="en-US" sz="2500" spc="62">
                <a:solidFill>
                  <a:srgbClr val="FFFFFF"/>
                </a:solidFill>
                <a:latin typeface="Roboto"/>
              </a:rPr>
              <a:t>       model, prices, company etc.</a:t>
            </a:r>
          </a:p>
          <a:p>
            <a:pPr marL="539753" lvl="1" indent="-269876" algn="just">
              <a:lnSpc>
                <a:spcPts val="3425"/>
              </a:lnSpc>
              <a:buFont typeface="Arial"/>
              <a:buChar char="•"/>
            </a:pPr>
            <a:r>
              <a:rPr lang="en-US" sz="2500" spc="62">
                <a:solidFill>
                  <a:srgbClr val="FFFFFF"/>
                </a:solidFill>
                <a:latin typeface="Roboto"/>
              </a:rPr>
              <a:t>Our project is meant to give people a better and</a:t>
            </a:r>
          </a:p>
          <a:p>
            <a:pPr algn="just">
              <a:lnSpc>
                <a:spcPts val="3425"/>
              </a:lnSpc>
            </a:pPr>
            <a:r>
              <a:rPr lang="en-US" sz="2500" spc="62">
                <a:solidFill>
                  <a:srgbClr val="FFFFFF"/>
                </a:solidFill>
                <a:latin typeface="Roboto"/>
              </a:rPr>
              <a:t>       a trustworthy platform where they can sell and buy cars of</a:t>
            </a:r>
          </a:p>
          <a:p>
            <a:pPr algn="just">
              <a:lnSpc>
                <a:spcPts val="3425"/>
              </a:lnSpc>
            </a:pPr>
            <a:r>
              <a:rPr lang="en-US" sz="2500" spc="62">
                <a:solidFill>
                  <a:srgbClr val="FFFFFF"/>
                </a:solidFill>
                <a:latin typeface="Roboto"/>
              </a:rPr>
              <a:t>       their own choice and obviously on their own terms and</a:t>
            </a:r>
          </a:p>
          <a:p>
            <a:pPr algn="just">
              <a:lnSpc>
                <a:spcPts val="3425"/>
              </a:lnSpc>
            </a:pPr>
            <a:r>
              <a:rPr lang="en-US" sz="2500" spc="62">
                <a:solidFill>
                  <a:srgbClr val="FFFFFF"/>
                </a:solidFill>
                <a:latin typeface="Roboto"/>
              </a:rPr>
              <a:t>       condition.</a:t>
            </a:r>
          </a:p>
          <a:p>
            <a:pPr marL="539753" lvl="1" indent="-269876" algn="just">
              <a:lnSpc>
                <a:spcPts val="3425"/>
              </a:lnSpc>
              <a:buFont typeface="Arial"/>
              <a:buChar char="•"/>
            </a:pPr>
            <a:r>
              <a:rPr lang="en-US" sz="2500" spc="62">
                <a:solidFill>
                  <a:srgbClr val="FFFFFF"/>
                </a:solidFill>
                <a:latin typeface="Roboto"/>
              </a:rPr>
              <a:t> With the help of internet and computer systems a man</a:t>
            </a:r>
          </a:p>
          <a:p>
            <a:pPr algn="just">
              <a:lnSpc>
                <a:spcPts val="3425"/>
              </a:lnSpc>
            </a:pPr>
            <a:r>
              <a:rPr lang="en-US" sz="2500" spc="62">
                <a:solidFill>
                  <a:srgbClr val="FFFFFF"/>
                </a:solidFill>
                <a:latin typeface="Roboto"/>
              </a:rPr>
              <a:t>        from remote area can buy/sell his car from anywhere the</a:t>
            </a:r>
          </a:p>
          <a:p>
            <a:pPr algn="just">
              <a:lnSpc>
                <a:spcPts val="3425"/>
              </a:lnSpc>
            </a:pPr>
            <a:r>
              <a:rPr lang="en-US" sz="2500" spc="62">
                <a:solidFill>
                  <a:srgbClr val="FFFFFF"/>
                </a:solidFill>
                <a:latin typeface="Roboto"/>
              </a:rPr>
              <a:t>        country </a:t>
            </a:r>
          </a:p>
        </p:txBody>
      </p:sp>
      <p:sp>
        <p:nvSpPr>
          <p:cNvPr id="5" name="TextBox 5"/>
          <p:cNvSpPr txBox="1"/>
          <p:nvPr/>
        </p:nvSpPr>
        <p:spPr>
          <a:xfrm>
            <a:off x="687374" y="9838442"/>
            <a:ext cx="17313810" cy="280615"/>
          </a:xfrm>
          <a:prstGeom prst="rect">
            <a:avLst/>
          </a:prstGeom>
        </p:spPr>
        <p:txBody>
          <a:bodyPr lIns="0" tIns="0" rIns="0" bIns="0" rtlCol="0" anchor="t">
            <a:spAutoFit/>
          </a:bodyPr>
          <a:lstStyle/>
          <a:p>
            <a:pPr algn="ctr">
              <a:lnSpc>
                <a:spcPts val="2380"/>
              </a:lnSpc>
            </a:pPr>
            <a:r>
              <a:rPr lang="en-US" sz="1700">
                <a:solidFill>
                  <a:srgbClr val="FFFFFF"/>
                </a:solidFill>
                <a:latin typeface="Open Sans Light"/>
              </a:rPr>
              <a:t>Date: 4/21/2022                                                                                   A Car Trading Portal Using Django Web Framework                                                                                                 Page-4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14726" y="0"/>
            <a:ext cx="18288000" cy="10287000"/>
          </a:xfrm>
          <a:prstGeom prst="rect">
            <a:avLst/>
          </a:prstGeom>
          <a:solidFill>
            <a:srgbClr val="113C61"/>
          </a:solidFill>
        </p:spPr>
      </p:sp>
      <p:sp>
        <p:nvSpPr>
          <p:cNvPr id="3" name="TextBox 3"/>
          <p:cNvSpPr txBox="1"/>
          <p:nvPr/>
        </p:nvSpPr>
        <p:spPr>
          <a:xfrm>
            <a:off x="1028700" y="972489"/>
            <a:ext cx="10706703" cy="561975"/>
          </a:xfrm>
          <a:prstGeom prst="rect">
            <a:avLst/>
          </a:prstGeom>
        </p:spPr>
        <p:txBody>
          <a:bodyPr lIns="0" tIns="0" rIns="0" bIns="0" rtlCol="0" anchor="t">
            <a:spAutoFit/>
          </a:bodyPr>
          <a:lstStyle/>
          <a:p>
            <a:pPr algn="l">
              <a:lnSpc>
                <a:spcPts val="4500"/>
              </a:lnSpc>
            </a:pPr>
            <a:r>
              <a:rPr lang="en-US" sz="3000">
                <a:solidFill>
                  <a:srgbClr val="FFFFFF"/>
                </a:solidFill>
                <a:latin typeface="Roboto"/>
              </a:rPr>
              <a:t>GOALS AND OBJECTIVES</a:t>
            </a:r>
          </a:p>
        </p:txBody>
      </p:sp>
      <p:sp>
        <p:nvSpPr>
          <p:cNvPr id="4" name="TextBox 4"/>
          <p:cNvSpPr txBox="1"/>
          <p:nvPr/>
        </p:nvSpPr>
        <p:spPr>
          <a:xfrm>
            <a:off x="1028700" y="2323983"/>
            <a:ext cx="15425881" cy="4406048"/>
          </a:xfrm>
          <a:prstGeom prst="rect">
            <a:avLst/>
          </a:prstGeom>
        </p:spPr>
        <p:txBody>
          <a:bodyPr lIns="0" tIns="0" rIns="0" bIns="0" rtlCol="0" anchor="t">
            <a:spAutoFit/>
          </a:bodyPr>
          <a:lstStyle/>
          <a:p>
            <a:pPr algn="just">
              <a:lnSpc>
                <a:spcPts val="4380"/>
              </a:lnSpc>
            </a:pPr>
            <a:r>
              <a:rPr lang="en-US" sz="3000" spc="87">
                <a:solidFill>
                  <a:srgbClr val="FFFFFF"/>
                </a:solidFill>
                <a:latin typeface="Roboto"/>
              </a:rPr>
              <a:t>The main purpose of “car trading portal” is sell/buy used/second-hand cars online. Using this project anyone can buy/sell used cars online including by price, city, model, company etc. This project would become the best market place and information source on old cars bought and sold in Bangladesh. This project will provide facility to all buyer, seller and dealers for buy/sell cars. </a:t>
            </a:r>
          </a:p>
          <a:p>
            <a:pPr marL="0" lvl="0" indent="0" algn="just">
              <a:lnSpc>
                <a:spcPts val="4380"/>
              </a:lnSpc>
            </a:pPr>
            <a:r>
              <a:rPr lang="en-US" sz="3000" spc="87">
                <a:solidFill>
                  <a:srgbClr val="FFFFFF"/>
                </a:solidFill>
                <a:latin typeface="Roboto"/>
              </a:rPr>
              <a:t>If anyone want to buy used cars online, then first he will register in this website and then he can see all the details about the sell used cars including prices, model and cities.</a:t>
            </a:r>
          </a:p>
        </p:txBody>
      </p:sp>
      <p:sp>
        <p:nvSpPr>
          <p:cNvPr id="5" name="AutoShape 5"/>
          <p:cNvSpPr/>
          <p:nvPr/>
        </p:nvSpPr>
        <p:spPr>
          <a:xfrm>
            <a:off x="0" y="0"/>
            <a:ext cx="455736" cy="10287000"/>
          </a:xfrm>
          <a:prstGeom prst="rect">
            <a:avLst/>
          </a:prstGeom>
          <a:solidFill>
            <a:srgbClr val="FFFFFF"/>
          </a:solidFill>
        </p:spPr>
      </p:sp>
      <p:sp>
        <p:nvSpPr>
          <p:cNvPr id="6" name="TextBox 6"/>
          <p:cNvSpPr txBox="1"/>
          <p:nvPr/>
        </p:nvSpPr>
        <p:spPr>
          <a:xfrm>
            <a:off x="859464" y="9819321"/>
            <a:ext cx="17313810" cy="280615"/>
          </a:xfrm>
          <a:prstGeom prst="rect">
            <a:avLst/>
          </a:prstGeom>
        </p:spPr>
        <p:txBody>
          <a:bodyPr lIns="0" tIns="0" rIns="0" bIns="0" rtlCol="0" anchor="t">
            <a:spAutoFit/>
          </a:bodyPr>
          <a:lstStyle/>
          <a:p>
            <a:pPr algn="ctr">
              <a:lnSpc>
                <a:spcPts val="2380"/>
              </a:lnSpc>
            </a:pPr>
            <a:r>
              <a:rPr lang="en-US" sz="1700">
                <a:solidFill>
                  <a:srgbClr val="FFFFFF"/>
                </a:solidFill>
                <a:latin typeface="Open Sans Light"/>
              </a:rPr>
              <a:t>Date: 4/21/2022                                                                                   A Car Trading Portal Using Django Web Framework                                                                                                 Page-5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13C61"/>
        </a:solidFill>
        <a:effectLst/>
      </p:bgPr>
    </p:bg>
    <p:spTree>
      <p:nvGrpSpPr>
        <p:cNvPr id="1" name=""/>
        <p:cNvGrpSpPr/>
        <p:nvPr/>
      </p:nvGrpSpPr>
      <p:grpSpPr>
        <a:xfrm>
          <a:off x="0" y="0"/>
          <a:ext cx="0" cy="0"/>
          <a:chOff x="0" y="0"/>
          <a:chExt cx="0" cy="0"/>
        </a:xfrm>
      </p:grpSpPr>
      <p:sp>
        <p:nvSpPr>
          <p:cNvPr id="2" name="AutoShape 2"/>
          <p:cNvSpPr/>
          <p:nvPr/>
        </p:nvSpPr>
        <p:spPr>
          <a:xfrm>
            <a:off x="0" y="0"/>
            <a:ext cx="283647" cy="10287000"/>
          </a:xfrm>
          <a:prstGeom prst="rect">
            <a:avLst/>
          </a:prstGeom>
          <a:solidFill>
            <a:srgbClr val="FFFFFF"/>
          </a:solidFill>
        </p:spPr>
      </p:sp>
      <p:sp>
        <p:nvSpPr>
          <p:cNvPr id="3" name="TextBox 3"/>
          <p:cNvSpPr txBox="1"/>
          <p:nvPr/>
        </p:nvSpPr>
        <p:spPr>
          <a:xfrm>
            <a:off x="1028700" y="972489"/>
            <a:ext cx="10706703" cy="561975"/>
          </a:xfrm>
          <a:prstGeom prst="rect">
            <a:avLst/>
          </a:prstGeom>
        </p:spPr>
        <p:txBody>
          <a:bodyPr lIns="0" tIns="0" rIns="0" bIns="0" rtlCol="0" anchor="t">
            <a:spAutoFit/>
          </a:bodyPr>
          <a:lstStyle/>
          <a:p>
            <a:pPr algn="l">
              <a:lnSpc>
                <a:spcPts val="4500"/>
              </a:lnSpc>
            </a:pPr>
            <a:r>
              <a:rPr lang="en-US" sz="3000">
                <a:solidFill>
                  <a:srgbClr val="FFFFFF"/>
                </a:solidFill>
                <a:latin typeface="Roboto"/>
              </a:rPr>
              <a:t>GOALS AND OBJECTIVES (CONT.)</a:t>
            </a:r>
          </a:p>
        </p:txBody>
      </p:sp>
      <p:sp>
        <p:nvSpPr>
          <p:cNvPr id="4" name="TextBox 4"/>
          <p:cNvSpPr txBox="1"/>
          <p:nvPr/>
        </p:nvSpPr>
        <p:spPr>
          <a:xfrm>
            <a:off x="1028700" y="2482627"/>
            <a:ext cx="10902878" cy="3665220"/>
          </a:xfrm>
          <a:prstGeom prst="rect">
            <a:avLst/>
          </a:prstGeom>
        </p:spPr>
        <p:txBody>
          <a:bodyPr lIns="0" tIns="0" rIns="0" bIns="0" rtlCol="0" anchor="t">
            <a:spAutoFit/>
          </a:bodyPr>
          <a:lstStyle/>
          <a:p>
            <a:pPr>
              <a:lnSpc>
                <a:spcPts val="4140"/>
              </a:lnSpc>
            </a:pPr>
            <a:r>
              <a:rPr lang="en-US" sz="3000">
                <a:solidFill>
                  <a:srgbClr val="FFFFFF"/>
                </a:solidFill>
                <a:latin typeface="Roboto"/>
              </a:rPr>
              <a:t>It provides the best used cars for the cheapest prices,</a:t>
            </a:r>
          </a:p>
          <a:p>
            <a:pPr>
              <a:lnSpc>
                <a:spcPts val="4140"/>
              </a:lnSpc>
            </a:pPr>
            <a:r>
              <a:rPr lang="en-US" sz="3000">
                <a:solidFill>
                  <a:srgbClr val="FFFFFF"/>
                </a:solidFill>
                <a:latin typeface="Roboto"/>
              </a:rPr>
              <a:t>creating more value for customers visiting.</a:t>
            </a:r>
          </a:p>
          <a:p>
            <a:pPr>
              <a:lnSpc>
                <a:spcPts val="4140"/>
              </a:lnSpc>
            </a:pPr>
            <a:endParaRPr/>
          </a:p>
          <a:p>
            <a:pPr>
              <a:lnSpc>
                <a:spcPts val="4140"/>
              </a:lnSpc>
            </a:pPr>
            <a:r>
              <a:rPr lang="en-US" sz="3000">
                <a:solidFill>
                  <a:srgbClr val="FFFFFF"/>
                </a:solidFill>
                <a:latin typeface="Roboto"/>
              </a:rPr>
              <a:t>This Web Application is based on the buyer budget, seller budget</a:t>
            </a:r>
          </a:p>
          <a:p>
            <a:pPr>
              <a:lnSpc>
                <a:spcPts val="4140"/>
              </a:lnSpc>
            </a:pPr>
            <a:r>
              <a:rPr lang="en-US" sz="3000">
                <a:solidFill>
                  <a:srgbClr val="FFFFFF"/>
                </a:solidFill>
                <a:latin typeface="Roboto"/>
              </a:rPr>
              <a:t>for the buying/selling used cars. The main goal is to</a:t>
            </a:r>
          </a:p>
          <a:p>
            <a:pPr>
              <a:lnSpc>
                <a:spcPts val="4140"/>
              </a:lnSpc>
            </a:pPr>
            <a:r>
              <a:rPr lang="en-US" sz="3000">
                <a:solidFill>
                  <a:srgbClr val="FFFFFF"/>
                </a:solidFill>
                <a:latin typeface="Roboto"/>
              </a:rPr>
              <a:t>provide easy way for buying and selling used cars</a:t>
            </a:r>
          </a:p>
          <a:p>
            <a:pPr>
              <a:lnSpc>
                <a:spcPts val="4140"/>
              </a:lnSpc>
            </a:pPr>
            <a:r>
              <a:rPr lang="en-US" sz="3000">
                <a:solidFill>
                  <a:srgbClr val="FFFFFF"/>
                </a:solidFill>
                <a:latin typeface="Roboto"/>
              </a:rPr>
              <a:t>online</a:t>
            </a:r>
          </a:p>
        </p:txBody>
      </p:sp>
      <p:sp>
        <p:nvSpPr>
          <p:cNvPr id="5" name="TextBox 5"/>
          <p:cNvSpPr txBox="1"/>
          <p:nvPr/>
        </p:nvSpPr>
        <p:spPr>
          <a:xfrm>
            <a:off x="859464" y="9809796"/>
            <a:ext cx="17313810" cy="280615"/>
          </a:xfrm>
          <a:prstGeom prst="rect">
            <a:avLst/>
          </a:prstGeom>
        </p:spPr>
        <p:txBody>
          <a:bodyPr lIns="0" tIns="0" rIns="0" bIns="0" rtlCol="0" anchor="t">
            <a:spAutoFit/>
          </a:bodyPr>
          <a:lstStyle/>
          <a:p>
            <a:pPr algn="ctr">
              <a:lnSpc>
                <a:spcPts val="2380"/>
              </a:lnSpc>
            </a:pPr>
            <a:r>
              <a:rPr lang="en-US" sz="1700">
                <a:solidFill>
                  <a:srgbClr val="FFFFFF"/>
                </a:solidFill>
                <a:latin typeface="Open Sans Light"/>
              </a:rPr>
              <a:t>Date: 4/21/2022                                                                                   A Car Trading Portal Using Django Web Framework                                                                                                 Page-6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13C61"/>
        </a:solidFill>
        <a:effectLst/>
      </p:bgPr>
    </p:bg>
    <p:spTree>
      <p:nvGrpSpPr>
        <p:cNvPr id="1" name=""/>
        <p:cNvGrpSpPr/>
        <p:nvPr/>
      </p:nvGrpSpPr>
      <p:grpSpPr>
        <a:xfrm>
          <a:off x="0" y="0"/>
          <a:ext cx="0" cy="0"/>
          <a:chOff x="0" y="0"/>
          <a:chExt cx="0" cy="0"/>
        </a:xfrm>
      </p:grpSpPr>
      <p:sp>
        <p:nvSpPr>
          <p:cNvPr id="2" name="TextBox 2"/>
          <p:cNvSpPr txBox="1"/>
          <p:nvPr/>
        </p:nvSpPr>
        <p:spPr>
          <a:xfrm>
            <a:off x="1028700" y="962025"/>
            <a:ext cx="10717240" cy="1045845"/>
          </a:xfrm>
          <a:prstGeom prst="rect">
            <a:avLst/>
          </a:prstGeom>
        </p:spPr>
        <p:txBody>
          <a:bodyPr lIns="0" tIns="0" rIns="0" bIns="0" rtlCol="0" anchor="t">
            <a:spAutoFit/>
          </a:bodyPr>
          <a:lstStyle/>
          <a:p>
            <a:pPr>
              <a:lnSpc>
                <a:spcPts val="4140"/>
              </a:lnSpc>
            </a:pPr>
            <a:r>
              <a:rPr lang="en-US" sz="3000" spc="75">
                <a:solidFill>
                  <a:srgbClr val="FFFFFF"/>
                </a:solidFill>
                <a:latin typeface="Roboto"/>
              </a:rPr>
              <a:t>How will the System benefit the Companies? </a:t>
            </a:r>
          </a:p>
          <a:p>
            <a:pPr algn="l">
              <a:lnSpc>
                <a:spcPts val="4140"/>
              </a:lnSpc>
            </a:pPr>
            <a:endParaRPr/>
          </a:p>
        </p:txBody>
      </p:sp>
      <p:sp>
        <p:nvSpPr>
          <p:cNvPr id="3" name="TextBox 3"/>
          <p:cNvSpPr txBox="1"/>
          <p:nvPr/>
        </p:nvSpPr>
        <p:spPr>
          <a:xfrm>
            <a:off x="1028700" y="2284707"/>
            <a:ext cx="15879914" cy="3576995"/>
          </a:xfrm>
          <a:prstGeom prst="rect">
            <a:avLst/>
          </a:prstGeom>
        </p:spPr>
        <p:txBody>
          <a:bodyPr lIns="0" tIns="0" rIns="0" bIns="0" rtlCol="0" anchor="t">
            <a:spAutoFit/>
          </a:bodyPr>
          <a:lstStyle/>
          <a:p>
            <a:pPr algn="just">
              <a:lnSpc>
                <a:spcPts val="4230"/>
              </a:lnSpc>
            </a:pPr>
            <a:r>
              <a:rPr lang="en-US" sz="3000">
                <a:solidFill>
                  <a:srgbClr val="FFFFFF"/>
                </a:solidFill>
                <a:latin typeface="Roboto"/>
              </a:rPr>
              <a:t>This web application is </a:t>
            </a:r>
            <a:r>
              <a:rPr lang="en-US" sz="3000">
                <a:solidFill>
                  <a:srgbClr val="FFFFFF"/>
                </a:solidFill>
                <a:latin typeface="Arimo"/>
              </a:rPr>
              <a:t>built to eliminate and in some cases reduce the hardships faced by the existing system.</a:t>
            </a:r>
          </a:p>
          <a:p>
            <a:pPr algn="just">
              <a:lnSpc>
                <a:spcPts val="3960"/>
              </a:lnSpc>
            </a:pPr>
            <a:r>
              <a:rPr lang="en-US" sz="3000">
                <a:solidFill>
                  <a:srgbClr val="FFFFFF"/>
                </a:solidFill>
                <a:latin typeface="Arimo"/>
              </a:rPr>
              <a:t>Moreover, this system is designed for particular need of the company to carry out its operations in a smooth and effective manner. </a:t>
            </a:r>
            <a:r>
              <a:rPr lang="en-US" sz="3000">
                <a:solidFill>
                  <a:srgbClr val="FFFFFF"/>
                </a:solidFill>
                <a:latin typeface="Roboto"/>
              </a:rPr>
              <a:t>T</a:t>
            </a:r>
            <a:r>
              <a:rPr lang="en-US" sz="3000">
                <a:solidFill>
                  <a:srgbClr val="FFFFFF"/>
                </a:solidFill>
                <a:latin typeface="Arimo"/>
              </a:rPr>
              <a:t>his web application is reduced as much as possible to avoid errors while entering data. It also provides error message while entering invalid data. It is user-friendly as no formal knowledge is required to use the system.</a:t>
            </a:r>
          </a:p>
          <a:p>
            <a:pPr marL="0" lvl="0" indent="0" algn="just">
              <a:lnSpc>
                <a:spcPts val="4230"/>
              </a:lnSpc>
            </a:pPr>
            <a:endParaRPr/>
          </a:p>
        </p:txBody>
      </p:sp>
      <p:sp>
        <p:nvSpPr>
          <p:cNvPr id="4" name="AutoShape 4"/>
          <p:cNvSpPr/>
          <p:nvPr/>
        </p:nvSpPr>
        <p:spPr>
          <a:xfrm>
            <a:off x="0" y="0"/>
            <a:ext cx="551341" cy="10287000"/>
          </a:xfrm>
          <a:prstGeom prst="rect">
            <a:avLst/>
          </a:prstGeom>
          <a:solidFill>
            <a:srgbClr val="FFFFFF"/>
          </a:solidFill>
        </p:spPr>
      </p:sp>
      <p:sp>
        <p:nvSpPr>
          <p:cNvPr id="5" name="TextBox 5"/>
          <p:cNvSpPr txBox="1"/>
          <p:nvPr/>
        </p:nvSpPr>
        <p:spPr>
          <a:xfrm>
            <a:off x="859464" y="9819321"/>
            <a:ext cx="17313810" cy="280615"/>
          </a:xfrm>
          <a:prstGeom prst="rect">
            <a:avLst/>
          </a:prstGeom>
        </p:spPr>
        <p:txBody>
          <a:bodyPr lIns="0" tIns="0" rIns="0" bIns="0" rtlCol="0" anchor="t">
            <a:spAutoFit/>
          </a:bodyPr>
          <a:lstStyle/>
          <a:p>
            <a:pPr algn="ctr">
              <a:lnSpc>
                <a:spcPts val="2380"/>
              </a:lnSpc>
            </a:pPr>
            <a:r>
              <a:rPr lang="en-US" sz="1700">
                <a:solidFill>
                  <a:srgbClr val="FFFFFF"/>
                </a:solidFill>
                <a:latin typeface="Open Sans Light"/>
              </a:rPr>
              <a:t>Date: 4/21/2022                                                                                   A Car Trading Portal Using Django Web Framework                                                                                                 Page-7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13C61"/>
        </a:solidFill>
        <a:effectLst/>
      </p:bgPr>
    </p:bg>
    <p:spTree>
      <p:nvGrpSpPr>
        <p:cNvPr id="1" name=""/>
        <p:cNvGrpSpPr/>
        <p:nvPr/>
      </p:nvGrpSpPr>
      <p:grpSpPr>
        <a:xfrm>
          <a:off x="0" y="0"/>
          <a:ext cx="0" cy="0"/>
          <a:chOff x="0" y="0"/>
          <a:chExt cx="0" cy="0"/>
        </a:xfrm>
      </p:grpSpPr>
      <p:sp>
        <p:nvSpPr>
          <p:cNvPr id="2" name="TextBox 2"/>
          <p:cNvSpPr txBox="1"/>
          <p:nvPr/>
        </p:nvSpPr>
        <p:spPr>
          <a:xfrm>
            <a:off x="1028700" y="1009650"/>
            <a:ext cx="12297177" cy="476223"/>
          </a:xfrm>
          <a:prstGeom prst="rect">
            <a:avLst/>
          </a:prstGeom>
        </p:spPr>
        <p:txBody>
          <a:bodyPr lIns="0" tIns="0" rIns="0" bIns="0" rtlCol="0" anchor="t">
            <a:spAutoFit/>
          </a:bodyPr>
          <a:lstStyle/>
          <a:p>
            <a:pPr algn="l">
              <a:lnSpc>
                <a:spcPts val="3600"/>
              </a:lnSpc>
            </a:pPr>
            <a:r>
              <a:rPr lang="en-US" sz="3000" spc="60">
                <a:solidFill>
                  <a:srgbClr val="FFFFFF"/>
                </a:solidFill>
                <a:latin typeface="Roboto"/>
              </a:rPr>
              <a:t>Existing System</a:t>
            </a:r>
          </a:p>
        </p:txBody>
      </p:sp>
      <p:sp>
        <p:nvSpPr>
          <p:cNvPr id="3" name="TextBox 3"/>
          <p:cNvSpPr txBox="1"/>
          <p:nvPr/>
        </p:nvSpPr>
        <p:spPr>
          <a:xfrm>
            <a:off x="1028700" y="2302959"/>
            <a:ext cx="13673890" cy="4127648"/>
          </a:xfrm>
          <a:prstGeom prst="rect">
            <a:avLst/>
          </a:prstGeom>
        </p:spPr>
        <p:txBody>
          <a:bodyPr lIns="0" tIns="0" rIns="0" bIns="0" rtlCol="0" anchor="t">
            <a:spAutoFit/>
          </a:bodyPr>
          <a:lstStyle/>
          <a:p>
            <a:pPr algn="just">
              <a:lnSpc>
                <a:spcPts val="3840"/>
              </a:lnSpc>
            </a:pPr>
            <a:r>
              <a:rPr lang="en-US" sz="3000" spc="150">
                <a:solidFill>
                  <a:srgbClr val="FFFFFF"/>
                </a:solidFill>
                <a:latin typeface="Roboto"/>
              </a:rPr>
              <a:t>In the existing system, it is difficult to maintain the car information individually and to supply it for the customers who are eager to buy them. A customer has to face difficulty in order to know the information of car-like manufacturing year, car model and other valuable information in a single domain.</a:t>
            </a:r>
          </a:p>
          <a:p>
            <a:pPr algn="just">
              <a:lnSpc>
                <a:spcPts val="4800"/>
              </a:lnSpc>
            </a:pPr>
            <a:endParaRPr/>
          </a:p>
          <a:p>
            <a:pPr algn="just">
              <a:lnSpc>
                <a:spcPts val="4200"/>
              </a:lnSpc>
            </a:pPr>
            <a:r>
              <a:rPr lang="en-US" sz="3000">
                <a:solidFill>
                  <a:srgbClr val="000000"/>
                </a:solidFill>
                <a:latin typeface="Roboto Bold"/>
              </a:rPr>
              <a:t>h</a:t>
            </a:r>
          </a:p>
          <a:p>
            <a:pPr algn="just">
              <a:lnSpc>
                <a:spcPts val="4800"/>
              </a:lnSpc>
            </a:pPr>
            <a:endParaRPr/>
          </a:p>
        </p:txBody>
      </p:sp>
      <p:sp>
        <p:nvSpPr>
          <p:cNvPr id="4" name="AutoShape 4"/>
          <p:cNvSpPr/>
          <p:nvPr/>
        </p:nvSpPr>
        <p:spPr>
          <a:xfrm>
            <a:off x="0" y="0"/>
            <a:ext cx="532220" cy="10287000"/>
          </a:xfrm>
          <a:prstGeom prst="rect">
            <a:avLst/>
          </a:prstGeom>
          <a:solidFill>
            <a:srgbClr val="FFFFFF"/>
          </a:solidFill>
        </p:spPr>
      </p:sp>
      <p:sp>
        <p:nvSpPr>
          <p:cNvPr id="5" name="TextBox 5"/>
          <p:cNvSpPr txBox="1"/>
          <p:nvPr/>
        </p:nvSpPr>
        <p:spPr>
          <a:xfrm>
            <a:off x="859464" y="9819321"/>
            <a:ext cx="17313810" cy="280615"/>
          </a:xfrm>
          <a:prstGeom prst="rect">
            <a:avLst/>
          </a:prstGeom>
        </p:spPr>
        <p:txBody>
          <a:bodyPr lIns="0" tIns="0" rIns="0" bIns="0" rtlCol="0" anchor="t">
            <a:spAutoFit/>
          </a:bodyPr>
          <a:lstStyle/>
          <a:p>
            <a:pPr algn="ctr">
              <a:lnSpc>
                <a:spcPts val="2380"/>
              </a:lnSpc>
            </a:pPr>
            <a:r>
              <a:rPr lang="en-US" sz="1700">
                <a:solidFill>
                  <a:srgbClr val="FFFFFF"/>
                </a:solidFill>
                <a:latin typeface="Open Sans Light"/>
              </a:rPr>
              <a:t>Date: 4/21/2022                                                                                   A Car Trading Portal Using Django Web Framework                                                                                                 Page-8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13C6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102259" cy="7960774"/>
            <a:chOff x="0" y="0"/>
            <a:chExt cx="21469678" cy="10614365"/>
          </a:xfrm>
        </p:grpSpPr>
        <p:sp>
          <p:nvSpPr>
            <p:cNvPr id="3" name="TextBox 3"/>
            <p:cNvSpPr txBox="1"/>
            <p:nvPr/>
          </p:nvSpPr>
          <p:spPr>
            <a:xfrm>
              <a:off x="0" y="-19050"/>
              <a:ext cx="21469678" cy="628614"/>
            </a:xfrm>
            <a:prstGeom prst="rect">
              <a:avLst/>
            </a:prstGeom>
          </p:spPr>
          <p:txBody>
            <a:bodyPr lIns="0" tIns="0" rIns="0" bIns="0" rtlCol="0" anchor="t">
              <a:spAutoFit/>
            </a:bodyPr>
            <a:lstStyle/>
            <a:p>
              <a:pPr algn="l">
                <a:lnSpc>
                  <a:spcPts val="3600"/>
                </a:lnSpc>
              </a:pPr>
              <a:r>
                <a:rPr lang="en-US" sz="3000" spc="60">
                  <a:solidFill>
                    <a:srgbClr val="FFFFFF"/>
                  </a:solidFill>
                  <a:latin typeface="Roboto"/>
                </a:rPr>
                <a:t>PROPOSED SYSTEM</a:t>
              </a:r>
            </a:p>
          </p:txBody>
        </p:sp>
        <p:sp>
          <p:nvSpPr>
            <p:cNvPr id="4" name="TextBox 4"/>
            <p:cNvSpPr txBox="1"/>
            <p:nvPr/>
          </p:nvSpPr>
          <p:spPr>
            <a:xfrm>
              <a:off x="0" y="1788839"/>
              <a:ext cx="21469678" cy="8825526"/>
            </a:xfrm>
            <a:prstGeom prst="rect">
              <a:avLst/>
            </a:prstGeom>
          </p:spPr>
          <p:txBody>
            <a:bodyPr lIns="0" tIns="0" rIns="0" bIns="0" rtlCol="0" anchor="t">
              <a:spAutoFit/>
            </a:bodyPr>
            <a:lstStyle/>
            <a:p>
              <a:pPr algn="just">
                <a:lnSpc>
                  <a:spcPts val="4200"/>
                </a:lnSpc>
              </a:pPr>
              <a:r>
                <a:rPr lang="en-US" sz="3000" spc="39">
                  <a:solidFill>
                    <a:srgbClr val="FFFFFF"/>
                  </a:solidFill>
                  <a:latin typeface="Arimo"/>
                </a:rPr>
                <a:t>This project will provide facilities to all buyers, car business owners for selling cars. If anyone want to buy used cars online, then first he will register on this website and then he can see all the details about the sell used cars including prices, model and cities. The website can maintain car details like manufacturer, year of manufacturing, price, model, etc. We can also view all the car details which are kept for sale effectively and wecan search for our desired car. With this Customer can get the information quickly like cardetails which have been entered clearly.</a:t>
              </a:r>
            </a:p>
            <a:p>
              <a:pPr algn="just">
                <a:lnSpc>
                  <a:spcPts val="4800"/>
                </a:lnSpc>
              </a:pPr>
              <a:endParaRPr/>
            </a:p>
            <a:p>
              <a:pPr algn="just">
                <a:lnSpc>
                  <a:spcPts val="4800"/>
                </a:lnSpc>
              </a:pPr>
              <a:endParaRPr/>
            </a:p>
            <a:p>
              <a:pPr algn="just">
                <a:lnSpc>
                  <a:spcPts val="4800"/>
                </a:lnSpc>
              </a:pPr>
              <a:endParaRPr/>
            </a:p>
            <a:p>
              <a:pPr algn="just">
                <a:lnSpc>
                  <a:spcPts val="4020"/>
                </a:lnSpc>
              </a:pPr>
              <a:endParaRPr/>
            </a:p>
            <a:p>
              <a:pPr algn="just">
                <a:lnSpc>
                  <a:spcPts val="4800"/>
                </a:lnSpc>
              </a:pPr>
              <a:endParaRPr/>
            </a:p>
          </p:txBody>
        </p:sp>
      </p:grpSp>
      <p:sp>
        <p:nvSpPr>
          <p:cNvPr id="5" name="AutoShape 5"/>
          <p:cNvSpPr/>
          <p:nvPr/>
        </p:nvSpPr>
        <p:spPr>
          <a:xfrm>
            <a:off x="0" y="0"/>
            <a:ext cx="513099" cy="10287000"/>
          </a:xfrm>
          <a:prstGeom prst="rect">
            <a:avLst/>
          </a:prstGeom>
          <a:solidFill>
            <a:srgbClr val="FFFFFF"/>
          </a:solidFill>
        </p:spPr>
      </p:sp>
      <p:sp>
        <p:nvSpPr>
          <p:cNvPr id="6" name="TextBox 6"/>
          <p:cNvSpPr txBox="1"/>
          <p:nvPr/>
        </p:nvSpPr>
        <p:spPr>
          <a:xfrm>
            <a:off x="859464" y="9819321"/>
            <a:ext cx="17313810" cy="280615"/>
          </a:xfrm>
          <a:prstGeom prst="rect">
            <a:avLst/>
          </a:prstGeom>
        </p:spPr>
        <p:txBody>
          <a:bodyPr lIns="0" tIns="0" rIns="0" bIns="0" rtlCol="0" anchor="t">
            <a:spAutoFit/>
          </a:bodyPr>
          <a:lstStyle/>
          <a:p>
            <a:pPr algn="ctr">
              <a:lnSpc>
                <a:spcPts val="2380"/>
              </a:lnSpc>
            </a:pPr>
            <a:r>
              <a:rPr lang="en-US" sz="1700">
                <a:solidFill>
                  <a:srgbClr val="FFFFFF"/>
                </a:solidFill>
                <a:latin typeface="Open Sans Light"/>
              </a:rPr>
              <a:t>Date: 4/21/2022                                                                                   A Car Trading Portal Using Django Web Framework                                                                                                 Page-9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1303</Words>
  <Application>Microsoft Office PowerPoint</Application>
  <PresentationFormat>Custom</PresentationFormat>
  <Paragraphs>155</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Roboto Bold</vt:lpstr>
      <vt:lpstr>Roboto</vt:lpstr>
      <vt:lpstr>Calibri</vt:lpstr>
      <vt:lpstr>Arvo</vt:lpstr>
      <vt:lpstr>Open Sans Light</vt:lpstr>
      <vt:lpstr>Arimo</vt:lpstr>
      <vt:lpstr>Open Sans Bold</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Bangladesh Army University of Engineering &amp; Technology(BAUET) Department of Computer Science &amp; Engineering</dc:title>
  <dc:creator>Golam Rabbi</dc:creator>
  <cp:lastModifiedBy>Lenovo</cp:lastModifiedBy>
  <cp:revision>2</cp:revision>
  <dcterms:created xsi:type="dcterms:W3CDTF">2006-08-16T00:00:00Z</dcterms:created>
  <dcterms:modified xsi:type="dcterms:W3CDTF">2022-04-21T00:46:56Z</dcterms:modified>
  <dc:identifier>DAErT5hjHs0</dc:identifier>
</cp:coreProperties>
</file>